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4"/>
  </p:notesMasterIdLst>
  <p:sldIdLst>
    <p:sldId id="262" r:id="rId2"/>
    <p:sldId id="263" r:id="rId3"/>
    <p:sldId id="261" r:id="rId4"/>
    <p:sldId id="264" r:id="rId5"/>
    <p:sldId id="265" r:id="rId6"/>
    <p:sldId id="266" r:id="rId7"/>
    <p:sldId id="268" r:id="rId8"/>
    <p:sldId id="267" r:id="rId9"/>
    <p:sldId id="269" r:id="rId10"/>
    <p:sldId id="270" r:id="rId11"/>
    <p:sldId id="271" r:id="rId12"/>
    <p:sldId id="272" r:id="rId13"/>
  </p:sldIdLst>
  <p:sldSz cx="12192000" cy="6858000"/>
  <p:notesSz cx="6858000" cy="9144000"/>
  <p:embeddedFontLst>
    <p:embeddedFont>
      <p:font typeface="#9Slide05 SVNStandly" pitchFamily="2" charset="0"/>
      <p:regular r:id="rId15"/>
    </p:embeddedFont>
    <p:embeddedFont>
      <p:font typeface="#9Slide07 Crocante" panose="02000000000000000000" pitchFamily="2" charset="-93"/>
      <p:regular r:id="rId16"/>
    </p:embeddedFont>
    <p:embeddedFont>
      <p:font typeface="UTM Showcard" panose="02040603050506020204" pitchFamily="18" charset="0"/>
      <p:regular r:id="rId17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9CC9"/>
    <a:srgbClr val="FFFFFF"/>
    <a:srgbClr val="F5A4C7"/>
    <a:srgbClr val="FFEC50"/>
    <a:srgbClr val="8EB7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F12FFA-B2B3-41B5-B175-84DEDFCFA33E}" type="datetimeFigureOut">
              <a:rPr lang="vi-VN" smtClean="0"/>
              <a:t>20/06/2024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3124A4-D964-414E-9930-2DF6038605D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97645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3124A4-D964-414E-9930-2DF6038605D7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85366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3124A4-D964-414E-9930-2DF6038605D7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8554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3124A4-D964-414E-9930-2DF6038605D7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75923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3124A4-D964-414E-9930-2DF6038605D7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30973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3124A4-D964-414E-9930-2DF6038605D7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75928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3124A4-D964-414E-9930-2DF6038605D7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47399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3124A4-D964-414E-9930-2DF6038605D7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50345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3124A4-D964-414E-9930-2DF6038605D7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059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948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079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806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230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28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666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604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315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077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132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324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344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20.svg"/><Relationship Id="rId4" Type="http://schemas.openxmlformats.org/officeDocument/2006/relationships/image" Target="../media/image5.sv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20.svg"/><Relationship Id="rId4" Type="http://schemas.openxmlformats.org/officeDocument/2006/relationships/image" Target="../media/image5.sv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svg"/><Relationship Id="rId5" Type="http://schemas.openxmlformats.org/officeDocument/2006/relationships/image" Target="../media/image6.png"/><Relationship Id="rId15" Type="http://schemas.openxmlformats.org/officeDocument/2006/relationships/image" Target="../media/image16.svg"/><Relationship Id="rId10" Type="http://schemas.openxmlformats.org/officeDocument/2006/relationships/image" Target="../media/image11.pn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6.svg"/><Relationship Id="rId4" Type="http://schemas.openxmlformats.org/officeDocument/2006/relationships/image" Target="../media/image5.sv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20.svg"/><Relationship Id="rId4" Type="http://schemas.openxmlformats.org/officeDocument/2006/relationships/image" Target="../media/image5.sv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20.svg"/><Relationship Id="rId4" Type="http://schemas.openxmlformats.org/officeDocument/2006/relationships/image" Target="../media/image5.sv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artoon of a child sitting on a blanket&#10;&#10;Description automatically generated">
            <a:extLst>
              <a:ext uri="{FF2B5EF4-FFF2-40B4-BE49-F238E27FC236}">
                <a16:creationId xmlns:a16="http://schemas.microsoft.com/office/drawing/2014/main" id="{65DBCA38-915F-F966-7C81-58C8D73D29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6B6798-7DE5-CE80-81AA-B70E52828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2138" y="217962"/>
            <a:ext cx="8834266" cy="236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376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0774" y="-2436226"/>
            <a:ext cx="11730452" cy="11730452"/>
          </a:xfrm>
          <a:custGeom>
            <a:avLst/>
            <a:gdLst/>
            <a:ahLst/>
            <a:cxnLst/>
            <a:rect l="l" t="t" r="r" b="b"/>
            <a:pathLst>
              <a:path w="17595678" h="17595678">
                <a:moveTo>
                  <a:pt x="0" y="0"/>
                </a:moveTo>
                <a:lnTo>
                  <a:pt x="17595678" y="0"/>
                </a:lnTo>
                <a:lnTo>
                  <a:pt x="17595678" y="17595678"/>
                </a:lnTo>
                <a:lnTo>
                  <a:pt x="0" y="175956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3293528" y="-1296054"/>
            <a:ext cx="2089755" cy="4775271"/>
            <a:chOff x="0" y="0"/>
            <a:chExt cx="825582" cy="188652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25582" cy="1886527"/>
            </a:xfrm>
            <a:custGeom>
              <a:avLst/>
              <a:gdLst/>
              <a:ahLst/>
              <a:cxnLst/>
              <a:rect l="l" t="t" r="r" b="b"/>
              <a:pathLst>
                <a:path w="825582" h="1886527">
                  <a:moveTo>
                    <a:pt x="0" y="0"/>
                  </a:moveTo>
                  <a:lnTo>
                    <a:pt x="825582" y="0"/>
                  </a:lnTo>
                  <a:lnTo>
                    <a:pt x="825582" y="1886527"/>
                  </a:lnTo>
                  <a:lnTo>
                    <a:pt x="0" y="1886527"/>
                  </a:lnTo>
                  <a:close/>
                </a:path>
              </a:pathLst>
            </a:custGeom>
            <a:solidFill>
              <a:srgbClr val="FFDE7B"/>
            </a:solidFill>
          </p:spPr>
          <p:txBody>
            <a:bodyPr/>
            <a:lstStyle/>
            <a:p>
              <a:pPr defTabSz="609630"/>
              <a:endParaRPr lang="vi-VN" sz="1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25582" cy="19246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317433" y="356616"/>
            <a:ext cx="11730452" cy="6343526"/>
          </a:xfrm>
          <a:custGeom>
            <a:avLst/>
            <a:gdLst/>
            <a:ahLst/>
            <a:cxnLst/>
            <a:rect l="l" t="t" r="r" b="b"/>
            <a:pathLst>
              <a:path w="11301561" h="7444903">
                <a:moveTo>
                  <a:pt x="0" y="0"/>
                </a:moveTo>
                <a:lnTo>
                  <a:pt x="11301561" y="0"/>
                </a:lnTo>
                <a:lnTo>
                  <a:pt x="11301561" y="7444903"/>
                </a:lnTo>
                <a:lnTo>
                  <a:pt x="0" y="74449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8" name="Freeform 19">
            <a:extLst>
              <a:ext uri="{FF2B5EF4-FFF2-40B4-BE49-F238E27FC236}">
                <a16:creationId xmlns:a16="http://schemas.microsoft.com/office/drawing/2014/main" id="{A2160FB5-21B6-CE62-FE90-5D4DC36AF872}"/>
              </a:ext>
            </a:extLst>
          </p:cNvPr>
          <p:cNvSpPr/>
          <p:nvPr/>
        </p:nvSpPr>
        <p:spPr>
          <a:xfrm>
            <a:off x="10179892" y="4868780"/>
            <a:ext cx="2224216" cy="2057400"/>
          </a:xfrm>
          <a:custGeom>
            <a:avLst/>
            <a:gdLst/>
            <a:ahLst/>
            <a:cxnLst/>
            <a:rect l="l" t="t" r="r" b="b"/>
            <a:pathLst>
              <a:path w="2224216" h="2057400">
                <a:moveTo>
                  <a:pt x="0" y="0"/>
                </a:moveTo>
                <a:lnTo>
                  <a:pt x="2224216" y="0"/>
                </a:lnTo>
                <a:lnTo>
                  <a:pt x="222421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9" name="Freeform 19">
            <a:extLst>
              <a:ext uri="{FF2B5EF4-FFF2-40B4-BE49-F238E27FC236}">
                <a16:creationId xmlns:a16="http://schemas.microsoft.com/office/drawing/2014/main" id="{B0693462-2318-31A5-883F-C3190192A6CA}"/>
              </a:ext>
            </a:extLst>
          </p:cNvPr>
          <p:cNvSpPr/>
          <p:nvPr/>
        </p:nvSpPr>
        <p:spPr>
          <a:xfrm>
            <a:off x="-475692" y="5120565"/>
            <a:ext cx="2224216" cy="2057400"/>
          </a:xfrm>
          <a:custGeom>
            <a:avLst/>
            <a:gdLst/>
            <a:ahLst/>
            <a:cxnLst/>
            <a:rect l="l" t="t" r="r" b="b"/>
            <a:pathLst>
              <a:path w="2224216" h="2057400">
                <a:moveTo>
                  <a:pt x="0" y="0"/>
                </a:moveTo>
                <a:lnTo>
                  <a:pt x="2224216" y="0"/>
                </a:lnTo>
                <a:lnTo>
                  <a:pt x="222421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1" name="Freeform 19">
            <a:extLst>
              <a:ext uri="{FF2B5EF4-FFF2-40B4-BE49-F238E27FC236}">
                <a16:creationId xmlns:a16="http://schemas.microsoft.com/office/drawing/2014/main" id="{A02E4CBA-88E9-5123-EC12-B8C16145DE62}"/>
              </a:ext>
            </a:extLst>
          </p:cNvPr>
          <p:cNvSpPr/>
          <p:nvPr/>
        </p:nvSpPr>
        <p:spPr>
          <a:xfrm>
            <a:off x="2827413" y="5961776"/>
            <a:ext cx="2224216" cy="2057400"/>
          </a:xfrm>
          <a:custGeom>
            <a:avLst/>
            <a:gdLst/>
            <a:ahLst/>
            <a:cxnLst/>
            <a:rect l="l" t="t" r="r" b="b"/>
            <a:pathLst>
              <a:path w="2224216" h="2057400">
                <a:moveTo>
                  <a:pt x="0" y="0"/>
                </a:moveTo>
                <a:lnTo>
                  <a:pt x="2224216" y="0"/>
                </a:lnTo>
                <a:lnTo>
                  <a:pt x="222421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2" name="Freeform 19">
            <a:extLst>
              <a:ext uri="{FF2B5EF4-FFF2-40B4-BE49-F238E27FC236}">
                <a16:creationId xmlns:a16="http://schemas.microsoft.com/office/drawing/2014/main" id="{892637B8-DCA5-71F1-D30F-EB65244C64E5}"/>
              </a:ext>
            </a:extLst>
          </p:cNvPr>
          <p:cNvSpPr/>
          <p:nvPr/>
        </p:nvSpPr>
        <p:spPr>
          <a:xfrm>
            <a:off x="5022648" y="6011855"/>
            <a:ext cx="2224216" cy="2057400"/>
          </a:xfrm>
          <a:custGeom>
            <a:avLst/>
            <a:gdLst/>
            <a:ahLst/>
            <a:cxnLst/>
            <a:rect l="l" t="t" r="r" b="b"/>
            <a:pathLst>
              <a:path w="2224216" h="2057400">
                <a:moveTo>
                  <a:pt x="0" y="0"/>
                </a:moveTo>
                <a:lnTo>
                  <a:pt x="2224216" y="0"/>
                </a:lnTo>
                <a:lnTo>
                  <a:pt x="222421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3" name="Freeform 19">
            <a:extLst>
              <a:ext uri="{FF2B5EF4-FFF2-40B4-BE49-F238E27FC236}">
                <a16:creationId xmlns:a16="http://schemas.microsoft.com/office/drawing/2014/main" id="{93840C93-B7F7-E611-03B0-B0D10A3A936A}"/>
              </a:ext>
            </a:extLst>
          </p:cNvPr>
          <p:cNvSpPr/>
          <p:nvPr/>
        </p:nvSpPr>
        <p:spPr>
          <a:xfrm>
            <a:off x="7179431" y="6011855"/>
            <a:ext cx="2224216" cy="2057400"/>
          </a:xfrm>
          <a:custGeom>
            <a:avLst/>
            <a:gdLst/>
            <a:ahLst/>
            <a:cxnLst/>
            <a:rect l="l" t="t" r="r" b="b"/>
            <a:pathLst>
              <a:path w="2224216" h="2057400">
                <a:moveTo>
                  <a:pt x="0" y="0"/>
                </a:moveTo>
                <a:lnTo>
                  <a:pt x="2224216" y="0"/>
                </a:lnTo>
                <a:lnTo>
                  <a:pt x="222421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4" name="Freeform 19">
            <a:extLst>
              <a:ext uri="{FF2B5EF4-FFF2-40B4-BE49-F238E27FC236}">
                <a16:creationId xmlns:a16="http://schemas.microsoft.com/office/drawing/2014/main" id="{7A6124DF-85E6-2132-874E-B605542B1519}"/>
              </a:ext>
            </a:extLst>
          </p:cNvPr>
          <p:cNvSpPr/>
          <p:nvPr/>
        </p:nvSpPr>
        <p:spPr>
          <a:xfrm>
            <a:off x="9086258" y="6068930"/>
            <a:ext cx="2224216" cy="2057400"/>
          </a:xfrm>
          <a:custGeom>
            <a:avLst/>
            <a:gdLst/>
            <a:ahLst/>
            <a:cxnLst/>
            <a:rect l="l" t="t" r="r" b="b"/>
            <a:pathLst>
              <a:path w="2224216" h="2057400">
                <a:moveTo>
                  <a:pt x="0" y="0"/>
                </a:moveTo>
                <a:lnTo>
                  <a:pt x="2224216" y="0"/>
                </a:lnTo>
                <a:lnTo>
                  <a:pt x="222421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80728523-A518-88EB-BA30-D17C9B7A2306}"/>
              </a:ext>
            </a:extLst>
          </p:cNvPr>
          <p:cNvSpPr/>
          <p:nvPr/>
        </p:nvSpPr>
        <p:spPr>
          <a:xfrm>
            <a:off x="964202" y="1043361"/>
            <a:ext cx="1682558" cy="559347"/>
          </a:xfrm>
          <a:prstGeom prst="homePlate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rgbClr val="C00000"/>
                </a:solidFill>
              </a:rPr>
              <a:t>Bài</a:t>
            </a:r>
            <a:r>
              <a:rPr lang="en-GB" sz="4000" b="1" dirty="0">
                <a:solidFill>
                  <a:srgbClr val="C00000"/>
                </a:solidFill>
              </a:rPr>
              <a:t> 2</a:t>
            </a:r>
            <a:endParaRPr lang="vi-VN" sz="4000" b="1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0E292C-0DD7-EBB5-3203-C433765E07F2}"/>
              </a:ext>
            </a:extLst>
          </p:cNvPr>
          <p:cNvSpPr txBox="1"/>
          <p:nvPr/>
        </p:nvSpPr>
        <p:spPr>
          <a:xfrm>
            <a:off x="2827413" y="722869"/>
            <a:ext cx="82185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Trò chơi: Đọc đoạn đầu của bài Thanh âm của gió và thực hiện các yêu cầu.</a:t>
            </a:r>
            <a:endParaRPr lang="vi-VN" sz="36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E1413BE-1F5C-4FE4-5FED-082F1893CC30}"/>
              </a:ext>
            </a:extLst>
          </p:cNvPr>
          <p:cNvGrpSpPr/>
          <p:nvPr/>
        </p:nvGrpSpPr>
        <p:grpSpPr>
          <a:xfrm>
            <a:off x="851377" y="1885995"/>
            <a:ext cx="2121524" cy="1458468"/>
            <a:chOff x="851377" y="1885995"/>
            <a:chExt cx="2121524" cy="1458468"/>
          </a:xfrm>
        </p:grpSpPr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A669DB17-8B79-5C6E-4EE3-B1ABA8B70350}"/>
                </a:ext>
              </a:extLst>
            </p:cNvPr>
            <p:cNvSpPr/>
            <p:nvPr/>
          </p:nvSpPr>
          <p:spPr>
            <a:xfrm>
              <a:off x="851377" y="1885995"/>
              <a:ext cx="2121524" cy="1458468"/>
            </a:xfrm>
            <a:custGeom>
              <a:avLst/>
              <a:gdLst/>
              <a:ahLst/>
              <a:cxnLst/>
              <a:rect l="l" t="t" r="r" b="b"/>
              <a:pathLst>
                <a:path w="3494172" h="2566761">
                  <a:moveTo>
                    <a:pt x="0" y="0"/>
                  </a:moveTo>
                  <a:lnTo>
                    <a:pt x="3494172" y="0"/>
                  </a:lnTo>
                  <a:lnTo>
                    <a:pt x="3494172" y="2566761"/>
                  </a:lnTo>
                  <a:lnTo>
                    <a:pt x="0" y="2566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217E72E-5F73-178A-1970-16072C947778}"/>
                </a:ext>
              </a:extLst>
            </p:cNvPr>
            <p:cNvSpPr txBox="1"/>
            <p:nvPr/>
          </p:nvSpPr>
          <p:spPr>
            <a:xfrm>
              <a:off x="1156224" y="2334482"/>
              <a:ext cx="149053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Vòng </a:t>
              </a:r>
              <a:r>
                <a:rPr lang="en-US" sz="3600" b="1" dirty="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vi-VN" sz="36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81B711A-EBF2-73E4-11B3-095E562915E0}"/>
              </a:ext>
            </a:extLst>
          </p:cNvPr>
          <p:cNvSpPr txBox="1"/>
          <p:nvPr/>
        </p:nvSpPr>
        <p:spPr>
          <a:xfrm>
            <a:off x="3293529" y="2274696"/>
            <a:ext cx="680144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 tính từ chỉ đặc điểm của các sự vật dưới đây:</a:t>
            </a:r>
          </a:p>
          <a:p>
            <a:r>
              <a:rPr lang="vi-VN" sz="36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Cỏ: tươi tốt</a:t>
            </a:r>
          </a:p>
          <a:p>
            <a:r>
              <a:rPr lang="vi-VN" sz="36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Suối: nhỏ</a:t>
            </a:r>
          </a:p>
          <a:p>
            <a:r>
              <a:rPr lang="vi-VN" sz="36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Nước: trong vắt</a:t>
            </a:r>
          </a:p>
          <a:p>
            <a:r>
              <a:rPr lang="vi-VN" sz="36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Cát, sỏi: Lấp lánh</a:t>
            </a:r>
          </a:p>
        </p:txBody>
      </p:sp>
    </p:spTree>
    <p:extLst>
      <p:ext uri="{BB962C8B-B14F-4D97-AF65-F5344CB8AC3E}">
        <p14:creationId xmlns:p14="http://schemas.microsoft.com/office/powerpoint/2010/main" val="2528934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0774" y="-2436226"/>
            <a:ext cx="11730452" cy="11730452"/>
          </a:xfrm>
          <a:custGeom>
            <a:avLst/>
            <a:gdLst/>
            <a:ahLst/>
            <a:cxnLst/>
            <a:rect l="l" t="t" r="r" b="b"/>
            <a:pathLst>
              <a:path w="17595678" h="17595678">
                <a:moveTo>
                  <a:pt x="0" y="0"/>
                </a:moveTo>
                <a:lnTo>
                  <a:pt x="17595678" y="0"/>
                </a:lnTo>
                <a:lnTo>
                  <a:pt x="17595678" y="17595678"/>
                </a:lnTo>
                <a:lnTo>
                  <a:pt x="0" y="175956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3293528" y="-1296054"/>
            <a:ext cx="2089755" cy="4775271"/>
            <a:chOff x="0" y="0"/>
            <a:chExt cx="825582" cy="188652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25582" cy="1886527"/>
            </a:xfrm>
            <a:custGeom>
              <a:avLst/>
              <a:gdLst/>
              <a:ahLst/>
              <a:cxnLst/>
              <a:rect l="l" t="t" r="r" b="b"/>
              <a:pathLst>
                <a:path w="825582" h="1886527">
                  <a:moveTo>
                    <a:pt x="0" y="0"/>
                  </a:moveTo>
                  <a:lnTo>
                    <a:pt x="825582" y="0"/>
                  </a:lnTo>
                  <a:lnTo>
                    <a:pt x="825582" y="1886527"/>
                  </a:lnTo>
                  <a:lnTo>
                    <a:pt x="0" y="1886527"/>
                  </a:lnTo>
                  <a:close/>
                </a:path>
              </a:pathLst>
            </a:custGeom>
            <a:solidFill>
              <a:srgbClr val="FFDE7B"/>
            </a:solidFill>
          </p:spPr>
          <p:txBody>
            <a:bodyPr/>
            <a:lstStyle/>
            <a:p>
              <a:pPr defTabSz="609630"/>
              <a:endParaRPr lang="vi-VN" sz="1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25582" cy="19246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317433" y="356616"/>
            <a:ext cx="11730452" cy="6343526"/>
          </a:xfrm>
          <a:custGeom>
            <a:avLst/>
            <a:gdLst/>
            <a:ahLst/>
            <a:cxnLst/>
            <a:rect l="l" t="t" r="r" b="b"/>
            <a:pathLst>
              <a:path w="11301561" h="7444903">
                <a:moveTo>
                  <a:pt x="0" y="0"/>
                </a:moveTo>
                <a:lnTo>
                  <a:pt x="11301561" y="0"/>
                </a:lnTo>
                <a:lnTo>
                  <a:pt x="11301561" y="7444903"/>
                </a:lnTo>
                <a:lnTo>
                  <a:pt x="0" y="74449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8" name="Freeform 19">
            <a:extLst>
              <a:ext uri="{FF2B5EF4-FFF2-40B4-BE49-F238E27FC236}">
                <a16:creationId xmlns:a16="http://schemas.microsoft.com/office/drawing/2014/main" id="{A2160FB5-21B6-CE62-FE90-5D4DC36AF872}"/>
              </a:ext>
            </a:extLst>
          </p:cNvPr>
          <p:cNvSpPr/>
          <p:nvPr/>
        </p:nvSpPr>
        <p:spPr>
          <a:xfrm>
            <a:off x="10179892" y="4868780"/>
            <a:ext cx="2224216" cy="2057400"/>
          </a:xfrm>
          <a:custGeom>
            <a:avLst/>
            <a:gdLst/>
            <a:ahLst/>
            <a:cxnLst/>
            <a:rect l="l" t="t" r="r" b="b"/>
            <a:pathLst>
              <a:path w="2224216" h="2057400">
                <a:moveTo>
                  <a:pt x="0" y="0"/>
                </a:moveTo>
                <a:lnTo>
                  <a:pt x="2224216" y="0"/>
                </a:lnTo>
                <a:lnTo>
                  <a:pt x="222421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9" name="Freeform 19">
            <a:extLst>
              <a:ext uri="{FF2B5EF4-FFF2-40B4-BE49-F238E27FC236}">
                <a16:creationId xmlns:a16="http://schemas.microsoft.com/office/drawing/2014/main" id="{B0693462-2318-31A5-883F-C3190192A6CA}"/>
              </a:ext>
            </a:extLst>
          </p:cNvPr>
          <p:cNvSpPr/>
          <p:nvPr/>
        </p:nvSpPr>
        <p:spPr>
          <a:xfrm>
            <a:off x="-475692" y="5120565"/>
            <a:ext cx="2224216" cy="2057400"/>
          </a:xfrm>
          <a:custGeom>
            <a:avLst/>
            <a:gdLst/>
            <a:ahLst/>
            <a:cxnLst/>
            <a:rect l="l" t="t" r="r" b="b"/>
            <a:pathLst>
              <a:path w="2224216" h="2057400">
                <a:moveTo>
                  <a:pt x="0" y="0"/>
                </a:moveTo>
                <a:lnTo>
                  <a:pt x="2224216" y="0"/>
                </a:lnTo>
                <a:lnTo>
                  <a:pt x="222421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1" name="Freeform 19">
            <a:extLst>
              <a:ext uri="{FF2B5EF4-FFF2-40B4-BE49-F238E27FC236}">
                <a16:creationId xmlns:a16="http://schemas.microsoft.com/office/drawing/2014/main" id="{A02E4CBA-88E9-5123-EC12-B8C16145DE62}"/>
              </a:ext>
            </a:extLst>
          </p:cNvPr>
          <p:cNvSpPr/>
          <p:nvPr/>
        </p:nvSpPr>
        <p:spPr>
          <a:xfrm>
            <a:off x="2827413" y="5961776"/>
            <a:ext cx="2224216" cy="2057400"/>
          </a:xfrm>
          <a:custGeom>
            <a:avLst/>
            <a:gdLst/>
            <a:ahLst/>
            <a:cxnLst/>
            <a:rect l="l" t="t" r="r" b="b"/>
            <a:pathLst>
              <a:path w="2224216" h="2057400">
                <a:moveTo>
                  <a:pt x="0" y="0"/>
                </a:moveTo>
                <a:lnTo>
                  <a:pt x="2224216" y="0"/>
                </a:lnTo>
                <a:lnTo>
                  <a:pt x="222421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2" name="Freeform 19">
            <a:extLst>
              <a:ext uri="{FF2B5EF4-FFF2-40B4-BE49-F238E27FC236}">
                <a16:creationId xmlns:a16="http://schemas.microsoft.com/office/drawing/2014/main" id="{892637B8-DCA5-71F1-D30F-EB65244C64E5}"/>
              </a:ext>
            </a:extLst>
          </p:cNvPr>
          <p:cNvSpPr/>
          <p:nvPr/>
        </p:nvSpPr>
        <p:spPr>
          <a:xfrm>
            <a:off x="5022648" y="6011855"/>
            <a:ext cx="2224216" cy="2057400"/>
          </a:xfrm>
          <a:custGeom>
            <a:avLst/>
            <a:gdLst/>
            <a:ahLst/>
            <a:cxnLst/>
            <a:rect l="l" t="t" r="r" b="b"/>
            <a:pathLst>
              <a:path w="2224216" h="2057400">
                <a:moveTo>
                  <a:pt x="0" y="0"/>
                </a:moveTo>
                <a:lnTo>
                  <a:pt x="2224216" y="0"/>
                </a:lnTo>
                <a:lnTo>
                  <a:pt x="222421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3" name="Freeform 19">
            <a:extLst>
              <a:ext uri="{FF2B5EF4-FFF2-40B4-BE49-F238E27FC236}">
                <a16:creationId xmlns:a16="http://schemas.microsoft.com/office/drawing/2014/main" id="{93840C93-B7F7-E611-03B0-B0D10A3A936A}"/>
              </a:ext>
            </a:extLst>
          </p:cNvPr>
          <p:cNvSpPr/>
          <p:nvPr/>
        </p:nvSpPr>
        <p:spPr>
          <a:xfrm>
            <a:off x="7179431" y="6011855"/>
            <a:ext cx="2224216" cy="2057400"/>
          </a:xfrm>
          <a:custGeom>
            <a:avLst/>
            <a:gdLst/>
            <a:ahLst/>
            <a:cxnLst/>
            <a:rect l="l" t="t" r="r" b="b"/>
            <a:pathLst>
              <a:path w="2224216" h="2057400">
                <a:moveTo>
                  <a:pt x="0" y="0"/>
                </a:moveTo>
                <a:lnTo>
                  <a:pt x="2224216" y="0"/>
                </a:lnTo>
                <a:lnTo>
                  <a:pt x="222421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4" name="Freeform 19">
            <a:extLst>
              <a:ext uri="{FF2B5EF4-FFF2-40B4-BE49-F238E27FC236}">
                <a16:creationId xmlns:a16="http://schemas.microsoft.com/office/drawing/2014/main" id="{7A6124DF-85E6-2132-874E-B605542B1519}"/>
              </a:ext>
            </a:extLst>
          </p:cNvPr>
          <p:cNvSpPr/>
          <p:nvPr/>
        </p:nvSpPr>
        <p:spPr>
          <a:xfrm>
            <a:off x="9086258" y="6068930"/>
            <a:ext cx="2224216" cy="2057400"/>
          </a:xfrm>
          <a:custGeom>
            <a:avLst/>
            <a:gdLst/>
            <a:ahLst/>
            <a:cxnLst/>
            <a:rect l="l" t="t" r="r" b="b"/>
            <a:pathLst>
              <a:path w="2224216" h="2057400">
                <a:moveTo>
                  <a:pt x="0" y="0"/>
                </a:moveTo>
                <a:lnTo>
                  <a:pt x="2224216" y="0"/>
                </a:lnTo>
                <a:lnTo>
                  <a:pt x="222421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80728523-A518-88EB-BA30-D17C9B7A2306}"/>
              </a:ext>
            </a:extLst>
          </p:cNvPr>
          <p:cNvSpPr/>
          <p:nvPr/>
        </p:nvSpPr>
        <p:spPr>
          <a:xfrm>
            <a:off x="964202" y="1043361"/>
            <a:ext cx="1682558" cy="559347"/>
          </a:xfrm>
          <a:prstGeom prst="homePlate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rgbClr val="C00000"/>
                </a:solidFill>
              </a:rPr>
              <a:t>Bài</a:t>
            </a:r>
            <a:r>
              <a:rPr lang="en-GB" sz="4000" b="1" dirty="0">
                <a:solidFill>
                  <a:srgbClr val="C00000"/>
                </a:solidFill>
              </a:rPr>
              <a:t> 2</a:t>
            </a:r>
            <a:endParaRPr lang="vi-VN" sz="4000" b="1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0E292C-0DD7-EBB5-3203-C433765E07F2}"/>
              </a:ext>
            </a:extLst>
          </p:cNvPr>
          <p:cNvSpPr txBox="1"/>
          <p:nvPr/>
        </p:nvSpPr>
        <p:spPr>
          <a:xfrm>
            <a:off x="2827413" y="722869"/>
            <a:ext cx="82185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Trò chơi: Đọc đoạn đầu của bài Thanh âm của gió và thực hiện các yêu cầu.</a:t>
            </a:r>
            <a:endParaRPr lang="vi-VN" sz="36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E1413BE-1F5C-4FE4-5FED-082F1893CC30}"/>
              </a:ext>
            </a:extLst>
          </p:cNvPr>
          <p:cNvGrpSpPr/>
          <p:nvPr/>
        </p:nvGrpSpPr>
        <p:grpSpPr>
          <a:xfrm>
            <a:off x="851377" y="1885995"/>
            <a:ext cx="2121524" cy="1458468"/>
            <a:chOff x="851377" y="1885995"/>
            <a:chExt cx="2121524" cy="1458468"/>
          </a:xfrm>
        </p:grpSpPr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A669DB17-8B79-5C6E-4EE3-B1ABA8B70350}"/>
                </a:ext>
              </a:extLst>
            </p:cNvPr>
            <p:cNvSpPr/>
            <p:nvPr/>
          </p:nvSpPr>
          <p:spPr>
            <a:xfrm>
              <a:off x="851377" y="1885995"/>
              <a:ext cx="2121524" cy="1458468"/>
            </a:xfrm>
            <a:custGeom>
              <a:avLst/>
              <a:gdLst/>
              <a:ahLst/>
              <a:cxnLst/>
              <a:rect l="l" t="t" r="r" b="b"/>
              <a:pathLst>
                <a:path w="3494172" h="2566761">
                  <a:moveTo>
                    <a:pt x="0" y="0"/>
                  </a:moveTo>
                  <a:lnTo>
                    <a:pt x="3494172" y="0"/>
                  </a:lnTo>
                  <a:lnTo>
                    <a:pt x="3494172" y="2566761"/>
                  </a:lnTo>
                  <a:lnTo>
                    <a:pt x="0" y="2566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217E72E-5F73-178A-1970-16072C947778}"/>
                </a:ext>
              </a:extLst>
            </p:cNvPr>
            <p:cNvSpPr txBox="1"/>
            <p:nvPr/>
          </p:nvSpPr>
          <p:spPr>
            <a:xfrm>
              <a:off x="1156224" y="2334482"/>
              <a:ext cx="149053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Vòng </a:t>
              </a:r>
              <a:r>
                <a:rPr lang="en-US" sz="3600" b="1" dirty="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vi-VN" sz="36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81B711A-EBF2-73E4-11B3-095E562915E0}"/>
              </a:ext>
            </a:extLst>
          </p:cNvPr>
          <p:cNvSpPr txBox="1"/>
          <p:nvPr/>
        </p:nvSpPr>
        <p:spPr>
          <a:xfrm>
            <a:off x="3305210" y="2237247"/>
            <a:ext cx="6801448" cy="24994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Chiều buông xuống, gió thổi từ những thung lũng sâu thẳm mang theo tiếng nói của thiên nhiên.</a:t>
            </a:r>
            <a:endParaRPr lang="vi-VN" sz="3600" b="1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635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cartoon of a child sitting on a blanket&#10;&#10;Description automatically generated">
            <a:extLst>
              <a:ext uri="{FF2B5EF4-FFF2-40B4-BE49-F238E27FC236}">
                <a16:creationId xmlns:a16="http://schemas.microsoft.com/office/drawing/2014/main" id="{65DBCA38-915F-F966-7C81-58C8D73D29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26AAA78-5BC3-B0F2-2BA9-B2B5B2F0E3A5}"/>
              </a:ext>
            </a:extLst>
          </p:cNvPr>
          <p:cNvGrpSpPr/>
          <p:nvPr/>
        </p:nvGrpSpPr>
        <p:grpSpPr>
          <a:xfrm>
            <a:off x="968883" y="593308"/>
            <a:ext cx="9794670" cy="1446550"/>
            <a:chOff x="914399" y="1181100"/>
            <a:chExt cx="9794670" cy="144655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4C481D4-1CAE-6606-01A8-776CB54C6223}"/>
                </a:ext>
              </a:extLst>
            </p:cNvPr>
            <p:cNvSpPr txBox="1"/>
            <p:nvPr/>
          </p:nvSpPr>
          <p:spPr>
            <a:xfrm>
              <a:off x="914400" y="1181100"/>
              <a:ext cx="9794669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800" b="0" i="0" u="none" strike="noStrike" kern="0" cap="none" spc="0" normalizeH="0" baseline="0" noProof="0" dirty="0">
                  <a:ln w="466725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howcard" panose="02040603050506020204" pitchFamily="18" charset="0"/>
                </a:rPr>
                <a:t>TẠM BIỆT CÁC EM!</a:t>
              </a:r>
              <a:endParaRPr kumimoji="0" lang="vi-VN" sz="8800" b="0" i="0" u="none" strike="noStrike" kern="0" cap="none" spc="0" normalizeH="0" baseline="0" noProof="0" dirty="0">
                <a:ln w="466725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F3582CC-D79B-353A-1E56-79DF92C625B4}"/>
                </a:ext>
              </a:extLst>
            </p:cNvPr>
            <p:cNvSpPr txBox="1"/>
            <p:nvPr/>
          </p:nvSpPr>
          <p:spPr>
            <a:xfrm>
              <a:off x="914399" y="1181100"/>
              <a:ext cx="9794669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800" b="0" i="0" u="none" strike="noStrike" kern="0" cap="none" spc="0" normalizeH="0" baseline="0" noProof="0" dirty="0">
                  <a:ln w="34925">
                    <a:noFill/>
                  </a:ln>
                  <a:solidFill>
                    <a:srgbClr val="FFBE0B"/>
                  </a:solidFill>
                  <a:effectLst/>
                  <a:uLnTx/>
                  <a:uFillTx/>
                  <a:latin typeface="UTM Showcard" panose="02040603050506020204" pitchFamily="18" charset="0"/>
                </a:rPr>
                <a:t>T</a:t>
              </a:r>
              <a:r>
                <a:rPr kumimoji="0" lang="en-GB" sz="8800" b="0" i="0" u="none" strike="noStrike" kern="0" cap="none" spc="0" normalizeH="0" baseline="0" noProof="0" dirty="0">
                  <a:ln w="34925">
                    <a:noFill/>
                  </a:ln>
                  <a:solidFill>
                    <a:srgbClr val="FB5607"/>
                  </a:solidFill>
                  <a:effectLst/>
                  <a:uLnTx/>
                  <a:uFillTx/>
                  <a:latin typeface="UTM Showcard" panose="02040603050506020204" pitchFamily="18" charset="0"/>
                </a:rPr>
                <a:t>Ạ</a:t>
              </a:r>
              <a:r>
                <a:rPr kumimoji="0" lang="en-GB" sz="8800" b="0" i="0" u="none" strike="noStrike" kern="0" cap="none" spc="0" normalizeH="0" baseline="0" noProof="0" dirty="0">
                  <a:ln w="34925">
                    <a:noFill/>
                  </a:ln>
                  <a:solidFill>
                    <a:srgbClr val="FF006E"/>
                  </a:solidFill>
                  <a:effectLst/>
                  <a:uLnTx/>
                  <a:uFillTx/>
                  <a:latin typeface="UTM Showcard" panose="02040603050506020204" pitchFamily="18" charset="0"/>
                </a:rPr>
                <a:t>M</a:t>
              </a:r>
              <a:r>
                <a:rPr kumimoji="0" lang="en-GB" sz="8800" b="0" i="0" u="none" strike="noStrike" kern="0" cap="none" spc="0" normalizeH="0" baseline="0" noProof="0" dirty="0">
                  <a:ln w="34925">
                    <a:noFill/>
                  </a:ln>
                  <a:solidFill>
                    <a:srgbClr val="ACDFE7"/>
                  </a:solidFill>
                  <a:effectLst/>
                  <a:uLnTx/>
                  <a:uFillTx/>
                  <a:latin typeface="UTM Showcard" panose="02040603050506020204" pitchFamily="18" charset="0"/>
                </a:rPr>
                <a:t> </a:t>
              </a:r>
              <a:r>
                <a:rPr kumimoji="0" lang="en-GB" sz="8800" b="0" i="0" u="none" strike="noStrike" kern="0" cap="none" spc="0" normalizeH="0" baseline="0" noProof="0" dirty="0">
                  <a:ln w="34925">
                    <a:noFill/>
                  </a:ln>
                  <a:solidFill>
                    <a:srgbClr val="8338EC"/>
                  </a:solidFill>
                  <a:effectLst/>
                  <a:uLnTx/>
                  <a:uFillTx/>
                  <a:latin typeface="UTM Showcard" panose="02040603050506020204" pitchFamily="18" charset="0"/>
                </a:rPr>
                <a:t>B</a:t>
              </a:r>
              <a:r>
                <a:rPr kumimoji="0" lang="en-GB" sz="8800" b="0" i="0" u="none" strike="noStrike" kern="0" cap="none" spc="0" normalizeH="0" baseline="0" noProof="0" dirty="0">
                  <a:ln w="34925">
                    <a:noFill/>
                  </a:ln>
                  <a:solidFill>
                    <a:srgbClr val="E15F41"/>
                  </a:solidFill>
                  <a:effectLst/>
                  <a:uLnTx/>
                  <a:uFillTx/>
                  <a:latin typeface="UTM Showcard" panose="02040603050506020204" pitchFamily="18" charset="0"/>
                </a:rPr>
                <a:t>I</a:t>
              </a:r>
              <a:r>
                <a:rPr kumimoji="0" lang="en-GB" sz="8800" b="0" i="0" u="none" strike="noStrike" kern="0" cap="none" spc="0" normalizeH="0" baseline="0" noProof="0" dirty="0">
                  <a:ln w="34925">
                    <a:noFill/>
                  </a:ln>
                  <a:solidFill>
                    <a:srgbClr val="FDC500"/>
                  </a:solidFill>
                  <a:effectLst/>
                  <a:uLnTx/>
                  <a:uFillTx/>
                  <a:latin typeface="UTM Showcard" panose="02040603050506020204" pitchFamily="18" charset="0"/>
                </a:rPr>
                <a:t>Ệ</a:t>
              </a:r>
              <a:r>
                <a:rPr kumimoji="0" lang="en-GB" sz="8800" b="0" i="0" u="none" strike="noStrike" kern="0" cap="none" spc="0" normalizeH="0" baseline="0" noProof="0" dirty="0">
                  <a:ln w="34925">
                    <a:noFill/>
                  </a:ln>
                  <a:solidFill>
                    <a:srgbClr val="38A3A5"/>
                  </a:solidFill>
                  <a:effectLst/>
                  <a:uLnTx/>
                  <a:uFillTx/>
                  <a:latin typeface="UTM Showcard" panose="02040603050506020204" pitchFamily="18" charset="0"/>
                </a:rPr>
                <a:t>T</a:t>
              </a:r>
              <a:r>
                <a:rPr kumimoji="0" lang="en-GB" sz="8800" b="0" i="0" u="none" strike="noStrike" kern="0" cap="none" spc="0" normalizeH="0" baseline="0" noProof="0" dirty="0">
                  <a:ln w="34925">
                    <a:noFill/>
                  </a:ln>
                  <a:solidFill>
                    <a:srgbClr val="ACDFE7"/>
                  </a:solidFill>
                  <a:effectLst/>
                  <a:uLnTx/>
                  <a:uFillTx/>
                  <a:latin typeface="UTM Showcard" panose="02040603050506020204" pitchFamily="18" charset="0"/>
                </a:rPr>
                <a:t> </a:t>
              </a:r>
              <a:r>
                <a:rPr kumimoji="0" lang="en-GB" sz="8800" b="0" i="0" u="none" strike="noStrike" kern="0" cap="none" spc="0" normalizeH="0" baseline="0" noProof="0" dirty="0">
                  <a:ln w="34925">
                    <a:noFill/>
                  </a:ln>
                  <a:solidFill>
                    <a:srgbClr val="3A86FF"/>
                  </a:solidFill>
                  <a:effectLst/>
                  <a:uLnTx/>
                  <a:uFillTx/>
                  <a:latin typeface="UTM Showcard" panose="02040603050506020204" pitchFamily="18" charset="0"/>
                </a:rPr>
                <a:t>C</a:t>
              </a:r>
              <a:r>
                <a:rPr kumimoji="0" lang="en-GB" sz="8800" b="0" i="0" u="none" strike="noStrike" kern="0" cap="none" spc="0" normalizeH="0" baseline="0" noProof="0" dirty="0">
                  <a:ln w="34925">
                    <a:noFill/>
                  </a:ln>
                  <a:solidFill>
                    <a:srgbClr val="B5179E"/>
                  </a:solidFill>
                  <a:effectLst/>
                  <a:uLnTx/>
                  <a:uFillTx/>
                  <a:latin typeface="UTM Showcard" panose="02040603050506020204" pitchFamily="18" charset="0"/>
                </a:rPr>
                <a:t>Á</a:t>
              </a:r>
              <a:r>
                <a:rPr kumimoji="0" lang="en-GB" sz="8800" b="0" i="0" u="none" strike="noStrike" kern="0" cap="none" spc="0" normalizeH="0" baseline="0" noProof="0" dirty="0">
                  <a:ln w="34925">
                    <a:noFill/>
                  </a:ln>
                  <a:solidFill>
                    <a:srgbClr val="FFBC04"/>
                  </a:solidFill>
                  <a:effectLst/>
                  <a:uLnTx/>
                  <a:uFillTx/>
                  <a:latin typeface="UTM Showcard" panose="02040603050506020204" pitchFamily="18" charset="0"/>
                </a:rPr>
                <a:t>C</a:t>
              </a:r>
              <a:r>
                <a:rPr kumimoji="0" lang="en-GB" sz="8800" b="0" i="0" u="none" strike="noStrike" kern="0" cap="none" spc="0" normalizeH="0" baseline="0" noProof="0" dirty="0">
                  <a:ln w="34925">
                    <a:noFill/>
                  </a:ln>
                  <a:solidFill>
                    <a:srgbClr val="ACDFE7"/>
                  </a:solidFill>
                  <a:effectLst/>
                  <a:uLnTx/>
                  <a:uFillTx/>
                  <a:latin typeface="UTM Showcard" panose="02040603050506020204" pitchFamily="18" charset="0"/>
                </a:rPr>
                <a:t> </a:t>
              </a:r>
              <a:r>
                <a:rPr kumimoji="0" lang="en-GB" sz="8800" b="0" i="0" u="none" strike="noStrike" kern="0" cap="none" spc="0" normalizeH="0" baseline="0" noProof="0" dirty="0">
                  <a:ln w="34925">
                    <a:noFill/>
                  </a:ln>
                  <a:solidFill>
                    <a:srgbClr val="34A0A4"/>
                  </a:solidFill>
                  <a:effectLst/>
                  <a:uLnTx/>
                  <a:uFillTx/>
                  <a:latin typeface="UTM Showcard" panose="02040603050506020204" pitchFamily="18" charset="0"/>
                </a:rPr>
                <a:t>E</a:t>
              </a:r>
              <a:r>
                <a:rPr kumimoji="0" lang="en-GB" sz="8800" b="0" i="0" u="none" strike="noStrike" kern="0" cap="none" spc="0" normalizeH="0" baseline="0" noProof="0" dirty="0">
                  <a:ln w="34925">
                    <a:noFill/>
                  </a:ln>
                  <a:solidFill>
                    <a:srgbClr val="FF6B35"/>
                  </a:solidFill>
                  <a:effectLst/>
                  <a:uLnTx/>
                  <a:uFillTx/>
                  <a:latin typeface="UTM Showcard" panose="02040603050506020204" pitchFamily="18" charset="0"/>
                </a:rPr>
                <a:t>M</a:t>
              </a:r>
              <a:r>
                <a:rPr kumimoji="0" lang="en-GB" sz="8800" b="0" i="0" u="none" strike="noStrike" kern="0" cap="none" spc="0" normalizeH="0" baseline="0" noProof="0" dirty="0">
                  <a:ln w="34925">
                    <a:noFill/>
                  </a:ln>
                  <a:solidFill>
                    <a:srgbClr val="ACDFE7"/>
                  </a:solidFill>
                  <a:effectLst/>
                  <a:uLnTx/>
                  <a:uFillTx/>
                  <a:latin typeface="UTM Showcard" panose="02040603050506020204" pitchFamily="18" charset="0"/>
                </a:rPr>
                <a:t>!</a:t>
              </a:r>
              <a:endParaRPr kumimoji="0" lang="vi-VN" sz="8800" b="0" i="0" u="none" strike="noStrike" kern="0" cap="none" spc="0" normalizeH="0" baseline="0" noProof="0" dirty="0">
                <a:ln w="34925">
                  <a:noFill/>
                </a:ln>
                <a:solidFill>
                  <a:srgbClr val="55CBCC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4733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ái Đất Này Là Của Chúng Mình - Nhạc Thiếu Nhi Vui Nhộn Hay Nhất LU VÀ BUN (1)">
            <a:hlinkClick r:id="" action="ppaction://media"/>
            <a:extLst>
              <a:ext uri="{FF2B5EF4-FFF2-40B4-BE49-F238E27FC236}">
                <a16:creationId xmlns:a16="http://schemas.microsoft.com/office/drawing/2014/main" id="{A041FE2B-9B92-3F59-51CE-AEAA701649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121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7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0774" y="-2436226"/>
            <a:ext cx="11730452" cy="11730452"/>
          </a:xfrm>
          <a:custGeom>
            <a:avLst/>
            <a:gdLst/>
            <a:ahLst/>
            <a:cxnLst/>
            <a:rect l="l" t="t" r="r" b="b"/>
            <a:pathLst>
              <a:path w="17595678" h="17595678">
                <a:moveTo>
                  <a:pt x="0" y="0"/>
                </a:moveTo>
                <a:lnTo>
                  <a:pt x="17595678" y="0"/>
                </a:lnTo>
                <a:lnTo>
                  <a:pt x="17595678" y="17595678"/>
                </a:lnTo>
                <a:lnTo>
                  <a:pt x="0" y="175956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3293528" y="-1296054"/>
            <a:ext cx="2089755" cy="4775271"/>
            <a:chOff x="0" y="0"/>
            <a:chExt cx="825582" cy="188652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25582" cy="1886527"/>
            </a:xfrm>
            <a:custGeom>
              <a:avLst/>
              <a:gdLst/>
              <a:ahLst/>
              <a:cxnLst/>
              <a:rect l="l" t="t" r="r" b="b"/>
              <a:pathLst>
                <a:path w="825582" h="1886527">
                  <a:moveTo>
                    <a:pt x="0" y="0"/>
                  </a:moveTo>
                  <a:lnTo>
                    <a:pt x="825582" y="0"/>
                  </a:lnTo>
                  <a:lnTo>
                    <a:pt x="825582" y="1886527"/>
                  </a:lnTo>
                  <a:lnTo>
                    <a:pt x="0" y="1886527"/>
                  </a:lnTo>
                  <a:close/>
                </a:path>
              </a:pathLst>
            </a:custGeom>
            <a:solidFill>
              <a:srgbClr val="FFDE7B"/>
            </a:solidFill>
          </p:spPr>
          <p:txBody>
            <a:bodyPr/>
            <a:lstStyle/>
            <a:p>
              <a:pPr defTabSz="609630"/>
              <a:endParaRPr lang="vi-VN" sz="1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25582" cy="19246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2202807" y="809169"/>
            <a:ext cx="8350600" cy="5340096"/>
          </a:xfrm>
          <a:custGeom>
            <a:avLst/>
            <a:gdLst/>
            <a:ahLst/>
            <a:cxnLst/>
            <a:rect l="l" t="t" r="r" b="b"/>
            <a:pathLst>
              <a:path w="11301561" h="7444903">
                <a:moveTo>
                  <a:pt x="0" y="0"/>
                </a:moveTo>
                <a:lnTo>
                  <a:pt x="11301561" y="0"/>
                </a:lnTo>
                <a:lnTo>
                  <a:pt x="11301561" y="7444903"/>
                </a:lnTo>
                <a:lnTo>
                  <a:pt x="0" y="74449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9018825" y="5211680"/>
            <a:ext cx="1391310" cy="1371600"/>
          </a:xfrm>
          <a:custGeom>
            <a:avLst/>
            <a:gdLst/>
            <a:ahLst/>
            <a:cxnLst/>
            <a:rect l="l" t="t" r="r" b="b"/>
            <a:pathLst>
              <a:path w="2086965" h="2057400">
                <a:moveTo>
                  <a:pt x="0" y="0"/>
                </a:moveTo>
                <a:lnTo>
                  <a:pt x="2086966" y="0"/>
                </a:lnTo>
                <a:lnTo>
                  <a:pt x="208696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Freeform 13"/>
          <p:cNvSpPr/>
          <p:nvPr/>
        </p:nvSpPr>
        <p:spPr>
          <a:xfrm flipH="1" flipV="1">
            <a:off x="-9855" y="3210570"/>
            <a:ext cx="1391310" cy="1371600"/>
          </a:xfrm>
          <a:custGeom>
            <a:avLst/>
            <a:gdLst/>
            <a:ahLst/>
            <a:cxnLst/>
            <a:rect l="l" t="t" r="r" b="b"/>
            <a:pathLst>
              <a:path w="2086965" h="2057400">
                <a:moveTo>
                  <a:pt x="2086966" y="2057400"/>
                </a:moveTo>
                <a:lnTo>
                  <a:pt x="0" y="2057400"/>
                </a:lnTo>
                <a:lnTo>
                  <a:pt x="0" y="0"/>
                </a:lnTo>
                <a:lnTo>
                  <a:pt x="2086966" y="0"/>
                </a:lnTo>
                <a:lnTo>
                  <a:pt x="2086966" y="205740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5" name="Freeform 17">
            <a:extLst>
              <a:ext uri="{FF2B5EF4-FFF2-40B4-BE49-F238E27FC236}">
                <a16:creationId xmlns:a16="http://schemas.microsoft.com/office/drawing/2014/main" id="{50D4AC00-99B5-B991-71FA-D68E229BF0E1}"/>
              </a:ext>
            </a:extLst>
          </p:cNvPr>
          <p:cNvSpPr/>
          <p:nvPr/>
        </p:nvSpPr>
        <p:spPr>
          <a:xfrm rot="21019941">
            <a:off x="337188" y="256032"/>
            <a:ext cx="1709626" cy="1334221"/>
          </a:xfrm>
          <a:custGeom>
            <a:avLst/>
            <a:gdLst/>
            <a:ahLst/>
            <a:cxnLst/>
            <a:rect l="l" t="t" r="r" b="b"/>
            <a:pathLst>
              <a:path w="1709626" h="1334221">
                <a:moveTo>
                  <a:pt x="0" y="0"/>
                </a:moveTo>
                <a:lnTo>
                  <a:pt x="1709626" y="0"/>
                </a:lnTo>
                <a:lnTo>
                  <a:pt x="1709626" y="1334221"/>
                </a:lnTo>
                <a:lnTo>
                  <a:pt x="0" y="133422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8" name="Freeform 19">
            <a:extLst>
              <a:ext uri="{FF2B5EF4-FFF2-40B4-BE49-F238E27FC236}">
                <a16:creationId xmlns:a16="http://schemas.microsoft.com/office/drawing/2014/main" id="{A2160FB5-21B6-CE62-FE90-5D4DC36AF872}"/>
              </a:ext>
            </a:extLst>
          </p:cNvPr>
          <p:cNvSpPr/>
          <p:nvPr/>
        </p:nvSpPr>
        <p:spPr>
          <a:xfrm>
            <a:off x="10179892" y="4868780"/>
            <a:ext cx="2224216" cy="2057400"/>
          </a:xfrm>
          <a:custGeom>
            <a:avLst/>
            <a:gdLst/>
            <a:ahLst/>
            <a:cxnLst/>
            <a:rect l="l" t="t" r="r" b="b"/>
            <a:pathLst>
              <a:path w="2224216" h="2057400">
                <a:moveTo>
                  <a:pt x="0" y="0"/>
                </a:moveTo>
                <a:lnTo>
                  <a:pt x="2224216" y="0"/>
                </a:lnTo>
                <a:lnTo>
                  <a:pt x="222421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9" name="Freeform 19">
            <a:extLst>
              <a:ext uri="{FF2B5EF4-FFF2-40B4-BE49-F238E27FC236}">
                <a16:creationId xmlns:a16="http://schemas.microsoft.com/office/drawing/2014/main" id="{B0693462-2318-31A5-883F-C3190192A6CA}"/>
              </a:ext>
            </a:extLst>
          </p:cNvPr>
          <p:cNvSpPr/>
          <p:nvPr/>
        </p:nvSpPr>
        <p:spPr>
          <a:xfrm>
            <a:off x="-475692" y="5120565"/>
            <a:ext cx="2224216" cy="2057400"/>
          </a:xfrm>
          <a:custGeom>
            <a:avLst/>
            <a:gdLst/>
            <a:ahLst/>
            <a:cxnLst/>
            <a:rect l="l" t="t" r="r" b="b"/>
            <a:pathLst>
              <a:path w="2224216" h="2057400">
                <a:moveTo>
                  <a:pt x="0" y="0"/>
                </a:moveTo>
                <a:lnTo>
                  <a:pt x="2224216" y="0"/>
                </a:lnTo>
                <a:lnTo>
                  <a:pt x="222421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7" name="Freeform 16">
            <a:extLst>
              <a:ext uri="{FF2B5EF4-FFF2-40B4-BE49-F238E27FC236}">
                <a16:creationId xmlns:a16="http://schemas.microsoft.com/office/drawing/2014/main" id="{B2017D77-99B7-962E-36FD-858EAADE8D8C}"/>
              </a:ext>
            </a:extLst>
          </p:cNvPr>
          <p:cNvSpPr/>
          <p:nvPr/>
        </p:nvSpPr>
        <p:spPr>
          <a:xfrm>
            <a:off x="883101" y="1637358"/>
            <a:ext cx="2848822" cy="5220642"/>
          </a:xfrm>
          <a:custGeom>
            <a:avLst/>
            <a:gdLst/>
            <a:ahLst/>
            <a:cxnLst/>
            <a:rect l="l" t="t" r="r" b="b"/>
            <a:pathLst>
              <a:path w="1689033" h="3007180">
                <a:moveTo>
                  <a:pt x="0" y="0"/>
                </a:moveTo>
                <a:lnTo>
                  <a:pt x="1689032" y="0"/>
                </a:lnTo>
                <a:lnTo>
                  <a:pt x="1689032" y="3007180"/>
                </a:lnTo>
                <a:lnTo>
                  <a:pt x="0" y="300718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0" name="Freeform 5">
            <a:extLst>
              <a:ext uri="{FF2B5EF4-FFF2-40B4-BE49-F238E27FC236}">
                <a16:creationId xmlns:a16="http://schemas.microsoft.com/office/drawing/2014/main" id="{76893F54-8F6A-F8FB-8C40-255A57EB71C1}"/>
              </a:ext>
            </a:extLst>
          </p:cNvPr>
          <p:cNvSpPr/>
          <p:nvPr/>
        </p:nvSpPr>
        <p:spPr>
          <a:xfrm>
            <a:off x="9308335" y="40996"/>
            <a:ext cx="2669994" cy="1238773"/>
          </a:xfrm>
          <a:custGeom>
            <a:avLst/>
            <a:gdLst/>
            <a:ahLst/>
            <a:cxnLst/>
            <a:rect l="l" t="t" r="r" b="b"/>
            <a:pathLst>
              <a:path w="4244619" h="2090475">
                <a:moveTo>
                  <a:pt x="0" y="0"/>
                </a:moveTo>
                <a:lnTo>
                  <a:pt x="4244619" y="0"/>
                </a:lnTo>
                <a:lnTo>
                  <a:pt x="4244619" y="2090475"/>
                </a:lnTo>
                <a:lnTo>
                  <a:pt x="0" y="209047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1" name="Freeform 19">
            <a:extLst>
              <a:ext uri="{FF2B5EF4-FFF2-40B4-BE49-F238E27FC236}">
                <a16:creationId xmlns:a16="http://schemas.microsoft.com/office/drawing/2014/main" id="{A02E4CBA-88E9-5123-EC12-B8C16145DE62}"/>
              </a:ext>
            </a:extLst>
          </p:cNvPr>
          <p:cNvSpPr/>
          <p:nvPr/>
        </p:nvSpPr>
        <p:spPr>
          <a:xfrm>
            <a:off x="2827413" y="5961776"/>
            <a:ext cx="2224216" cy="2057400"/>
          </a:xfrm>
          <a:custGeom>
            <a:avLst/>
            <a:gdLst/>
            <a:ahLst/>
            <a:cxnLst/>
            <a:rect l="l" t="t" r="r" b="b"/>
            <a:pathLst>
              <a:path w="2224216" h="2057400">
                <a:moveTo>
                  <a:pt x="0" y="0"/>
                </a:moveTo>
                <a:lnTo>
                  <a:pt x="2224216" y="0"/>
                </a:lnTo>
                <a:lnTo>
                  <a:pt x="222421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2" name="Freeform 19">
            <a:extLst>
              <a:ext uri="{FF2B5EF4-FFF2-40B4-BE49-F238E27FC236}">
                <a16:creationId xmlns:a16="http://schemas.microsoft.com/office/drawing/2014/main" id="{892637B8-DCA5-71F1-D30F-EB65244C64E5}"/>
              </a:ext>
            </a:extLst>
          </p:cNvPr>
          <p:cNvSpPr/>
          <p:nvPr/>
        </p:nvSpPr>
        <p:spPr>
          <a:xfrm>
            <a:off x="5022648" y="6011855"/>
            <a:ext cx="2224216" cy="2057400"/>
          </a:xfrm>
          <a:custGeom>
            <a:avLst/>
            <a:gdLst/>
            <a:ahLst/>
            <a:cxnLst/>
            <a:rect l="l" t="t" r="r" b="b"/>
            <a:pathLst>
              <a:path w="2224216" h="2057400">
                <a:moveTo>
                  <a:pt x="0" y="0"/>
                </a:moveTo>
                <a:lnTo>
                  <a:pt x="2224216" y="0"/>
                </a:lnTo>
                <a:lnTo>
                  <a:pt x="222421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3" name="Freeform 19">
            <a:extLst>
              <a:ext uri="{FF2B5EF4-FFF2-40B4-BE49-F238E27FC236}">
                <a16:creationId xmlns:a16="http://schemas.microsoft.com/office/drawing/2014/main" id="{93840C93-B7F7-E611-03B0-B0D10A3A936A}"/>
              </a:ext>
            </a:extLst>
          </p:cNvPr>
          <p:cNvSpPr/>
          <p:nvPr/>
        </p:nvSpPr>
        <p:spPr>
          <a:xfrm>
            <a:off x="7179431" y="6011855"/>
            <a:ext cx="2224216" cy="2057400"/>
          </a:xfrm>
          <a:custGeom>
            <a:avLst/>
            <a:gdLst/>
            <a:ahLst/>
            <a:cxnLst/>
            <a:rect l="l" t="t" r="r" b="b"/>
            <a:pathLst>
              <a:path w="2224216" h="2057400">
                <a:moveTo>
                  <a:pt x="0" y="0"/>
                </a:moveTo>
                <a:lnTo>
                  <a:pt x="2224216" y="0"/>
                </a:lnTo>
                <a:lnTo>
                  <a:pt x="222421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4" name="Freeform 19">
            <a:extLst>
              <a:ext uri="{FF2B5EF4-FFF2-40B4-BE49-F238E27FC236}">
                <a16:creationId xmlns:a16="http://schemas.microsoft.com/office/drawing/2014/main" id="{7A6124DF-85E6-2132-874E-B605542B1519}"/>
              </a:ext>
            </a:extLst>
          </p:cNvPr>
          <p:cNvSpPr/>
          <p:nvPr/>
        </p:nvSpPr>
        <p:spPr>
          <a:xfrm>
            <a:off x="9086258" y="6068930"/>
            <a:ext cx="2224216" cy="2057400"/>
          </a:xfrm>
          <a:custGeom>
            <a:avLst/>
            <a:gdLst/>
            <a:ahLst/>
            <a:cxnLst/>
            <a:rect l="l" t="t" r="r" b="b"/>
            <a:pathLst>
              <a:path w="2224216" h="2057400">
                <a:moveTo>
                  <a:pt x="0" y="0"/>
                </a:moveTo>
                <a:lnTo>
                  <a:pt x="2224216" y="0"/>
                </a:lnTo>
                <a:lnTo>
                  <a:pt x="222421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329B2BF-8670-875D-9CA8-8E69716B133F}"/>
              </a:ext>
            </a:extLst>
          </p:cNvPr>
          <p:cNvGrpSpPr/>
          <p:nvPr/>
        </p:nvGrpSpPr>
        <p:grpSpPr>
          <a:xfrm rot="362239">
            <a:off x="4468362" y="708735"/>
            <a:ext cx="3638607" cy="1463751"/>
            <a:chOff x="4468362" y="708735"/>
            <a:chExt cx="3638607" cy="1463751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47A1F31-60CE-32BE-5A76-C05FC759B1CF}"/>
                </a:ext>
              </a:extLst>
            </p:cNvPr>
            <p:cNvSpPr txBox="1"/>
            <p:nvPr/>
          </p:nvSpPr>
          <p:spPr>
            <a:xfrm>
              <a:off x="4468362" y="708735"/>
              <a:ext cx="3621504" cy="1446550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r>
                <a:rPr lang="en-GB" sz="8800" dirty="0" err="1">
                  <a:ln w="190500">
                    <a:solidFill>
                      <a:schemeClr val="bg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#9Slide05 SVNStandly" pitchFamily="2" charset="0"/>
                </a:rPr>
                <a:t>Tiếng</a:t>
              </a:r>
              <a:r>
                <a:rPr lang="en-GB" sz="8800" dirty="0">
                  <a:ln w="190500">
                    <a:solidFill>
                      <a:schemeClr val="bg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#9Slide05 SVNStandly" pitchFamily="2" charset="0"/>
                </a:rPr>
                <a:t> </a:t>
              </a:r>
              <a:r>
                <a:rPr lang="en-GB" sz="8800" dirty="0" err="1">
                  <a:ln w="190500">
                    <a:solidFill>
                      <a:schemeClr val="bg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#9Slide05 SVNStandly" pitchFamily="2" charset="0"/>
                </a:rPr>
                <a:t>Việt</a:t>
              </a:r>
              <a:endParaRPr lang="vi-VN" sz="8800" dirty="0">
                <a:ln w="19050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EEB4A05-285E-33A7-A475-6ADDC1E67238}"/>
                </a:ext>
              </a:extLst>
            </p:cNvPr>
            <p:cNvSpPr txBox="1"/>
            <p:nvPr/>
          </p:nvSpPr>
          <p:spPr>
            <a:xfrm>
              <a:off x="4485465" y="725936"/>
              <a:ext cx="3621504" cy="1446550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r>
                <a:rPr lang="en-GB" sz="8800" dirty="0" err="1">
                  <a:solidFill>
                    <a:srgbClr val="8EB76E"/>
                  </a:solidFill>
                  <a:latin typeface="#9Slide05 SVNStandly" pitchFamily="2" charset="0"/>
                </a:rPr>
                <a:t>Tiếng</a:t>
              </a:r>
              <a:r>
                <a:rPr lang="en-GB" sz="8800" dirty="0">
                  <a:solidFill>
                    <a:srgbClr val="8EB76E"/>
                  </a:solidFill>
                  <a:latin typeface="#9Slide05 SVNStandly" pitchFamily="2" charset="0"/>
                </a:rPr>
                <a:t> </a:t>
              </a:r>
              <a:r>
                <a:rPr lang="en-GB" sz="8800" dirty="0" err="1">
                  <a:solidFill>
                    <a:srgbClr val="8EB76E"/>
                  </a:solidFill>
                  <a:latin typeface="#9Slide05 SVNStandly" pitchFamily="2" charset="0"/>
                </a:rPr>
                <a:t>Việt</a:t>
              </a:r>
              <a:endParaRPr lang="vi-VN" sz="8800" dirty="0">
                <a:solidFill>
                  <a:srgbClr val="8EB76E"/>
                </a:solidFill>
              </a:endParaRP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54BD2E92-F29F-29B2-3AA1-42A38DE0A409}"/>
              </a:ext>
            </a:extLst>
          </p:cNvPr>
          <p:cNvSpPr txBox="1"/>
          <p:nvPr/>
        </p:nvSpPr>
        <p:spPr>
          <a:xfrm>
            <a:off x="4822644" y="1322986"/>
            <a:ext cx="28328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 err="1">
                <a:solidFill>
                  <a:srgbClr val="C00000"/>
                </a:solidFill>
                <a:latin typeface="#9Slide05 SVNStandly" pitchFamily="2" charset="0"/>
              </a:rPr>
              <a:t>Luyện</a:t>
            </a:r>
            <a:r>
              <a:rPr lang="en-GB" sz="4000" dirty="0">
                <a:solidFill>
                  <a:srgbClr val="C00000"/>
                </a:solidFill>
                <a:latin typeface="#9Slide05 SVNStandly" pitchFamily="2" charset="0"/>
              </a:rPr>
              <a:t> </a:t>
            </a:r>
            <a:r>
              <a:rPr lang="en-GB" sz="4000" dirty="0" err="1">
                <a:solidFill>
                  <a:srgbClr val="C00000"/>
                </a:solidFill>
                <a:latin typeface="#9Slide05 SVNStandly" pitchFamily="2" charset="0"/>
              </a:rPr>
              <a:t>từ</a:t>
            </a:r>
            <a:r>
              <a:rPr lang="en-GB" sz="4000" dirty="0">
                <a:solidFill>
                  <a:srgbClr val="C00000"/>
                </a:solidFill>
                <a:latin typeface="#9Slide05 SVNStandly" pitchFamily="2" charset="0"/>
              </a:rPr>
              <a:t> </a:t>
            </a:r>
            <a:r>
              <a:rPr lang="en-GB" sz="4000" dirty="0" err="1">
                <a:solidFill>
                  <a:srgbClr val="C00000"/>
                </a:solidFill>
                <a:latin typeface="#9Slide05 SVNStandly" pitchFamily="2" charset="0"/>
              </a:rPr>
              <a:t>và</a:t>
            </a:r>
            <a:r>
              <a:rPr lang="en-GB" sz="4000" dirty="0">
                <a:solidFill>
                  <a:srgbClr val="C00000"/>
                </a:solidFill>
                <a:latin typeface="#9Slide05 SVNStandly" pitchFamily="2" charset="0"/>
              </a:rPr>
              <a:t> </a:t>
            </a:r>
            <a:r>
              <a:rPr lang="en-GB" sz="4000" dirty="0" err="1">
                <a:solidFill>
                  <a:srgbClr val="C00000"/>
                </a:solidFill>
                <a:latin typeface="#9Slide05 SVNStandly" pitchFamily="2" charset="0"/>
              </a:rPr>
              <a:t>câu</a:t>
            </a:r>
            <a:r>
              <a:rPr lang="en-GB" sz="4000" dirty="0">
                <a:solidFill>
                  <a:srgbClr val="C00000"/>
                </a:solidFill>
                <a:latin typeface="#9Slide05 SVNStandly" pitchFamily="2" charset="0"/>
              </a:rPr>
              <a:t>:</a:t>
            </a:r>
            <a:endParaRPr lang="vi-VN" sz="4000" dirty="0">
              <a:solidFill>
                <a:srgbClr val="C00000"/>
              </a:solidFill>
            </a:endParaRPr>
          </a:p>
        </p:txBody>
      </p:sp>
      <p:sp>
        <p:nvSpPr>
          <p:cNvPr id="36" name="Freeform 20">
            <a:extLst>
              <a:ext uri="{FF2B5EF4-FFF2-40B4-BE49-F238E27FC236}">
                <a16:creationId xmlns:a16="http://schemas.microsoft.com/office/drawing/2014/main" id="{F105257C-FCAE-0CD2-39F3-85D12C33D8C3}"/>
              </a:ext>
            </a:extLst>
          </p:cNvPr>
          <p:cNvSpPr/>
          <p:nvPr/>
        </p:nvSpPr>
        <p:spPr>
          <a:xfrm rot="21026534">
            <a:off x="10786581" y="3582390"/>
            <a:ext cx="1183196" cy="1039733"/>
          </a:xfrm>
          <a:custGeom>
            <a:avLst/>
            <a:gdLst/>
            <a:ahLst/>
            <a:cxnLst/>
            <a:rect l="l" t="t" r="r" b="b"/>
            <a:pathLst>
              <a:path w="1183196" h="1039733">
                <a:moveTo>
                  <a:pt x="0" y="0"/>
                </a:moveTo>
                <a:lnTo>
                  <a:pt x="1183195" y="0"/>
                </a:lnTo>
                <a:lnTo>
                  <a:pt x="1183195" y="1039733"/>
                </a:lnTo>
                <a:lnTo>
                  <a:pt x="0" y="103973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B3A863F-8178-E1A7-B438-8630B44251B5}"/>
              </a:ext>
            </a:extLst>
          </p:cNvPr>
          <p:cNvGrpSpPr/>
          <p:nvPr/>
        </p:nvGrpSpPr>
        <p:grpSpPr>
          <a:xfrm>
            <a:off x="3827610" y="2020502"/>
            <a:ext cx="5117499" cy="3819903"/>
            <a:chOff x="3827610" y="2020502"/>
            <a:chExt cx="5117499" cy="3819903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E4FF141-274A-9CF3-B918-45E91EB2F2C7}"/>
                </a:ext>
              </a:extLst>
            </p:cNvPr>
            <p:cNvSpPr txBox="1"/>
            <p:nvPr/>
          </p:nvSpPr>
          <p:spPr>
            <a:xfrm>
              <a:off x="3827610" y="2020502"/>
              <a:ext cx="5100397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0" dirty="0">
                  <a:ln w="317500">
                    <a:solidFill>
                      <a:schemeClr val="bg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#9Slide07 Crocante" panose="02000000000000000000" pitchFamily="2" charset="-93"/>
                </a:rPr>
                <a:t>LUYỆN TẬP VỀ DANH TỪ, ĐỘNG TỪ, TÍNH TỪ</a:t>
              </a:r>
              <a:endParaRPr lang="vi-VN" sz="6000" dirty="0">
                <a:ln w="317500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#9Slide07 Crocante" panose="02000000000000000000" pitchFamily="2" charset="-93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A1EBFA9-8B0E-850B-C406-CDE237516586}"/>
                </a:ext>
              </a:extLst>
            </p:cNvPr>
            <p:cNvSpPr txBox="1"/>
            <p:nvPr/>
          </p:nvSpPr>
          <p:spPr>
            <a:xfrm>
              <a:off x="3844712" y="2054753"/>
              <a:ext cx="5100397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0" dirty="0">
                  <a:ln w="12700">
                    <a:solidFill>
                      <a:schemeClr val="tx1"/>
                    </a:solidFill>
                    <a:prstDash val="sysDash"/>
                  </a:ln>
                  <a:solidFill>
                    <a:srgbClr val="FFEC50"/>
                  </a:solidFill>
                  <a:latin typeface="#9Slide07 Crocante" panose="02000000000000000000" pitchFamily="2" charset="-93"/>
                </a:rPr>
                <a:t>LUYỆN TẬP VỀ </a:t>
              </a:r>
              <a:r>
                <a:rPr lang="en-GB" sz="6000" dirty="0">
                  <a:ln w="12700">
                    <a:solidFill>
                      <a:schemeClr val="tx1"/>
                    </a:solidFill>
                    <a:prstDash val="sysDash"/>
                  </a:ln>
                  <a:solidFill>
                    <a:schemeClr val="accent5">
                      <a:lumMod val="40000"/>
                      <a:lumOff val="60000"/>
                    </a:schemeClr>
                  </a:solidFill>
                  <a:latin typeface="#9Slide07 Crocante" panose="02000000000000000000" pitchFamily="2" charset="-93"/>
                </a:rPr>
                <a:t>DANH TỪ</a:t>
              </a:r>
              <a:r>
                <a:rPr lang="en-GB" sz="6000" dirty="0">
                  <a:ln w="12700">
                    <a:solidFill>
                      <a:schemeClr val="tx1"/>
                    </a:solidFill>
                    <a:prstDash val="sysDash"/>
                  </a:ln>
                  <a:solidFill>
                    <a:srgbClr val="FFEC50"/>
                  </a:solidFill>
                  <a:latin typeface="#9Slide07 Crocante" panose="02000000000000000000" pitchFamily="2" charset="-93"/>
                </a:rPr>
                <a:t>, </a:t>
              </a:r>
              <a:r>
                <a:rPr lang="en-GB" sz="6000" dirty="0">
                  <a:ln w="12700">
                    <a:solidFill>
                      <a:schemeClr val="tx1"/>
                    </a:solidFill>
                    <a:prstDash val="sysDash"/>
                  </a:ln>
                  <a:solidFill>
                    <a:srgbClr val="F5A4C7"/>
                  </a:solidFill>
                  <a:latin typeface="#9Slide07 Crocante" panose="02000000000000000000" pitchFamily="2" charset="-93"/>
                </a:rPr>
                <a:t>ĐỘNG TỪ</a:t>
              </a:r>
              <a:r>
                <a:rPr lang="en-GB" sz="6000" dirty="0">
                  <a:ln w="12700">
                    <a:solidFill>
                      <a:schemeClr val="tx1"/>
                    </a:solidFill>
                    <a:prstDash val="sysDash"/>
                  </a:ln>
                  <a:solidFill>
                    <a:srgbClr val="FFEC50"/>
                  </a:solidFill>
                  <a:latin typeface="#9Slide07 Crocante" panose="02000000000000000000" pitchFamily="2" charset="-93"/>
                </a:rPr>
                <a:t>, </a:t>
              </a:r>
              <a:r>
                <a:rPr lang="en-GB" sz="6000" dirty="0">
                  <a:ln w="12700">
                    <a:solidFill>
                      <a:schemeClr val="tx1"/>
                    </a:solidFill>
                    <a:prstDash val="sysDash"/>
                  </a:ln>
                  <a:solidFill>
                    <a:srgbClr val="BD9CC9"/>
                  </a:solidFill>
                  <a:latin typeface="#9Slide07 Crocante" panose="02000000000000000000" pitchFamily="2" charset="-93"/>
                </a:rPr>
                <a:t>TÍNH TỪ</a:t>
              </a:r>
              <a:endParaRPr lang="vi-VN" sz="6000" dirty="0">
                <a:ln w="12700">
                  <a:solidFill>
                    <a:schemeClr val="tx1"/>
                  </a:solidFill>
                  <a:prstDash val="sysDash"/>
                </a:ln>
                <a:solidFill>
                  <a:srgbClr val="BD9CC9"/>
                </a:solidFill>
                <a:latin typeface="#9Slide07 Crocante" panose="02000000000000000000" pitchFamily="2" charset="-93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cartoon of a child sitting on a blanket&#10;&#10;Description automatically generated">
            <a:extLst>
              <a:ext uri="{FF2B5EF4-FFF2-40B4-BE49-F238E27FC236}">
                <a16:creationId xmlns:a16="http://schemas.microsoft.com/office/drawing/2014/main" id="{65DBCA38-915F-F966-7C81-58C8D73D29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9A58DC-80CB-2A1F-1924-6F4E08C4A7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2464" y="589336"/>
            <a:ext cx="7942590" cy="208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961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0774" y="-2436226"/>
            <a:ext cx="11730452" cy="11730452"/>
          </a:xfrm>
          <a:custGeom>
            <a:avLst/>
            <a:gdLst/>
            <a:ahLst/>
            <a:cxnLst/>
            <a:rect l="l" t="t" r="r" b="b"/>
            <a:pathLst>
              <a:path w="17595678" h="17595678">
                <a:moveTo>
                  <a:pt x="0" y="0"/>
                </a:moveTo>
                <a:lnTo>
                  <a:pt x="17595678" y="0"/>
                </a:lnTo>
                <a:lnTo>
                  <a:pt x="17595678" y="17595678"/>
                </a:lnTo>
                <a:lnTo>
                  <a:pt x="0" y="175956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3293528" y="-1296054"/>
            <a:ext cx="2089755" cy="4775271"/>
            <a:chOff x="0" y="0"/>
            <a:chExt cx="825582" cy="188652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25582" cy="1886527"/>
            </a:xfrm>
            <a:custGeom>
              <a:avLst/>
              <a:gdLst/>
              <a:ahLst/>
              <a:cxnLst/>
              <a:rect l="l" t="t" r="r" b="b"/>
              <a:pathLst>
                <a:path w="825582" h="1886527">
                  <a:moveTo>
                    <a:pt x="0" y="0"/>
                  </a:moveTo>
                  <a:lnTo>
                    <a:pt x="825582" y="0"/>
                  </a:lnTo>
                  <a:lnTo>
                    <a:pt x="825582" y="1886527"/>
                  </a:lnTo>
                  <a:lnTo>
                    <a:pt x="0" y="1886527"/>
                  </a:lnTo>
                  <a:close/>
                </a:path>
              </a:pathLst>
            </a:custGeom>
            <a:solidFill>
              <a:srgbClr val="FFDE7B"/>
            </a:solidFill>
          </p:spPr>
          <p:txBody>
            <a:bodyPr/>
            <a:lstStyle/>
            <a:p>
              <a:pPr defTabSz="609630"/>
              <a:endParaRPr lang="vi-VN" sz="1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25582" cy="19246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317433" y="356616"/>
            <a:ext cx="11730452" cy="6343526"/>
          </a:xfrm>
          <a:custGeom>
            <a:avLst/>
            <a:gdLst/>
            <a:ahLst/>
            <a:cxnLst/>
            <a:rect l="l" t="t" r="r" b="b"/>
            <a:pathLst>
              <a:path w="11301561" h="7444903">
                <a:moveTo>
                  <a:pt x="0" y="0"/>
                </a:moveTo>
                <a:lnTo>
                  <a:pt x="11301561" y="0"/>
                </a:lnTo>
                <a:lnTo>
                  <a:pt x="11301561" y="7444903"/>
                </a:lnTo>
                <a:lnTo>
                  <a:pt x="0" y="74449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8" name="Freeform 19">
            <a:extLst>
              <a:ext uri="{FF2B5EF4-FFF2-40B4-BE49-F238E27FC236}">
                <a16:creationId xmlns:a16="http://schemas.microsoft.com/office/drawing/2014/main" id="{A2160FB5-21B6-CE62-FE90-5D4DC36AF872}"/>
              </a:ext>
            </a:extLst>
          </p:cNvPr>
          <p:cNvSpPr/>
          <p:nvPr/>
        </p:nvSpPr>
        <p:spPr>
          <a:xfrm>
            <a:off x="10179892" y="4868780"/>
            <a:ext cx="2224216" cy="2057400"/>
          </a:xfrm>
          <a:custGeom>
            <a:avLst/>
            <a:gdLst/>
            <a:ahLst/>
            <a:cxnLst/>
            <a:rect l="l" t="t" r="r" b="b"/>
            <a:pathLst>
              <a:path w="2224216" h="2057400">
                <a:moveTo>
                  <a:pt x="0" y="0"/>
                </a:moveTo>
                <a:lnTo>
                  <a:pt x="2224216" y="0"/>
                </a:lnTo>
                <a:lnTo>
                  <a:pt x="222421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9" name="Freeform 19">
            <a:extLst>
              <a:ext uri="{FF2B5EF4-FFF2-40B4-BE49-F238E27FC236}">
                <a16:creationId xmlns:a16="http://schemas.microsoft.com/office/drawing/2014/main" id="{B0693462-2318-31A5-883F-C3190192A6CA}"/>
              </a:ext>
            </a:extLst>
          </p:cNvPr>
          <p:cNvSpPr/>
          <p:nvPr/>
        </p:nvSpPr>
        <p:spPr>
          <a:xfrm>
            <a:off x="-475692" y="5120565"/>
            <a:ext cx="2224216" cy="2057400"/>
          </a:xfrm>
          <a:custGeom>
            <a:avLst/>
            <a:gdLst/>
            <a:ahLst/>
            <a:cxnLst/>
            <a:rect l="l" t="t" r="r" b="b"/>
            <a:pathLst>
              <a:path w="2224216" h="2057400">
                <a:moveTo>
                  <a:pt x="0" y="0"/>
                </a:moveTo>
                <a:lnTo>
                  <a:pt x="2224216" y="0"/>
                </a:lnTo>
                <a:lnTo>
                  <a:pt x="222421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1" name="Freeform 19">
            <a:extLst>
              <a:ext uri="{FF2B5EF4-FFF2-40B4-BE49-F238E27FC236}">
                <a16:creationId xmlns:a16="http://schemas.microsoft.com/office/drawing/2014/main" id="{A02E4CBA-88E9-5123-EC12-B8C16145DE62}"/>
              </a:ext>
            </a:extLst>
          </p:cNvPr>
          <p:cNvSpPr/>
          <p:nvPr/>
        </p:nvSpPr>
        <p:spPr>
          <a:xfrm>
            <a:off x="2827413" y="5961776"/>
            <a:ext cx="2224216" cy="2057400"/>
          </a:xfrm>
          <a:custGeom>
            <a:avLst/>
            <a:gdLst/>
            <a:ahLst/>
            <a:cxnLst/>
            <a:rect l="l" t="t" r="r" b="b"/>
            <a:pathLst>
              <a:path w="2224216" h="2057400">
                <a:moveTo>
                  <a:pt x="0" y="0"/>
                </a:moveTo>
                <a:lnTo>
                  <a:pt x="2224216" y="0"/>
                </a:lnTo>
                <a:lnTo>
                  <a:pt x="222421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2" name="Freeform 19">
            <a:extLst>
              <a:ext uri="{FF2B5EF4-FFF2-40B4-BE49-F238E27FC236}">
                <a16:creationId xmlns:a16="http://schemas.microsoft.com/office/drawing/2014/main" id="{892637B8-DCA5-71F1-D30F-EB65244C64E5}"/>
              </a:ext>
            </a:extLst>
          </p:cNvPr>
          <p:cNvSpPr/>
          <p:nvPr/>
        </p:nvSpPr>
        <p:spPr>
          <a:xfrm>
            <a:off x="5022648" y="6011855"/>
            <a:ext cx="2224216" cy="2057400"/>
          </a:xfrm>
          <a:custGeom>
            <a:avLst/>
            <a:gdLst/>
            <a:ahLst/>
            <a:cxnLst/>
            <a:rect l="l" t="t" r="r" b="b"/>
            <a:pathLst>
              <a:path w="2224216" h="2057400">
                <a:moveTo>
                  <a:pt x="0" y="0"/>
                </a:moveTo>
                <a:lnTo>
                  <a:pt x="2224216" y="0"/>
                </a:lnTo>
                <a:lnTo>
                  <a:pt x="222421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3" name="Freeform 19">
            <a:extLst>
              <a:ext uri="{FF2B5EF4-FFF2-40B4-BE49-F238E27FC236}">
                <a16:creationId xmlns:a16="http://schemas.microsoft.com/office/drawing/2014/main" id="{93840C93-B7F7-E611-03B0-B0D10A3A936A}"/>
              </a:ext>
            </a:extLst>
          </p:cNvPr>
          <p:cNvSpPr/>
          <p:nvPr/>
        </p:nvSpPr>
        <p:spPr>
          <a:xfrm>
            <a:off x="7179431" y="6011855"/>
            <a:ext cx="2224216" cy="2057400"/>
          </a:xfrm>
          <a:custGeom>
            <a:avLst/>
            <a:gdLst/>
            <a:ahLst/>
            <a:cxnLst/>
            <a:rect l="l" t="t" r="r" b="b"/>
            <a:pathLst>
              <a:path w="2224216" h="2057400">
                <a:moveTo>
                  <a:pt x="0" y="0"/>
                </a:moveTo>
                <a:lnTo>
                  <a:pt x="2224216" y="0"/>
                </a:lnTo>
                <a:lnTo>
                  <a:pt x="222421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4" name="Freeform 19">
            <a:extLst>
              <a:ext uri="{FF2B5EF4-FFF2-40B4-BE49-F238E27FC236}">
                <a16:creationId xmlns:a16="http://schemas.microsoft.com/office/drawing/2014/main" id="{7A6124DF-85E6-2132-874E-B605542B1519}"/>
              </a:ext>
            </a:extLst>
          </p:cNvPr>
          <p:cNvSpPr/>
          <p:nvPr/>
        </p:nvSpPr>
        <p:spPr>
          <a:xfrm>
            <a:off x="9086258" y="6068930"/>
            <a:ext cx="2224216" cy="2057400"/>
          </a:xfrm>
          <a:custGeom>
            <a:avLst/>
            <a:gdLst/>
            <a:ahLst/>
            <a:cxnLst/>
            <a:rect l="l" t="t" r="r" b="b"/>
            <a:pathLst>
              <a:path w="2224216" h="2057400">
                <a:moveTo>
                  <a:pt x="0" y="0"/>
                </a:moveTo>
                <a:lnTo>
                  <a:pt x="2224216" y="0"/>
                </a:lnTo>
                <a:lnTo>
                  <a:pt x="222421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6" name="Freeform 20">
            <a:extLst>
              <a:ext uri="{FF2B5EF4-FFF2-40B4-BE49-F238E27FC236}">
                <a16:creationId xmlns:a16="http://schemas.microsoft.com/office/drawing/2014/main" id="{F105257C-FCAE-0CD2-39F3-85D12C33D8C3}"/>
              </a:ext>
            </a:extLst>
          </p:cNvPr>
          <p:cNvSpPr/>
          <p:nvPr/>
        </p:nvSpPr>
        <p:spPr>
          <a:xfrm rot="21026534">
            <a:off x="10786581" y="3582390"/>
            <a:ext cx="1183196" cy="1039733"/>
          </a:xfrm>
          <a:custGeom>
            <a:avLst/>
            <a:gdLst/>
            <a:ahLst/>
            <a:cxnLst/>
            <a:rect l="l" t="t" r="r" b="b"/>
            <a:pathLst>
              <a:path w="1183196" h="1039733">
                <a:moveTo>
                  <a:pt x="0" y="0"/>
                </a:moveTo>
                <a:lnTo>
                  <a:pt x="1183195" y="0"/>
                </a:lnTo>
                <a:lnTo>
                  <a:pt x="1183195" y="1039733"/>
                </a:lnTo>
                <a:lnTo>
                  <a:pt x="0" y="103973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80728523-A518-88EB-BA30-D17C9B7A2306}"/>
              </a:ext>
            </a:extLst>
          </p:cNvPr>
          <p:cNvSpPr/>
          <p:nvPr/>
        </p:nvSpPr>
        <p:spPr>
          <a:xfrm>
            <a:off x="964202" y="1043361"/>
            <a:ext cx="1682558" cy="559347"/>
          </a:xfrm>
          <a:prstGeom prst="homePlate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rgbClr val="C00000"/>
                </a:solidFill>
              </a:rPr>
              <a:t>Bài</a:t>
            </a:r>
            <a:r>
              <a:rPr lang="en-GB" sz="4000" b="1" dirty="0">
                <a:solidFill>
                  <a:srgbClr val="C00000"/>
                </a:solidFill>
              </a:rPr>
              <a:t> 1</a:t>
            </a:r>
            <a:endParaRPr lang="vi-VN" sz="4000" b="1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0E292C-0DD7-EBB5-3203-C433765E07F2}"/>
              </a:ext>
            </a:extLst>
          </p:cNvPr>
          <p:cNvSpPr txBox="1"/>
          <p:nvPr/>
        </p:nvSpPr>
        <p:spPr>
          <a:xfrm>
            <a:off x="2827413" y="722869"/>
            <a:ext cx="82185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Mỗi ý ở cột B nói về danh từ, động từ hay tính từ?</a:t>
            </a:r>
            <a:endParaRPr lang="vi-VN" sz="36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CD7A959-A293-0143-7107-34D6AA496741}"/>
              </a:ext>
            </a:extLst>
          </p:cNvPr>
          <p:cNvSpPr/>
          <p:nvPr/>
        </p:nvSpPr>
        <p:spPr>
          <a:xfrm>
            <a:off x="1414479" y="2690278"/>
            <a:ext cx="2112580" cy="7776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Danh từ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3F14DAC-9911-7689-6050-BC3B842A0EEE}"/>
              </a:ext>
            </a:extLst>
          </p:cNvPr>
          <p:cNvSpPr/>
          <p:nvPr/>
        </p:nvSpPr>
        <p:spPr>
          <a:xfrm>
            <a:off x="1414479" y="3748266"/>
            <a:ext cx="2112580" cy="7776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Động từ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2981A1F-9FAC-883B-12C2-96B13EDD6831}"/>
              </a:ext>
            </a:extLst>
          </p:cNvPr>
          <p:cNvSpPr/>
          <p:nvPr/>
        </p:nvSpPr>
        <p:spPr>
          <a:xfrm>
            <a:off x="1414479" y="4806254"/>
            <a:ext cx="2112580" cy="77763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Tính từ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17CA761-29BB-D820-A762-F88FCF0B6F95}"/>
              </a:ext>
            </a:extLst>
          </p:cNvPr>
          <p:cNvSpPr/>
          <p:nvPr/>
        </p:nvSpPr>
        <p:spPr>
          <a:xfrm>
            <a:off x="5383283" y="2704918"/>
            <a:ext cx="5455335" cy="77763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 chỉ hoạt động, trạng thái của vật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F2B22AE-B544-2A8C-24CD-F4D021B7A51F}"/>
              </a:ext>
            </a:extLst>
          </p:cNvPr>
          <p:cNvSpPr/>
          <p:nvPr/>
        </p:nvSpPr>
        <p:spPr>
          <a:xfrm>
            <a:off x="5383283" y="3652449"/>
            <a:ext cx="5455335" cy="88809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 chỉ đặc điểm của sự vật, hoạt động, trạng thái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3BA14B4-3258-9560-282A-BF8B6EE21636}"/>
              </a:ext>
            </a:extLst>
          </p:cNvPr>
          <p:cNvSpPr/>
          <p:nvPr/>
        </p:nvSpPr>
        <p:spPr>
          <a:xfrm>
            <a:off x="5383283" y="4820893"/>
            <a:ext cx="5455335" cy="88809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Từ chỉ sự vật 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gian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,….)</a:t>
            </a:r>
            <a:endParaRPr lang="vi-VN" sz="2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22C930-2343-69EA-D7CC-3DF967E49F06}"/>
              </a:ext>
            </a:extLst>
          </p:cNvPr>
          <p:cNvSpPr txBox="1"/>
          <p:nvPr/>
        </p:nvSpPr>
        <p:spPr>
          <a:xfrm>
            <a:off x="2194940" y="1920837"/>
            <a:ext cx="9613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endParaRPr lang="vi-VN" sz="4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E7E7FC-BBB1-F1E5-49AF-2FF733A485BD}"/>
              </a:ext>
            </a:extLst>
          </p:cNvPr>
          <p:cNvSpPr txBox="1"/>
          <p:nvPr/>
        </p:nvSpPr>
        <p:spPr>
          <a:xfrm>
            <a:off x="7853845" y="1850528"/>
            <a:ext cx="9613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  <a:endParaRPr lang="vi-VN" sz="4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F491F3A-DDF8-28D8-C616-19389CF893A8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3572247" y="3010712"/>
            <a:ext cx="1811036" cy="225422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C42E54D-4F31-50F6-A57F-11E063D9E82E}"/>
              </a:ext>
            </a:extLst>
          </p:cNvPr>
          <p:cNvCxnSpPr>
            <a:cxnSpLocks/>
          </p:cNvCxnSpPr>
          <p:nvPr/>
        </p:nvCxnSpPr>
        <p:spPr>
          <a:xfrm flipV="1">
            <a:off x="3512199" y="3112880"/>
            <a:ext cx="1846745" cy="103546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3834E9A-31A1-F709-9B52-8029614E0484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3478165" y="4096495"/>
            <a:ext cx="1905118" cy="109857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1257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9" grpId="0" animBg="1"/>
      <p:bldP spid="11" grpId="0" animBg="1"/>
      <p:bldP spid="14" grpId="0" animBg="1"/>
      <p:bldP spid="15" grpId="0" animBg="1"/>
      <p:bldP spid="16" grpId="0" animBg="1"/>
      <p:bldP spid="17" grpId="0" animBg="1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0774" y="-2436226"/>
            <a:ext cx="11730452" cy="11730452"/>
          </a:xfrm>
          <a:custGeom>
            <a:avLst/>
            <a:gdLst/>
            <a:ahLst/>
            <a:cxnLst/>
            <a:rect l="l" t="t" r="r" b="b"/>
            <a:pathLst>
              <a:path w="17595678" h="17595678">
                <a:moveTo>
                  <a:pt x="0" y="0"/>
                </a:moveTo>
                <a:lnTo>
                  <a:pt x="17595678" y="0"/>
                </a:lnTo>
                <a:lnTo>
                  <a:pt x="17595678" y="17595678"/>
                </a:lnTo>
                <a:lnTo>
                  <a:pt x="0" y="175956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3293528" y="-1296054"/>
            <a:ext cx="2089755" cy="4775271"/>
            <a:chOff x="0" y="0"/>
            <a:chExt cx="825582" cy="188652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25582" cy="1886527"/>
            </a:xfrm>
            <a:custGeom>
              <a:avLst/>
              <a:gdLst/>
              <a:ahLst/>
              <a:cxnLst/>
              <a:rect l="l" t="t" r="r" b="b"/>
              <a:pathLst>
                <a:path w="825582" h="1886527">
                  <a:moveTo>
                    <a:pt x="0" y="0"/>
                  </a:moveTo>
                  <a:lnTo>
                    <a:pt x="825582" y="0"/>
                  </a:lnTo>
                  <a:lnTo>
                    <a:pt x="825582" y="1886527"/>
                  </a:lnTo>
                  <a:lnTo>
                    <a:pt x="0" y="1886527"/>
                  </a:lnTo>
                  <a:close/>
                </a:path>
              </a:pathLst>
            </a:custGeom>
            <a:solidFill>
              <a:srgbClr val="FFDE7B"/>
            </a:solidFill>
          </p:spPr>
          <p:txBody>
            <a:bodyPr/>
            <a:lstStyle/>
            <a:p>
              <a:pPr defTabSz="609630"/>
              <a:endParaRPr lang="vi-VN" sz="1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25582" cy="19246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317433" y="356616"/>
            <a:ext cx="11730452" cy="6343526"/>
          </a:xfrm>
          <a:custGeom>
            <a:avLst/>
            <a:gdLst/>
            <a:ahLst/>
            <a:cxnLst/>
            <a:rect l="l" t="t" r="r" b="b"/>
            <a:pathLst>
              <a:path w="11301561" h="7444903">
                <a:moveTo>
                  <a:pt x="0" y="0"/>
                </a:moveTo>
                <a:lnTo>
                  <a:pt x="11301561" y="0"/>
                </a:lnTo>
                <a:lnTo>
                  <a:pt x="11301561" y="7444903"/>
                </a:lnTo>
                <a:lnTo>
                  <a:pt x="0" y="74449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8" name="Freeform 19">
            <a:extLst>
              <a:ext uri="{FF2B5EF4-FFF2-40B4-BE49-F238E27FC236}">
                <a16:creationId xmlns:a16="http://schemas.microsoft.com/office/drawing/2014/main" id="{A2160FB5-21B6-CE62-FE90-5D4DC36AF872}"/>
              </a:ext>
            </a:extLst>
          </p:cNvPr>
          <p:cNvSpPr/>
          <p:nvPr/>
        </p:nvSpPr>
        <p:spPr>
          <a:xfrm>
            <a:off x="10179892" y="4868780"/>
            <a:ext cx="2224216" cy="2057400"/>
          </a:xfrm>
          <a:custGeom>
            <a:avLst/>
            <a:gdLst/>
            <a:ahLst/>
            <a:cxnLst/>
            <a:rect l="l" t="t" r="r" b="b"/>
            <a:pathLst>
              <a:path w="2224216" h="2057400">
                <a:moveTo>
                  <a:pt x="0" y="0"/>
                </a:moveTo>
                <a:lnTo>
                  <a:pt x="2224216" y="0"/>
                </a:lnTo>
                <a:lnTo>
                  <a:pt x="222421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9" name="Freeform 19">
            <a:extLst>
              <a:ext uri="{FF2B5EF4-FFF2-40B4-BE49-F238E27FC236}">
                <a16:creationId xmlns:a16="http://schemas.microsoft.com/office/drawing/2014/main" id="{B0693462-2318-31A5-883F-C3190192A6CA}"/>
              </a:ext>
            </a:extLst>
          </p:cNvPr>
          <p:cNvSpPr/>
          <p:nvPr/>
        </p:nvSpPr>
        <p:spPr>
          <a:xfrm>
            <a:off x="-475692" y="5120565"/>
            <a:ext cx="2224216" cy="2057400"/>
          </a:xfrm>
          <a:custGeom>
            <a:avLst/>
            <a:gdLst/>
            <a:ahLst/>
            <a:cxnLst/>
            <a:rect l="l" t="t" r="r" b="b"/>
            <a:pathLst>
              <a:path w="2224216" h="2057400">
                <a:moveTo>
                  <a:pt x="0" y="0"/>
                </a:moveTo>
                <a:lnTo>
                  <a:pt x="2224216" y="0"/>
                </a:lnTo>
                <a:lnTo>
                  <a:pt x="222421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1" name="Freeform 19">
            <a:extLst>
              <a:ext uri="{FF2B5EF4-FFF2-40B4-BE49-F238E27FC236}">
                <a16:creationId xmlns:a16="http://schemas.microsoft.com/office/drawing/2014/main" id="{A02E4CBA-88E9-5123-EC12-B8C16145DE62}"/>
              </a:ext>
            </a:extLst>
          </p:cNvPr>
          <p:cNvSpPr/>
          <p:nvPr/>
        </p:nvSpPr>
        <p:spPr>
          <a:xfrm>
            <a:off x="2827413" y="5961776"/>
            <a:ext cx="2224216" cy="2057400"/>
          </a:xfrm>
          <a:custGeom>
            <a:avLst/>
            <a:gdLst/>
            <a:ahLst/>
            <a:cxnLst/>
            <a:rect l="l" t="t" r="r" b="b"/>
            <a:pathLst>
              <a:path w="2224216" h="2057400">
                <a:moveTo>
                  <a:pt x="0" y="0"/>
                </a:moveTo>
                <a:lnTo>
                  <a:pt x="2224216" y="0"/>
                </a:lnTo>
                <a:lnTo>
                  <a:pt x="222421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2" name="Freeform 19">
            <a:extLst>
              <a:ext uri="{FF2B5EF4-FFF2-40B4-BE49-F238E27FC236}">
                <a16:creationId xmlns:a16="http://schemas.microsoft.com/office/drawing/2014/main" id="{892637B8-DCA5-71F1-D30F-EB65244C64E5}"/>
              </a:ext>
            </a:extLst>
          </p:cNvPr>
          <p:cNvSpPr/>
          <p:nvPr/>
        </p:nvSpPr>
        <p:spPr>
          <a:xfrm>
            <a:off x="5022648" y="6011855"/>
            <a:ext cx="2224216" cy="2057400"/>
          </a:xfrm>
          <a:custGeom>
            <a:avLst/>
            <a:gdLst/>
            <a:ahLst/>
            <a:cxnLst/>
            <a:rect l="l" t="t" r="r" b="b"/>
            <a:pathLst>
              <a:path w="2224216" h="2057400">
                <a:moveTo>
                  <a:pt x="0" y="0"/>
                </a:moveTo>
                <a:lnTo>
                  <a:pt x="2224216" y="0"/>
                </a:lnTo>
                <a:lnTo>
                  <a:pt x="222421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3" name="Freeform 19">
            <a:extLst>
              <a:ext uri="{FF2B5EF4-FFF2-40B4-BE49-F238E27FC236}">
                <a16:creationId xmlns:a16="http://schemas.microsoft.com/office/drawing/2014/main" id="{93840C93-B7F7-E611-03B0-B0D10A3A936A}"/>
              </a:ext>
            </a:extLst>
          </p:cNvPr>
          <p:cNvSpPr/>
          <p:nvPr/>
        </p:nvSpPr>
        <p:spPr>
          <a:xfrm>
            <a:off x="7179431" y="6011855"/>
            <a:ext cx="2224216" cy="2057400"/>
          </a:xfrm>
          <a:custGeom>
            <a:avLst/>
            <a:gdLst/>
            <a:ahLst/>
            <a:cxnLst/>
            <a:rect l="l" t="t" r="r" b="b"/>
            <a:pathLst>
              <a:path w="2224216" h="2057400">
                <a:moveTo>
                  <a:pt x="0" y="0"/>
                </a:moveTo>
                <a:lnTo>
                  <a:pt x="2224216" y="0"/>
                </a:lnTo>
                <a:lnTo>
                  <a:pt x="222421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4" name="Freeform 19">
            <a:extLst>
              <a:ext uri="{FF2B5EF4-FFF2-40B4-BE49-F238E27FC236}">
                <a16:creationId xmlns:a16="http://schemas.microsoft.com/office/drawing/2014/main" id="{7A6124DF-85E6-2132-874E-B605542B1519}"/>
              </a:ext>
            </a:extLst>
          </p:cNvPr>
          <p:cNvSpPr/>
          <p:nvPr/>
        </p:nvSpPr>
        <p:spPr>
          <a:xfrm>
            <a:off x="9086258" y="6068930"/>
            <a:ext cx="2224216" cy="2057400"/>
          </a:xfrm>
          <a:custGeom>
            <a:avLst/>
            <a:gdLst/>
            <a:ahLst/>
            <a:cxnLst/>
            <a:rect l="l" t="t" r="r" b="b"/>
            <a:pathLst>
              <a:path w="2224216" h="2057400">
                <a:moveTo>
                  <a:pt x="0" y="0"/>
                </a:moveTo>
                <a:lnTo>
                  <a:pt x="2224216" y="0"/>
                </a:lnTo>
                <a:lnTo>
                  <a:pt x="222421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80728523-A518-88EB-BA30-D17C9B7A2306}"/>
              </a:ext>
            </a:extLst>
          </p:cNvPr>
          <p:cNvSpPr/>
          <p:nvPr/>
        </p:nvSpPr>
        <p:spPr>
          <a:xfrm>
            <a:off x="964202" y="1043361"/>
            <a:ext cx="1682558" cy="559347"/>
          </a:xfrm>
          <a:prstGeom prst="homePlate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rgbClr val="C00000"/>
                </a:solidFill>
              </a:rPr>
              <a:t>Bài</a:t>
            </a:r>
            <a:r>
              <a:rPr lang="en-GB" sz="4000" b="1" dirty="0">
                <a:solidFill>
                  <a:srgbClr val="C00000"/>
                </a:solidFill>
              </a:rPr>
              <a:t> 2</a:t>
            </a:r>
            <a:endParaRPr lang="vi-VN" sz="4000" b="1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0E292C-0DD7-EBB5-3203-C433765E07F2}"/>
              </a:ext>
            </a:extLst>
          </p:cNvPr>
          <p:cNvSpPr txBox="1"/>
          <p:nvPr/>
        </p:nvSpPr>
        <p:spPr>
          <a:xfrm>
            <a:off x="2827413" y="722869"/>
            <a:ext cx="82185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i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Trò chơi: Đọc đoạn đầu của bài Thanh âm của gió và thực hiện các yêu cầu.</a:t>
            </a:r>
            <a:endParaRPr lang="vi-VN" sz="36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Top Corners Rounded 6">
            <a:extLst>
              <a:ext uri="{FF2B5EF4-FFF2-40B4-BE49-F238E27FC236}">
                <a16:creationId xmlns:a16="http://schemas.microsoft.com/office/drawing/2014/main" id="{AC680616-9DD2-0ECF-500A-CA11BF83A115}"/>
              </a:ext>
            </a:extLst>
          </p:cNvPr>
          <p:cNvSpPr/>
          <p:nvPr/>
        </p:nvSpPr>
        <p:spPr>
          <a:xfrm>
            <a:off x="865945" y="2334831"/>
            <a:ext cx="4972874" cy="3757459"/>
          </a:xfrm>
          <a:prstGeom prst="round2SameRect">
            <a:avLst/>
          </a:prstGeom>
          <a:solidFill>
            <a:schemeClr val="bg1"/>
          </a:solidFill>
          <a:ln w="76200">
            <a:solidFill>
              <a:schemeClr val="accent3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Vòng 1</a:t>
            </a:r>
          </a:p>
          <a:p>
            <a:r>
              <a:rPr lang="vi-VN" sz="32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Tìm danh từ theo mỗi nhóm sau:</a:t>
            </a:r>
          </a:p>
          <a:p>
            <a:pPr marL="514350" indent="-514350">
              <a:buAutoNum type="alphaLcPeriod"/>
            </a:pPr>
            <a:r>
              <a:rPr lang="vi-VN" sz="32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danh từ chỉ con vật</a:t>
            </a:r>
          </a:p>
          <a:p>
            <a:pPr marL="514350" indent="-514350">
              <a:buAutoNum type="alphaLcPeriod"/>
            </a:pPr>
            <a:r>
              <a:rPr lang="vi-VN" sz="32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danh từ chỉ thời gian</a:t>
            </a:r>
          </a:p>
          <a:p>
            <a:pPr marL="514350" indent="-514350">
              <a:buAutoNum type="alphaLcPeriod"/>
            </a:pPr>
            <a:r>
              <a:rPr lang="vi-VN" sz="32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danh từ chỉ hiện tượng tự nhiên</a:t>
            </a:r>
          </a:p>
        </p:txBody>
      </p:sp>
      <p:sp>
        <p:nvSpPr>
          <p:cNvPr id="12" name="Rectangle: Top Corners Rounded 11">
            <a:extLst>
              <a:ext uri="{FF2B5EF4-FFF2-40B4-BE49-F238E27FC236}">
                <a16:creationId xmlns:a16="http://schemas.microsoft.com/office/drawing/2014/main" id="{EC132CC0-73FF-62B8-6D04-D81542BD81A4}"/>
              </a:ext>
            </a:extLst>
          </p:cNvPr>
          <p:cNvSpPr/>
          <p:nvPr/>
        </p:nvSpPr>
        <p:spPr>
          <a:xfrm>
            <a:off x="6540398" y="2261649"/>
            <a:ext cx="4972874" cy="4014113"/>
          </a:xfrm>
          <a:prstGeom prst="round2SameRect">
            <a:avLst/>
          </a:prstGeom>
          <a:solidFill>
            <a:schemeClr val="bg1"/>
          </a:solidFill>
          <a:ln w="76200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6BE87F-721A-2C34-F818-3D3F96374FD8}"/>
              </a:ext>
            </a:extLst>
          </p:cNvPr>
          <p:cNvSpPr txBox="1"/>
          <p:nvPr/>
        </p:nvSpPr>
        <p:spPr>
          <a:xfrm>
            <a:off x="6783297" y="2514375"/>
            <a:ext cx="452717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Vòng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2:</a:t>
            </a:r>
          </a:p>
          <a:p>
            <a:r>
              <a:rPr lang="vi-VN" sz="3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Tìm 4 động từ chỉ hoạt động hoặc trạng thái của người hoặc vật.</a:t>
            </a:r>
          </a:p>
        </p:txBody>
      </p:sp>
    </p:spTree>
    <p:extLst>
      <p:ext uri="{BB962C8B-B14F-4D97-AF65-F5344CB8AC3E}">
        <p14:creationId xmlns:p14="http://schemas.microsoft.com/office/powerpoint/2010/main" val="2434453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" grpId="0" animBg="1"/>
      <p:bldP spid="8" grpId="0"/>
      <p:bldP spid="7" grpId="0" animBg="1"/>
      <p:bldP spid="12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0774" y="-2436226"/>
            <a:ext cx="11730452" cy="11730452"/>
          </a:xfrm>
          <a:custGeom>
            <a:avLst/>
            <a:gdLst/>
            <a:ahLst/>
            <a:cxnLst/>
            <a:rect l="l" t="t" r="r" b="b"/>
            <a:pathLst>
              <a:path w="17595678" h="17595678">
                <a:moveTo>
                  <a:pt x="0" y="0"/>
                </a:moveTo>
                <a:lnTo>
                  <a:pt x="17595678" y="0"/>
                </a:lnTo>
                <a:lnTo>
                  <a:pt x="17595678" y="17595678"/>
                </a:lnTo>
                <a:lnTo>
                  <a:pt x="0" y="175956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3293528" y="-1296054"/>
            <a:ext cx="2089755" cy="4775271"/>
            <a:chOff x="0" y="0"/>
            <a:chExt cx="825582" cy="188652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25582" cy="1886527"/>
            </a:xfrm>
            <a:custGeom>
              <a:avLst/>
              <a:gdLst/>
              <a:ahLst/>
              <a:cxnLst/>
              <a:rect l="l" t="t" r="r" b="b"/>
              <a:pathLst>
                <a:path w="825582" h="1886527">
                  <a:moveTo>
                    <a:pt x="0" y="0"/>
                  </a:moveTo>
                  <a:lnTo>
                    <a:pt x="825582" y="0"/>
                  </a:lnTo>
                  <a:lnTo>
                    <a:pt x="825582" y="1886527"/>
                  </a:lnTo>
                  <a:lnTo>
                    <a:pt x="0" y="1886527"/>
                  </a:lnTo>
                  <a:close/>
                </a:path>
              </a:pathLst>
            </a:custGeom>
            <a:solidFill>
              <a:srgbClr val="FFDE7B"/>
            </a:solidFill>
          </p:spPr>
          <p:txBody>
            <a:bodyPr/>
            <a:lstStyle/>
            <a:p>
              <a:pPr defTabSz="609630"/>
              <a:endParaRPr lang="vi-VN" sz="1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25582" cy="19246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317433" y="356616"/>
            <a:ext cx="11730452" cy="6343526"/>
          </a:xfrm>
          <a:custGeom>
            <a:avLst/>
            <a:gdLst/>
            <a:ahLst/>
            <a:cxnLst/>
            <a:rect l="l" t="t" r="r" b="b"/>
            <a:pathLst>
              <a:path w="11301561" h="7444903">
                <a:moveTo>
                  <a:pt x="0" y="0"/>
                </a:moveTo>
                <a:lnTo>
                  <a:pt x="11301561" y="0"/>
                </a:lnTo>
                <a:lnTo>
                  <a:pt x="11301561" y="7444903"/>
                </a:lnTo>
                <a:lnTo>
                  <a:pt x="0" y="74449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8" name="Freeform 19">
            <a:extLst>
              <a:ext uri="{FF2B5EF4-FFF2-40B4-BE49-F238E27FC236}">
                <a16:creationId xmlns:a16="http://schemas.microsoft.com/office/drawing/2014/main" id="{A2160FB5-21B6-CE62-FE90-5D4DC36AF872}"/>
              </a:ext>
            </a:extLst>
          </p:cNvPr>
          <p:cNvSpPr/>
          <p:nvPr/>
        </p:nvSpPr>
        <p:spPr>
          <a:xfrm>
            <a:off x="10179892" y="4868780"/>
            <a:ext cx="2224216" cy="2057400"/>
          </a:xfrm>
          <a:custGeom>
            <a:avLst/>
            <a:gdLst/>
            <a:ahLst/>
            <a:cxnLst/>
            <a:rect l="l" t="t" r="r" b="b"/>
            <a:pathLst>
              <a:path w="2224216" h="2057400">
                <a:moveTo>
                  <a:pt x="0" y="0"/>
                </a:moveTo>
                <a:lnTo>
                  <a:pt x="2224216" y="0"/>
                </a:lnTo>
                <a:lnTo>
                  <a:pt x="222421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9" name="Freeform 19">
            <a:extLst>
              <a:ext uri="{FF2B5EF4-FFF2-40B4-BE49-F238E27FC236}">
                <a16:creationId xmlns:a16="http://schemas.microsoft.com/office/drawing/2014/main" id="{B0693462-2318-31A5-883F-C3190192A6CA}"/>
              </a:ext>
            </a:extLst>
          </p:cNvPr>
          <p:cNvSpPr/>
          <p:nvPr/>
        </p:nvSpPr>
        <p:spPr>
          <a:xfrm>
            <a:off x="-475692" y="5120565"/>
            <a:ext cx="2224216" cy="2057400"/>
          </a:xfrm>
          <a:custGeom>
            <a:avLst/>
            <a:gdLst/>
            <a:ahLst/>
            <a:cxnLst/>
            <a:rect l="l" t="t" r="r" b="b"/>
            <a:pathLst>
              <a:path w="2224216" h="2057400">
                <a:moveTo>
                  <a:pt x="0" y="0"/>
                </a:moveTo>
                <a:lnTo>
                  <a:pt x="2224216" y="0"/>
                </a:lnTo>
                <a:lnTo>
                  <a:pt x="222421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1" name="Freeform 19">
            <a:extLst>
              <a:ext uri="{FF2B5EF4-FFF2-40B4-BE49-F238E27FC236}">
                <a16:creationId xmlns:a16="http://schemas.microsoft.com/office/drawing/2014/main" id="{A02E4CBA-88E9-5123-EC12-B8C16145DE62}"/>
              </a:ext>
            </a:extLst>
          </p:cNvPr>
          <p:cNvSpPr/>
          <p:nvPr/>
        </p:nvSpPr>
        <p:spPr>
          <a:xfrm>
            <a:off x="2827413" y="5961776"/>
            <a:ext cx="2224216" cy="2057400"/>
          </a:xfrm>
          <a:custGeom>
            <a:avLst/>
            <a:gdLst/>
            <a:ahLst/>
            <a:cxnLst/>
            <a:rect l="l" t="t" r="r" b="b"/>
            <a:pathLst>
              <a:path w="2224216" h="2057400">
                <a:moveTo>
                  <a:pt x="0" y="0"/>
                </a:moveTo>
                <a:lnTo>
                  <a:pt x="2224216" y="0"/>
                </a:lnTo>
                <a:lnTo>
                  <a:pt x="222421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2" name="Freeform 19">
            <a:extLst>
              <a:ext uri="{FF2B5EF4-FFF2-40B4-BE49-F238E27FC236}">
                <a16:creationId xmlns:a16="http://schemas.microsoft.com/office/drawing/2014/main" id="{892637B8-DCA5-71F1-D30F-EB65244C64E5}"/>
              </a:ext>
            </a:extLst>
          </p:cNvPr>
          <p:cNvSpPr/>
          <p:nvPr/>
        </p:nvSpPr>
        <p:spPr>
          <a:xfrm>
            <a:off x="5022648" y="6011855"/>
            <a:ext cx="2224216" cy="2057400"/>
          </a:xfrm>
          <a:custGeom>
            <a:avLst/>
            <a:gdLst/>
            <a:ahLst/>
            <a:cxnLst/>
            <a:rect l="l" t="t" r="r" b="b"/>
            <a:pathLst>
              <a:path w="2224216" h="2057400">
                <a:moveTo>
                  <a:pt x="0" y="0"/>
                </a:moveTo>
                <a:lnTo>
                  <a:pt x="2224216" y="0"/>
                </a:lnTo>
                <a:lnTo>
                  <a:pt x="222421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3" name="Freeform 19">
            <a:extLst>
              <a:ext uri="{FF2B5EF4-FFF2-40B4-BE49-F238E27FC236}">
                <a16:creationId xmlns:a16="http://schemas.microsoft.com/office/drawing/2014/main" id="{93840C93-B7F7-E611-03B0-B0D10A3A936A}"/>
              </a:ext>
            </a:extLst>
          </p:cNvPr>
          <p:cNvSpPr/>
          <p:nvPr/>
        </p:nvSpPr>
        <p:spPr>
          <a:xfrm>
            <a:off x="7179431" y="6011855"/>
            <a:ext cx="2224216" cy="2057400"/>
          </a:xfrm>
          <a:custGeom>
            <a:avLst/>
            <a:gdLst/>
            <a:ahLst/>
            <a:cxnLst/>
            <a:rect l="l" t="t" r="r" b="b"/>
            <a:pathLst>
              <a:path w="2224216" h="2057400">
                <a:moveTo>
                  <a:pt x="0" y="0"/>
                </a:moveTo>
                <a:lnTo>
                  <a:pt x="2224216" y="0"/>
                </a:lnTo>
                <a:lnTo>
                  <a:pt x="222421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4" name="Freeform 19">
            <a:extLst>
              <a:ext uri="{FF2B5EF4-FFF2-40B4-BE49-F238E27FC236}">
                <a16:creationId xmlns:a16="http://schemas.microsoft.com/office/drawing/2014/main" id="{7A6124DF-85E6-2132-874E-B605542B1519}"/>
              </a:ext>
            </a:extLst>
          </p:cNvPr>
          <p:cNvSpPr/>
          <p:nvPr/>
        </p:nvSpPr>
        <p:spPr>
          <a:xfrm>
            <a:off x="9086258" y="6068930"/>
            <a:ext cx="2224216" cy="2057400"/>
          </a:xfrm>
          <a:custGeom>
            <a:avLst/>
            <a:gdLst/>
            <a:ahLst/>
            <a:cxnLst/>
            <a:rect l="l" t="t" r="r" b="b"/>
            <a:pathLst>
              <a:path w="2224216" h="2057400">
                <a:moveTo>
                  <a:pt x="0" y="0"/>
                </a:moveTo>
                <a:lnTo>
                  <a:pt x="2224216" y="0"/>
                </a:lnTo>
                <a:lnTo>
                  <a:pt x="222421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80728523-A518-88EB-BA30-D17C9B7A2306}"/>
              </a:ext>
            </a:extLst>
          </p:cNvPr>
          <p:cNvSpPr/>
          <p:nvPr/>
        </p:nvSpPr>
        <p:spPr>
          <a:xfrm>
            <a:off x="964202" y="1043361"/>
            <a:ext cx="1682558" cy="559347"/>
          </a:xfrm>
          <a:prstGeom prst="homePlate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rgbClr val="C00000"/>
                </a:solidFill>
              </a:rPr>
              <a:t>Bài</a:t>
            </a:r>
            <a:r>
              <a:rPr lang="en-GB" sz="4000" b="1" dirty="0">
                <a:solidFill>
                  <a:srgbClr val="C00000"/>
                </a:solidFill>
              </a:rPr>
              <a:t> 2</a:t>
            </a:r>
            <a:endParaRPr lang="vi-VN" sz="4000" b="1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0E292C-0DD7-EBB5-3203-C433765E07F2}"/>
              </a:ext>
            </a:extLst>
          </p:cNvPr>
          <p:cNvSpPr txBox="1"/>
          <p:nvPr/>
        </p:nvSpPr>
        <p:spPr>
          <a:xfrm>
            <a:off x="2827413" y="722869"/>
            <a:ext cx="82185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i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Trò chơi: Đọc đoạn đầu của bài Thanh âm của gió và thực hiện các yêu cầu.</a:t>
            </a:r>
            <a:endParaRPr lang="vi-VN" sz="36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Top Corners Rounded 6">
            <a:extLst>
              <a:ext uri="{FF2B5EF4-FFF2-40B4-BE49-F238E27FC236}">
                <a16:creationId xmlns:a16="http://schemas.microsoft.com/office/drawing/2014/main" id="{AC680616-9DD2-0ECF-500A-CA11BF83A115}"/>
              </a:ext>
            </a:extLst>
          </p:cNvPr>
          <p:cNvSpPr/>
          <p:nvPr/>
        </p:nvSpPr>
        <p:spPr>
          <a:xfrm>
            <a:off x="865945" y="2334831"/>
            <a:ext cx="4972874" cy="3757459"/>
          </a:xfrm>
          <a:prstGeom prst="round2SameRect">
            <a:avLst/>
          </a:prstGeom>
          <a:solidFill>
            <a:schemeClr val="bg1"/>
          </a:solidFill>
          <a:ln w="76200">
            <a:solidFill>
              <a:schemeClr val="accent3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Vòng 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3:</a:t>
            </a:r>
          </a:p>
          <a:p>
            <a:r>
              <a:rPr lang="vi-VN" sz="32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Tìm 4 tính từ chỉ đặc điểm của các sự vật dưới đây:</a:t>
            </a:r>
          </a:p>
          <a:p>
            <a:endParaRPr lang="vi-VN" sz="3200" b="1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vi-VN" sz="3200" b="1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vi-VN" sz="3200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: Top Corners Rounded 11">
            <a:extLst>
              <a:ext uri="{FF2B5EF4-FFF2-40B4-BE49-F238E27FC236}">
                <a16:creationId xmlns:a16="http://schemas.microsoft.com/office/drawing/2014/main" id="{EC132CC0-73FF-62B8-6D04-D81542BD81A4}"/>
              </a:ext>
            </a:extLst>
          </p:cNvPr>
          <p:cNvSpPr/>
          <p:nvPr/>
        </p:nvSpPr>
        <p:spPr>
          <a:xfrm>
            <a:off x="6540398" y="2261649"/>
            <a:ext cx="4972874" cy="4014113"/>
          </a:xfrm>
          <a:prstGeom prst="round2SameRect">
            <a:avLst/>
          </a:prstGeom>
          <a:solidFill>
            <a:schemeClr val="bg1"/>
          </a:solidFill>
          <a:ln w="76200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6BE87F-721A-2C34-F818-3D3F96374FD8}"/>
              </a:ext>
            </a:extLst>
          </p:cNvPr>
          <p:cNvSpPr txBox="1"/>
          <p:nvPr/>
        </p:nvSpPr>
        <p:spPr>
          <a:xfrm>
            <a:off x="6783297" y="2514375"/>
            <a:ext cx="452717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Vòng 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4:</a:t>
            </a:r>
          </a:p>
          <a:p>
            <a:r>
              <a:rPr lang="vi-VN" sz="3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Đặt 1 câu nói về một hiện tượng tự nhiên, trong đó có ít nhất 1 danh từ, 1 động từ, 1 tính từ.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0F805EE-5EE4-4CD6-E319-432EB159C47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460" t="38719" r="17472" b="42133"/>
          <a:stretch/>
        </p:blipFill>
        <p:spPr>
          <a:xfrm>
            <a:off x="1137654" y="4709549"/>
            <a:ext cx="4485906" cy="92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767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7" grpId="0" animBg="1"/>
      <p:bldP spid="12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0774" y="-2436226"/>
            <a:ext cx="11730452" cy="11730452"/>
          </a:xfrm>
          <a:custGeom>
            <a:avLst/>
            <a:gdLst/>
            <a:ahLst/>
            <a:cxnLst/>
            <a:rect l="l" t="t" r="r" b="b"/>
            <a:pathLst>
              <a:path w="17595678" h="17595678">
                <a:moveTo>
                  <a:pt x="0" y="0"/>
                </a:moveTo>
                <a:lnTo>
                  <a:pt x="17595678" y="0"/>
                </a:lnTo>
                <a:lnTo>
                  <a:pt x="17595678" y="17595678"/>
                </a:lnTo>
                <a:lnTo>
                  <a:pt x="0" y="175956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3293528" y="-1296054"/>
            <a:ext cx="2089755" cy="4775271"/>
            <a:chOff x="0" y="0"/>
            <a:chExt cx="825582" cy="188652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25582" cy="1886527"/>
            </a:xfrm>
            <a:custGeom>
              <a:avLst/>
              <a:gdLst/>
              <a:ahLst/>
              <a:cxnLst/>
              <a:rect l="l" t="t" r="r" b="b"/>
              <a:pathLst>
                <a:path w="825582" h="1886527">
                  <a:moveTo>
                    <a:pt x="0" y="0"/>
                  </a:moveTo>
                  <a:lnTo>
                    <a:pt x="825582" y="0"/>
                  </a:lnTo>
                  <a:lnTo>
                    <a:pt x="825582" y="1886527"/>
                  </a:lnTo>
                  <a:lnTo>
                    <a:pt x="0" y="1886527"/>
                  </a:lnTo>
                  <a:close/>
                </a:path>
              </a:pathLst>
            </a:custGeom>
            <a:solidFill>
              <a:srgbClr val="FFDE7B"/>
            </a:solidFill>
          </p:spPr>
          <p:txBody>
            <a:bodyPr/>
            <a:lstStyle/>
            <a:p>
              <a:pPr defTabSz="609630"/>
              <a:endParaRPr lang="vi-VN" sz="1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25582" cy="19246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317433" y="356616"/>
            <a:ext cx="11730452" cy="6343526"/>
          </a:xfrm>
          <a:custGeom>
            <a:avLst/>
            <a:gdLst/>
            <a:ahLst/>
            <a:cxnLst/>
            <a:rect l="l" t="t" r="r" b="b"/>
            <a:pathLst>
              <a:path w="11301561" h="7444903">
                <a:moveTo>
                  <a:pt x="0" y="0"/>
                </a:moveTo>
                <a:lnTo>
                  <a:pt x="11301561" y="0"/>
                </a:lnTo>
                <a:lnTo>
                  <a:pt x="11301561" y="7444903"/>
                </a:lnTo>
                <a:lnTo>
                  <a:pt x="0" y="74449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8" name="Freeform 19">
            <a:extLst>
              <a:ext uri="{FF2B5EF4-FFF2-40B4-BE49-F238E27FC236}">
                <a16:creationId xmlns:a16="http://schemas.microsoft.com/office/drawing/2014/main" id="{A2160FB5-21B6-CE62-FE90-5D4DC36AF872}"/>
              </a:ext>
            </a:extLst>
          </p:cNvPr>
          <p:cNvSpPr/>
          <p:nvPr/>
        </p:nvSpPr>
        <p:spPr>
          <a:xfrm>
            <a:off x="10179892" y="4868780"/>
            <a:ext cx="2224216" cy="2057400"/>
          </a:xfrm>
          <a:custGeom>
            <a:avLst/>
            <a:gdLst/>
            <a:ahLst/>
            <a:cxnLst/>
            <a:rect l="l" t="t" r="r" b="b"/>
            <a:pathLst>
              <a:path w="2224216" h="2057400">
                <a:moveTo>
                  <a:pt x="0" y="0"/>
                </a:moveTo>
                <a:lnTo>
                  <a:pt x="2224216" y="0"/>
                </a:lnTo>
                <a:lnTo>
                  <a:pt x="222421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9" name="Freeform 19">
            <a:extLst>
              <a:ext uri="{FF2B5EF4-FFF2-40B4-BE49-F238E27FC236}">
                <a16:creationId xmlns:a16="http://schemas.microsoft.com/office/drawing/2014/main" id="{B0693462-2318-31A5-883F-C3190192A6CA}"/>
              </a:ext>
            </a:extLst>
          </p:cNvPr>
          <p:cNvSpPr/>
          <p:nvPr/>
        </p:nvSpPr>
        <p:spPr>
          <a:xfrm>
            <a:off x="-475692" y="5120565"/>
            <a:ext cx="2224216" cy="2057400"/>
          </a:xfrm>
          <a:custGeom>
            <a:avLst/>
            <a:gdLst/>
            <a:ahLst/>
            <a:cxnLst/>
            <a:rect l="l" t="t" r="r" b="b"/>
            <a:pathLst>
              <a:path w="2224216" h="2057400">
                <a:moveTo>
                  <a:pt x="0" y="0"/>
                </a:moveTo>
                <a:lnTo>
                  <a:pt x="2224216" y="0"/>
                </a:lnTo>
                <a:lnTo>
                  <a:pt x="222421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1" name="Freeform 19">
            <a:extLst>
              <a:ext uri="{FF2B5EF4-FFF2-40B4-BE49-F238E27FC236}">
                <a16:creationId xmlns:a16="http://schemas.microsoft.com/office/drawing/2014/main" id="{A02E4CBA-88E9-5123-EC12-B8C16145DE62}"/>
              </a:ext>
            </a:extLst>
          </p:cNvPr>
          <p:cNvSpPr/>
          <p:nvPr/>
        </p:nvSpPr>
        <p:spPr>
          <a:xfrm>
            <a:off x="2827413" y="5961776"/>
            <a:ext cx="2224216" cy="2057400"/>
          </a:xfrm>
          <a:custGeom>
            <a:avLst/>
            <a:gdLst/>
            <a:ahLst/>
            <a:cxnLst/>
            <a:rect l="l" t="t" r="r" b="b"/>
            <a:pathLst>
              <a:path w="2224216" h="2057400">
                <a:moveTo>
                  <a:pt x="0" y="0"/>
                </a:moveTo>
                <a:lnTo>
                  <a:pt x="2224216" y="0"/>
                </a:lnTo>
                <a:lnTo>
                  <a:pt x="222421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2" name="Freeform 19">
            <a:extLst>
              <a:ext uri="{FF2B5EF4-FFF2-40B4-BE49-F238E27FC236}">
                <a16:creationId xmlns:a16="http://schemas.microsoft.com/office/drawing/2014/main" id="{892637B8-DCA5-71F1-D30F-EB65244C64E5}"/>
              </a:ext>
            </a:extLst>
          </p:cNvPr>
          <p:cNvSpPr/>
          <p:nvPr/>
        </p:nvSpPr>
        <p:spPr>
          <a:xfrm>
            <a:off x="5022648" y="6011855"/>
            <a:ext cx="2224216" cy="2057400"/>
          </a:xfrm>
          <a:custGeom>
            <a:avLst/>
            <a:gdLst/>
            <a:ahLst/>
            <a:cxnLst/>
            <a:rect l="l" t="t" r="r" b="b"/>
            <a:pathLst>
              <a:path w="2224216" h="2057400">
                <a:moveTo>
                  <a:pt x="0" y="0"/>
                </a:moveTo>
                <a:lnTo>
                  <a:pt x="2224216" y="0"/>
                </a:lnTo>
                <a:lnTo>
                  <a:pt x="222421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3" name="Freeform 19">
            <a:extLst>
              <a:ext uri="{FF2B5EF4-FFF2-40B4-BE49-F238E27FC236}">
                <a16:creationId xmlns:a16="http://schemas.microsoft.com/office/drawing/2014/main" id="{93840C93-B7F7-E611-03B0-B0D10A3A936A}"/>
              </a:ext>
            </a:extLst>
          </p:cNvPr>
          <p:cNvSpPr/>
          <p:nvPr/>
        </p:nvSpPr>
        <p:spPr>
          <a:xfrm>
            <a:off x="7179431" y="6011855"/>
            <a:ext cx="2224216" cy="2057400"/>
          </a:xfrm>
          <a:custGeom>
            <a:avLst/>
            <a:gdLst/>
            <a:ahLst/>
            <a:cxnLst/>
            <a:rect l="l" t="t" r="r" b="b"/>
            <a:pathLst>
              <a:path w="2224216" h="2057400">
                <a:moveTo>
                  <a:pt x="0" y="0"/>
                </a:moveTo>
                <a:lnTo>
                  <a:pt x="2224216" y="0"/>
                </a:lnTo>
                <a:lnTo>
                  <a:pt x="222421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4" name="Freeform 19">
            <a:extLst>
              <a:ext uri="{FF2B5EF4-FFF2-40B4-BE49-F238E27FC236}">
                <a16:creationId xmlns:a16="http://schemas.microsoft.com/office/drawing/2014/main" id="{7A6124DF-85E6-2132-874E-B605542B1519}"/>
              </a:ext>
            </a:extLst>
          </p:cNvPr>
          <p:cNvSpPr/>
          <p:nvPr/>
        </p:nvSpPr>
        <p:spPr>
          <a:xfrm>
            <a:off x="9086258" y="6068930"/>
            <a:ext cx="2224216" cy="2057400"/>
          </a:xfrm>
          <a:custGeom>
            <a:avLst/>
            <a:gdLst/>
            <a:ahLst/>
            <a:cxnLst/>
            <a:rect l="l" t="t" r="r" b="b"/>
            <a:pathLst>
              <a:path w="2224216" h="2057400">
                <a:moveTo>
                  <a:pt x="0" y="0"/>
                </a:moveTo>
                <a:lnTo>
                  <a:pt x="2224216" y="0"/>
                </a:lnTo>
                <a:lnTo>
                  <a:pt x="222421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80728523-A518-88EB-BA30-D17C9B7A2306}"/>
              </a:ext>
            </a:extLst>
          </p:cNvPr>
          <p:cNvSpPr/>
          <p:nvPr/>
        </p:nvSpPr>
        <p:spPr>
          <a:xfrm>
            <a:off x="964202" y="1043361"/>
            <a:ext cx="1682558" cy="559347"/>
          </a:xfrm>
          <a:prstGeom prst="homePlate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rgbClr val="C00000"/>
                </a:solidFill>
              </a:rPr>
              <a:t>Bài</a:t>
            </a:r>
            <a:r>
              <a:rPr lang="en-GB" sz="4000" b="1" dirty="0">
                <a:solidFill>
                  <a:srgbClr val="C00000"/>
                </a:solidFill>
              </a:rPr>
              <a:t> 2</a:t>
            </a:r>
            <a:endParaRPr lang="vi-VN" sz="4000" b="1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0E292C-0DD7-EBB5-3203-C433765E07F2}"/>
              </a:ext>
            </a:extLst>
          </p:cNvPr>
          <p:cNvSpPr txBox="1"/>
          <p:nvPr/>
        </p:nvSpPr>
        <p:spPr>
          <a:xfrm>
            <a:off x="2827413" y="722869"/>
            <a:ext cx="82185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Trò chơi: Đọc đoạn đầu của bài Thanh âm của gió và thực hiện các yêu cầu.</a:t>
            </a:r>
            <a:endParaRPr lang="vi-VN" sz="36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E1413BE-1F5C-4FE4-5FED-082F1893CC30}"/>
              </a:ext>
            </a:extLst>
          </p:cNvPr>
          <p:cNvGrpSpPr/>
          <p:nvPr/>
        </p:nvGrpSpPr>
        <p:grpSpPr>
          <a:xfrm>
            <a:off x="851377" y="1885995"/>
            <a:ext cx="2121524" cy="1458468"/>
            <a:chOff x="851377" y="1885995"/>
            <a:chExt cx="2121524" cy="1458468"/>
          </a:xfrm>
        </p:grpSpPr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A669DB17-8B79-5C6E-4EE3-B1ABA8B70350}"/>
                </a:ext>
              </a:extLst>
            </p:cNvPr>
            <p:cNvSpPr/>
            <p:nvPr/>
          </p:nvSpPr>
          <p:spPr>
            <a:xfrm>
              <a:off x="851377" y="1885995"/>
              <a:ext cx="2121524" cy="1458468"/>
            </a:xfrm>
            <a:custGeom>
              <a:avLst/>
              <a:gdLst/>
              <a:ahLst/>
              <a:cxnLst/>
              <a:rect l="l" t="t" r="r" b="b"/>
              <a:pathLst>
                <a:path w="3494172" h="2566761">
                  <a:moveTo>
                    <a:pt x="0" y="0"/>
                  </a:moveTo>
                  <a:lnTo>
                    <a:pt x="3494172" y="0"/>
                  </a:lnTo>
                  <a:lnTo>
                    <a:pt x="3494172" y="2566761"/>
                  </a:lnTo>
                  <a:lnTo>
                    <a:pt x="0" y="2566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217E72E-5F73-178A-1970-16072C947778}"/>
                </a:ext>
              </a:extLst>
            </p:cNvPr>
            <p:cNvSpPr txBox="1"/>
            <p:nvPr/>
          </p:nvSpPr>
          <p:spPr>
            <a:xfrm>
              <a:off x="1156224" y="2334482"/>
              <a:ext cx="149053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Vòng </a:t>
              </a:r>
              <a:r>
                <a:rPr lang="en-US" sz="3600" b="1" dirty="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vi-VN" sz="36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81B711A-EBF2-73E4-11B3-095E562915E0}"/>
              </a:ext>
            </a:extLst>
          </p:cNvPr>
          <p:cNvSpPr txBox="1"/>
          <p:nvPr/>
        </p:nvSpPr>
        <p:spPr>
          <a:xfrm>
            <a:off x="3384710" y="2138391"/>
            <a:ext cx="7925763" cy="33304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AutoNum type="alphaLcPeriod"/>
            </a:pPr>
            <a:r>
              <a:rPr lang="vi-VN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danh từ chỉ con vật: </a:t>
            </a:r>
            <a:r>
              <a:rPr lang="vi-VN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Trâu</a:t>
            </a: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vi-VN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danh từ chỉ thời gian: </a:t>
            </a:r>
            <a:r>
              <a:rPr lang="vi-VN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Chiều</a:t>
            </a: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vi-VN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danh từ chỉ hiện tượng tự nhiên: </a:t>
            </a:r>
            <a:r>
              <a:rPr lang="vi-VN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Gió, mặt trời.</a:t>
            </a:r>
          </a:p>
        </p:txBody>
      </p:sp>
    </p:spTree>
    <p:extLst>
      <p:ext uri="{BB962C8B-B14F-4D97-AF65-F5344CB8AC3E}">
        <p14:creationId xmlns:p14="http://schemas.microsoft.com/office/powerpoint/2010/main" val="1049604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F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0774" y="-2436226"/>
            <a:ext cx="11730452" cy="11730452"/>
          </a:xfrm>
          <a:custGeom>
            <a:avLst/>
            <a:gdLst/>
            <a:ahLst/>
            <a:cxnLst/>
            <a:rect l="l" t="t" r="r" b="b"/>
            <a:pathLst>
              <a:path w="17595678" h="17595678">
                <a:moveTo>
                  <a:pt x="0" y="0"/>
                </a:moveTo>
                <a:lnTo>
                  <a:pt x="17595678" y="0"/>
                </a:lnTo>
                <a:lnTo>
                  <a:pt x="17595678" y="17595678"/>
                </a:lnTo>
                <a:lnTo>
                  <a:pt x="0" y="175956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3293528" y="-1296054"/>
            <a:ext cx="2089755" cy="4775271"/>
            <a:chOff x="0" y="0"/>
            <a:chExt cx="825582" cy="188652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25582" cy="1886527"/>
            </a:xfrm>
            <a:custGeom>
              <a:avLst/>
              <a:gdLst/>
              <a:ahLst/>
              <a:cxnLst/>
              <a:rect l="l" t="t" r="r" b="b"/>
              <a:pathLst>
                <a:path w="825582" h="1886527">
                  <a:moveTo>
                    <a:pt x="0" y="0"/>
                  </a:moveTo>
                  <a:lnTo>
                    <a:pt x="825582" y="0"/>
                  </a:lnTo>
                  <a:lnTo>
                    <a:pt x="825582" y="1886527"/>
                  </a:lnTo>
                  <a:lnTo>
                    <a:pt x="0" y="1886527"/>
                  </a:lnTo>
                  <a:close/>
                </a:path>
              </a:pathLst>
            </a:custGeom>
            <a:solidFill>
              <a:srgbClr val="FFDE7B"/>
            </a:solidFill>
          </p:spPr>
          <p:txBody>
            <a:bodyPr/>
            <a:lstStyle/>
            <a:p>
              <a:pPr defTabSz="609630"/>
              <a:endParaRPr lang="vi-VN" sz="1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25582" cy="192462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317433" y="356616"/>
            <a:ext cx="11730452" cy="6343526"/>
          </a:xfrm>
          <a:custGeom>
            <a:avLst/>
            <a:gdLst/>
            <a:ahLst/>
            <a:cxnLst/>
            <a:rect l="l" t="t" r="r" b="b"/>
            <a:pathLst>
              <a:path w="11301561" h="7444903">
                <a:moveTo>
                  <a:pt x="0" y="0"/>
                </a:moveTo>
                <a:lnTo>
                  <a:pt x="11301561" y="0"/>
                </a:lnTo>
                <a:lnTo>
                  <a:pt x="11301561" y="7444903"/>
                </a:lnTo>
                <a:lnTo>
                  <a:pt x="0" y="74449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8" name="Freeform 19">
            <a:extLst>
              <a:ext uri="{FF2B5EF4-FFF2-40B4-BE49-F238E27FC236}">
                <a16:creationId xmlns:a16="http://schemas.microsoft.com/office/drawing/2014/main" id="{A2160FB5-21B6-CE62-FE90-5D4DC36AF872}"/>
              </a:ext>
            </a:extLst>
          </p:cNvPr>
          <p:cNvSpPr/>
          <p:nvPr/>
        </p:nvSpPr>
        <p:spPr>
          <a:xfrm>
            <a:off x="10179892" y="4868780"/>
            <a:ext cx="2224216" cy="2057400"/>
          </a:xfrm>
          <a:custGeom>
            <a:avLst/>
            <a:gdLst/>
            <a:ahLst/>
            <a:cxnLst/>
            <a:rect l="l" t="t" r="r" b="b"/>
            <a:pathLst>
              <a:path w="2224216" h="2057400">
                <a:moveTo>
                  <a:pt x="0" y="0"/>
                </a:moveTo>
                <a:lnTo>
                  <a:pt x="2224216" y="0"/>
                </a:lnTo>
                <a:lnTo>
                  <a:pt x="222421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9" name="Freeform 19">
            <a:extLst>
              <a:ext uri="{FF2B5EF4-FFF2-40B4-BE49-F238E27FC236}">
                <a16:creationId xmlns:a16="http://schemas.microsoft.com/office/drawing/2014/main" id="{B0693462-2318-31A5-883F-C3190192A6CA}"/>
              </a:ext>
            </a:extLst>
          </p:cNvPr>
          <p:cNvSpPr/>
          <p:nvPr/>
        </p:nvSpPr>
        <p:spPr>
          <a:xfrm>
            <a:off x="-475692" y="5120565"/>
            <a:ext cx="2224216" cy="2057400"/>
          </a:xfrm>
          <a:custGeom>
            <a:avLst/>
            <a:gdLst/>
            <a:ahLst/>
            <a:cxnLst/>
            <a:rect l="l" t="t" r="r" b="b"/>
            <a:pathLst>
              <a:path w="2224216" h="2057400">
                <a:moveTo>
                  <a:pt x="0" y="0"/>
                </a:moveTo>
                <a:lnTo>
                  <a:pt x="2224216" y="0"/>
                </a:lnTo>
                <a:lnTo>
                  <a:pt x="222421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1" name="Freeform 19">
            <a:extLst>
              <a:ext uri="{FF2B5EF4-FFF2-40B4-BE49-F238E27FC236}">
                <a16:creationId xmlns:a16="http://schemas.microsoft.com/office/drawing/2014/main" id="{A02E4CBA-88E9-5123-EC12-B8C16145DE62}"/>
              </a:ext>
            </a:extLst>
          </p:cNvPr>
          <p:cNvSpPr/>
          <p:nvPr/>
        </p:nvSpPr>
        <p:spPr>
          <a:xfrm>
            <a:off x="2827413" y="5961776"/>
            <a:ext cx="2224216" cy="2057400"/>
          </a:xfrm>
          <a:custGeom>
            <a:avLst/>
            <a:gdLst/>
            <a:ahLst/>
            <a:cxnLst/>
            <a:rect l="l" t="t" r="r" b="b"/>
            <a:pathLst>
              <a:path w="2224216" h="2057400">
                <a:moveTo>
                  <a:pt x="0" y="0"/>
                </a:moveTo>
                <a:lnTo>
                  <a:pt x="2224216" y="0"/>
                </a:lnTo>
                <a:lnTo>
                  <a:pt x="222421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2" name="Freeform 19">
            <a:extLst>
              <a:ext uri="{FF2B5EF4-FFF2-40B4-BE49-F238E27FC236}">
                <a16:creationId xmlns:a16="http://schemas.microsoft.com/office/drawing/2014/main" id="{892637B8-DCA5-71F1-D30F-EB65244C64E5}"/>
              </a:ext>
            </a:extLst>
          </p:cNvPr>
          <p:cNvSpPr/>
          <p:nvPr/>
        </p:nvSpPr>
        <p:spPr>
          <a:xfrm>
            <a:off x="5022648" y="6011855"/>
            <a:ext cx="2224216" cy="2057400"/>
          </a:xfrm>
          <a:custGeom>
            <a:avLst/>
            <a:gdLst/>
            <a:ahLst/>
            <a:cxnLst/>
            <a:rect l="l" t="t" r="r" b="b"/>
            <a:pathLst>
              <a:path w="2224216" h="2057400">
                <a:moveTo>
                  <a:pt x="0" y="0"/>
                </a:moveTo>
                <a:lnTo>
                  <a:pt x="2224216" y="0"/>
                </a:lnTo>
                <a:lnTo>
                  <a:pt x="222421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3" name="Freeform 19">
            <a:extLst>
              <a:ext uri="{FF2B5EF4-FFF2-40B4-BE49-F238E27FC236}">
                <a16:creationId xmlns:a16="http://schemas.microsoft.com/office/drawing/2014/main" id="{93840C93-B7F7-E611-03B0-B0D10A3A936A}"/>
              </a:ext>
            </a:extLst>
          </p:cNvPr>
          <p:cNvSpPr/>
          <p:nvPr/>
        </p:nvSpPr>
        <p:spPr>
          <a:xfrm>
            <a:off x="7179431" y="6011855"/>
            <a:ext cx="2224216" cy="2057400"/>
          </a:xfrm>
          <a:custGeom>
            <a:avLst/>
            <a:gdLst/>
            <a:ahLst/>
            <a:cxnLst/>
            <a:rect l="l" t="t" r="r" b="b"/>
            <a:pathLst>
              <a:path w="2224216" h="2057400">
                <a:moveTo>
                  <a:pt x="0" y="0"/>
                </a:moveTo>
                <a:lnTo>
                  <a:pt x="2224216" y="0"/>
                </a:lnTo>
                <a:lnTo>
                  <a:pt x="222421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4" name="Freeform 19">
            <a:extLst>
              <a:ext uri="{FF2B5EF4-FFF2-40B4-BE49-F238E27FC236}">
                <a16:creationId xmlns:a16="http://schemas.microsoft.com/office/drawing/2014/main" id="{7A6124DF-85E6-2132-874E-B605542B1519}"/>
              </a:ext>
            </a:extLst>
          </p:cNvPr>
          <p:cNvSpPr/>
          <p:nvPr/>
        </p:nvSpPr>
        <p:spPr>
          <a:xfrm>
            <a:off x="9086258" y="6068930"/>
            <a:ext cx="2224216" cy="2057400"/>
          </a:xfrm>
          <a:custGeom>
            <a:avLst/>
            <a:gdLst/>
            <a:ahLst/>
            <a:cxnLst/>
            <a:rect l="l" t="t" r="r" b="b"/>
            <a:pathLst>
              <a:path w="2224216" h="2057400">
                <a:moveTo>
                  <a:pt x="0" y="0"/>
                </a:moveTo>
                <a:lnTo>
                  <a:pt x="2224216" y="0"/>
                </a:lnTo>
                <a:lnTo>
                  <a:pt x="222421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80728523-A518-88EB-BA30-D17C9B7A2306}"/>
              </a:ext>
            </a:extLst>
          </p:cNvPr>
          <p:cNvSpPr/>
          <p:nvPr/>
        </p:nvSpPr>
        <p:spPr>
          <a:xfrm>
            <a:off x="964202" y="1043361"/>
            <a:ext cx="1682558" cy="559347"/>
          </a:xfrm>
          <a:prstGeom prst="homePlate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rgbClr val="C00000"/>
                </a:solidFill>
              </a:rPr>
              <a:t>Bài</a:t>
            </a:r>
            <a:r>
              <a:rPr lang="en-GB" sz="4000" b="1" dirty="0">
                <a:solidFill>
                  <a:srgbClr val="C00000"/>
                </a:solidFill>
              </a:rPr>
              <a:t> 2</a:t>
            </a:r>
            <a:endParaRPr lang="vi-VN" sz="4000" b="1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0E292C-0DD7-EBB5-3203-C433765E07F2}"/>
              </a:ext>
            </a:extLst>
          </p:cNvPr>
          <p:cNvSpPr txBox="1"/>
          <p:nvPr/>
        </p:nvSpPr>
        <p:spPr>
          <a:xfrm>
            <a:off x="2827413" y="722869"/>
            <a:ext cx="82185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i="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Trò chơi: Đọc đoạn đầu của bài Thanh âm của gió và thực hiện các yêu cầu.</a:t>
            </a:r>
            <a:endParaRPr lang="vi-VN" sz="36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E1413BE-1F5C-4FE4-5FED-082F1893CC30}"/>
              </a:ext>
            </a:extLst>
          </p:cNvPr>
          <p:cNvGrpSpPr/>
          <p:nvPr/>
        </p:nvGrpSpPr>
        <p:grpSpPr>
          <a:xfrm>
            <a:off x="851377" y="1885995"/>
            <a:ext cx="2121524" cy="1458468"/>
            <a:chOff x="851377" y="1885995"/>
            <a:chExt cx="2121524" cy="1458468"/>
          </a:xfrm>
        </p:grpSpPr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A669DB17-8B79-5C6E-4EE3-B1ABA8B70350}"/>
                </a:ext>
              </a:extLst>
            </p:cNvPr>
            <p:cNvSpPr/>
            <p:nvPr/>
          </p:nvSpPr>
          <p:spPr>
            <a:xfrm>
              <a:off x="851377" y="1885995"/>
              <a:ext cx="2121524" cy="1458468"/>
            </a:xfrm>
            <a:custGeom>
              <a:avLst/>
              <a:gdLst/>
              <a:ahLst/>
              <a:cxnLst/>
              <a:rect l="l" t="t" r="r" b="b"/>
              <a:pathLst>
                <a:path w="3494172" h="2566761">
                  <a:moveTo>
                    <a:pt x="0" y="0"/>
                  </a:moveTo>
                  <a:lnTo>
                    <a:pt x="3494172" y="0"/>
                  </a:lnTo>
                  <a:lnTo>
                    <a:pt x="3494172" y="2566761"/>
                  </a:lnTo>
                  <a:lnTo>
                    <a:pt x="0" y="2566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217E72E-5F73-178A-1970-16072C947778}"/>
                </a:ext>
              </a:extLst>
            </p:cNvPr>
            <p:cNvSpPr txBox="1"/>
            <p:nvPr/>
          </p:nvSpPr>
          <p:spPr>
            <a:xfrm>
              <a:off x="1156224" y="2334482"/>
              <a:ext cx="149053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sz="3600" b="1" dirty="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Vòng </a:t>
              </a:r>
              <a:r>
                <a:rPr lang="en-US" sz="3600" b="1" dirty="0">
                  <a:solidFill>
                    <a:schemeClr val="accent6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vi-VN" sz="36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81B711A-EBF2-73E4-11B3-095E562915E0}"/>
              </a:ext>
            </a:extLst>
          </p:cNvPr>
          <p:cNvSpPr txBox="1"/>
          <p:nvPr/>
        </p:nvSpPr>
        <p:spPr>
          <a:xfrm>
            <a:off x="3293529" y="2274696"/>
            <a:ext cx="6801448" cy="24994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 động từ chỉ hoạt động hoặc trạng thái của người hoặc vật: </a:t>
            </a:r>
            <a:r>
              <a:rPr lang="vi-VN" sz="36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Đi, ăn, chiếu, rong chơi.</a:t>
            </a:r>
          </a:p>
        </p:txBody>
      </p:sp>
    </p:spTree>
    <p:extLst>
      <p:ext uri="{BB962C8B-B14F-4D97-AF65-F5344CB8AC3E}">
        <p14:creationId xmlns:p14="http://schemas.microsoft.com/office/powerpoint/2010/main" val="643816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451</Words>
  <Application>Microsoft Office PowerPoint</Application>
  <PresentationFormat>Widescreen</PresentationFormat>
  <Paragraphs>63</Paragraphs>
  <Slides>12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Aptos</vt:lpstr>
      <vt:lpstr>#9Slide07 Crocante</vt:lpstr>
      <vt:lpstr>#9Slide05 SVNStandly</vt:lpstr>
      <vt:lpstr>UTM Showcard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VO THI YEN NHI</dc:creator>
  <cp:lastModifiedBy>VO THI YEN NHI</cp:lastModifiedBy>
  <cp:revision>5</cp:revision>
  <dcterms:created xsi:type="dcterms:W3CDTF">2024-06-08T07:38:19Z</dcterms:created>
  <dcterms:modified xsi:type="dcterms:W3CDTF">2024-06-20T10:04:08Z</dcterms:modified>
</cp:coreProperties>
</file>