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6" r:id="rId3"/>
    <p:sldId id="259" r:id="rId4"/>
    <p:sldId id="260" r:id="rId5"/>
    <p:sldId id="261" r:id="rId6"/>
    <p:sldId id="262" r:id="rId7"/>
    <p:sldId id="263" r:id="rId8"/>
    <p:sldId id="264" r:id="rId9"/>
    <p:sldId id="265" r:id="rId10"/>
    <p:sldId id="269" r:id="rId11"/>
    <p:sldId id="270" r:id="rId12"/>
    <p:sldId id="266" r:id="rId13"/>
    <p:sldId id="267" r:id="rId14"/>
    <p:sldId id="268" r:id="rId15"/>
    <p:sldId id="271" r:id="rId16"/>
    <p:sldId id="272" r:id="rId17"/>
    <p:sldId id="273" r:id="rId18"/>
    <p:sldId id="274" r:id="rId19"/>
    <p:sldId id="275" r:id="rId20"/>
    <p:sldId id="276" r:id="rId21"/>
  </p:sldIdLst>
  <p:sldSz cx="12192000" cy="6858000"/>
  <p:notesSz cx="6858000" cy="9144000"/>
  <p:embeddedFontLst>
    <p:embeddedFont>
      <p:font typeface="#9Slide05 SVNStandly" panose="020B0604020202020204" charset="0"/>
      <p:regular r:id="rId22"/>
    </p:embeddedFont>
    <p:embeddedFont>
      <p:font typeface="Calibri" panose="020F0502020204030204" pitchFamily="34" charset="0"/>
      <p:regular r:id="rId23"/>
      <p:bold r:id="rId24"/>
      <p:italic r:id="rId25"/>
      <p:boldItalic r:id="rId26"/>
    </p:embeddedFont>
    <p:embeddedFont>
      <p:font typeface="#9Slide03 Cabin Bold" panose="020B0604020202020204" charset="0"/>
      <p:bold r:id="rId2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A799"/>
    <a:srgbClr val="DABCFF"/>
    <a:srgbClr val="FFFFCC"/>
    <a:srgbClr val="FFC300"/>
    <a:srgbClr val="2B7683"/>
    <a:srgbClr val="1F85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58D2-5758-9530-C977-7AB7E27A4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FA7B82F-29A7-7802-CFDF-F2AEBF5E3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05A4249-7392-DAAE-532B-E5D2B1809B85}"/>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5" name="Footer Placeholder 4">
            <a:extLst>
              <a:ext uri="{FF2B5EF4-FFF2-40B4-BE49-F238E27FC236}">
                <a16:creationId xmlns:a16="http://schemas.microsoft.com/office/drawing/2014/main" id="{5676C234-9631-4511-D870-2744CD1142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713C1A-8414-F5B3-6AB8-DCD01C93830D}"/>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1486713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2AA5-9CBE-BF0C-959D-F6F6D6AE3A1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ABDCE57-9E3A-8AAC-0D72-50503A1968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8F94012-1EAF-CC61-5B5B-07407D97C9A3}"/>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5" name="Footer Placeholder 4">
            <a:extLst>
              <a:ext uri="{FF2B5EF4-FFF2-40B4-BE49-F238E27FC236}">
                <a16:creationId xmlns:a16="http://schemas.microsoft.com/office/drawing/2014/main" id="{3303D098-7907-9E0A-9D75-480EF35A3F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DCFEA3-AEF7-4B21-1587-5B152EAB9557}"/>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271589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2F59AB-C559-5DB6-81BD-2D96C43C2C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94DD953-C4C7-CEBB-7CE0-ED29851C5F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B5B5ADA-2238-3E6D-05F2-F33207CD249E}"/>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5" name="Footer Placeholder 4">
            <a:extLst>
              <a:ext uri="{FF2B5EF4-FFF2-40B4-BE49-F238E27FC236}">
                <a16:creationId xmlns:a16="http://schemas.microsoft.com/office/drawing/2014/main" id="{1C6F16AC-F2D3-25A1-3867-1C9741E461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FAECA9-1B5A-1137-BB1A-4D86FEAE6CBE}"/>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547532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26C2-4874-722F-702F-BB9B5D03DC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D166F7-B495-9D06-5AD2-C50C310CA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5AB7BB-3B2C-4A3B-BE2A-46A3389BDEB7}"/>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5" name="Footer Placeholder 4">
            <a:extLst>
              <a:ext uri="{FF2B5EF4-FFF2-40B4-BE49-F238E27FC236}">
                <a16:creationId xmlns:a16="http://schemas.microsoft.com/office/drawing/2014/main" id="{58357578-9F99-86A8-B91F-2752E85CF7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2F23C20-CE17-D26D-A162-65E8D57A36FF}"/>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3590371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A7E1-CB17-8367-AD7E-80B67D2379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58D7B17-8847-8E7E-699E-3205072C86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90140C-2748-FDA5-7B30-5CD71C89799C}"/>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5" name="Footer Placeholder 4">
            <a:extLst>
              <a:ext uri="{FF2B5EF4-FFF2-40B4-BE49-F238E27FC236}">
                <a16:creationId xmlns:a16="http://schemas.microsoft.com/office/drawing/2014/main" id="{9A7F0EA4-0E91-3493-19D0-2FB09F8400B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861E86-661F-8C8B-9E31-37EB522EB3FD}"/>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2954197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2E4D-AA34-A2AA-D1D8-999E276EFD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05FE6F5-4F4B-71C7-064A-17EAE0F6A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4347D4F-F6B9-3B41-8423-AFA8ACCD1B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D1D9786-FCD2-4426-794B-D403125D62F5}"/>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6" name="Footer Placeholder 5">
            <a:extLst>
              <a:ext uri="{FF2B5EF4-FFF2-40B4-BE49-F238E27FC236}">
                <a16:creationId xmlns:a16="http://schemas.microsoft.com/office/drawing/2014/main" id="{66C0F99A-E223-95DA-CA1F-D3B5E1AB6AD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FF7140-30B0-4981-0C0C-D0FD68203162}"/>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108947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D607-3644-22F7-9D7A-2FF4A46FE71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EFCAF4A-95B0-4654-0B04-3F7ACC7A2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85BFF9-051E-ABF7-056D-68F8E55C3D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1B2F770-A97C-7CB9-46D0-F142FE1A85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3A858-CAE0-7A43-6AF6-5F7F46C16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299A07A-10D9-BF55-C5E4-F8E6D3423ED6}"/>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8" name="Footer Placeholder 7">
            <a:extLst>
              <a:ext uri="{FF2B5EF4-FFF2-40B4-BE49-F238E27FC236}">
                <a16:creationId xmlns:a16="http://schemas.microsoft.com/office/drawing/2014/main" id="{FBADBD48-6AF5-2A66-9C09-130068DE0A6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B27D7C-8EEC-8969-E196-1C69BCA0727D}"/>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416446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0F401-03A5-E6D8-56E4-4AE8B37A5A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86EBEF-3063-A33E-7DE7-68D3F631D34B}"/>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4" name="Footer Placeholder 3">
            <a:extLst>
              <a:ext uri="{FF2B5EF4-FFF2-40B4-BE49-F238E27FC236}">
                <a16:creationId xmlns:a16="http://schemas.microsoft.com/office/drawing/2014/main" id="{E4999555-EB4A-8BA4-8E49-3EC3E214EAE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2B5D7E-9B29-2293-03EA-23DA07CC4B11}"/>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1793850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4E4AFB-5C62-964A-1EDD-DB5EA597A6E4}"/>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3" name="Footer Placeholder 2">
            <a:extLst>
              <a:ext uri="{FF2B5EF4-FFF2-40B4-BE49-F238E27FC236}">
                <a16:creationId xmlns:a16="http://schemas.microsoft.com/office/drawing/2014/main" id="{F1BFC7AB-A7C1-98BD-1CD2-D443174F7F5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B5AD63F-2C24-7D36-FCD0-CBD1CD80820C}"/>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101898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D3E7-D803-CD75-99AC-181739C98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AC87A19-3633-AC07-B23B-8BB5560C21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E56CBB0-06CD-18A9-4DA7-384DB8C39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A5E1D-64AE-C0D0-57CE-6B0DE5CC74F3}"/>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6" name="Footer Placeholder 5">
            <a:extLst>
              <a:ext uri="{FF2B5EF4-FFF2-40B4-BE49-F238E27FC236}">
                <a16:creationId xmlns:a16="http://schemas.microsoft.com/office/drawing/2014/main" id="{8072841D-0989-2358-438C-6F654BF0CC2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9E2D190-8357-67D3-3E62-A28A1735C51B}"/>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1540339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94F8-E79C-83F1-A222-54D3BAB2A5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B6EBEBD-F676-25D9-3D98-42C2A8094B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5E39F94-51B8-B64C-737C-804F7BDDC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9E75E-11DA-8CAB-7C8E-557AE317BDA3}"/>
              </a:ext>
            </a:extLst>
          </p:cNvPr>
          <p:cNvSpPr>
            <a:spLocks noGrp="1"/>
          </p:cNvSpPr>
          <p:nvPr>
            <p:ph type="dt" sz="half" idx="10"/>
          </p:nvPr>
        </p:nvSpPr>
        <p:spPr/>
        <p:txBody>
          <a:bodyPr/>
          <a:lstStyle/>
          <a:p>
            <a:fld id="{0A12E514-090C-44B5-AE5E-9B84DA65D1EC}" type="datetimeFigureOut">
              <a:rPr lang="vi-VN" smtClean="0"/>
              <a:t>14/01/2025</a:t>
            </a:fld>
            <a:endParaRPr lang="vi-VN"/>
          </a:p>
        </p:txBody>
      </p:sp>
      <p:sp>
        <p:nvSpPr>
          <p:cNvPr id="6" name="Footer Placeholder 5">
            <a:extLst>
              <a:ext uri="{FF2B5EF4-FFF2-40B4-BE49-F238E27FC236}">
                <a16:creationId xmlns:a16="http://schemas.microsoft.com/office/drawing/2014/main" id="{5BB9A184-D2F8-3A57-F838-A92E09BBB3D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F5E8F85-7A29-41FD-3BDC-CE00DD1D13F2}"/>
              </a:ext>
            </a:extLst>
          </p:cNvPr>
          <p:cNvSpPr>
            <a:spLocks noGrp="1"/>
          </p:cNvSpPr>
          <p:nvPr>
            <p:ph type="sldNum" sz="quarter" idx="12"/>
          </p:nvPr>
        </p:nvSpPr>
        <p:spPr/>
        <p:txBody>
          <a:bodyPr/>
          <a:lstStyle/>
          <a:p>
            <a:fld id="{F5A632AD-7BB0-4C77-A40C-B8A8596CCB11}" type="slidenum">
              <a:rPr lang="vi-VN" smtClean="0"/>
              <a:t>‹#›</a:t>
            </a:fld>
            <a:endParaRPr lang="vi-VN"/>
          </a:p>
        </p:txBody>
      </p:sp>
    </p:spTree>
    <p:extLst>
      <p:ext uri="{BB962C8B-B14F-4D97-AF65-F5344CB8AC3E}">
        <p14:creationId xmlns:p14="http://schemas.microsoft.com/office/powerpoint/2010/main" val="3453519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25A34-FF20-8240-B2C9-BA32E9006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3E6850-FCF7-BCD4-8B01-EDB497F5B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2C12A5-87B3-9291-DA4A-472E8CA56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12E514-090C-44B5-AE5E-9B84DA65D1EC}" type="datetimeFigureOut">
              <a:rPr lang="vi-VN" smtClean="0"/>
              <a:t>14/01/2025</a:t>
            </a:fld>
            <a:endParaRPr lang="vi-VN"/>
          </a:p>
        </p:txBody>
      </p:sp>
      <p:sp>
        <p:nvSpPr>
          <p:cNvPr id="5" name="Footer Placeholder 4">
            <a:extLst>
              <a:ext uri="{FF2B5EF4-FFF2-40B4-BE49-F238E27FC236}">
                <a16:creationId xmlns:a16="http://schemas.microsoft.com/office/drawing/2014/main" id="{FF238782-64A9-90AE-F81A-BBB52809D0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3DB58120-D9DF-E3FF-7821-96B5686E53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A632AD-7BB0-4C77-A40C-B8A8596CCB11}" type="slidenum">
              <a:rPr lang="vi-VN" smtClean="0"/>
              <a:t>‹#›</a:t>
            </a:fld>
            <a:endParaRPr lang="vi-VN"/>
          </a:p>
        </p:txBody>
      </p:sp>
    </p:spTree>
    <p:extLst>
      <p:ext uri="{BB962C8B-B14F-4D97-AF65-F5344CB8AC3E}">
        <p14:creationId xmlns:p14="http://schemas.microsoft.com/office/powerpoint/2010/main" val="24824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5B6EB0D7-B510-434C-A24A-67C45A6C729C}"/>
              </a:ext>
            </a:extLst>
          </p:cNvPr>
          <p:cNvPicPr>
            <a:picLocks noChangeAspect="1"/>
          </p:cNvPicPr>
          <p:nvPr/>
        </p:nvPicPr>
        <p:blipFill>
          <a:blip r:embed="rId3"/>
          <a:stretch>
            <a:fillRect/>
          </a:stretch>
        </p:blipFill>
        <p:spPr>
          <a:xfrm>
            <a:off x="1254642" y="959738"/>
            <a:ext cx="10389583" cy="2585085"/>
          </a:xfrm>
          <a:prstGeom prst="rect">
            <a:avLst/>
          </a:prstGeom>
        </p:spPr>
      </p:pic>
      <p:sp>
        <p:nvSpPr>
          <p:cNvPr id="7" name="Freeform 5">
            <a:extLst>
              <a:ext uri="{FF2B5EF4-FFF2-40B4-BE49-F238E27FC236}">
                <a16:creationId xmlns:a16="http://schemas.microsoft.com/office/drawing/2014/main" id="{2224D874-FE56-1884-DD0B-58AAD111801E}"/>
              </a:ext>
            </a:extLst>
          </p:cNvPr>
          <p:cNvSpPr/>
          <p:nvPr/>
        </p:nvSpPr>
        <p:spPr>
          <a:xfrm rot="20238533">
            <a:off x="9699163" y="3117780"/>
            <a:ext cx="2476388" cy="5117199"/>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393392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Freeform 14">
            <a:extLst>
              <a:ext uri="{FF2B5EF4-FFF2-40B4-BE49-F238E27FC236}">
                <a16:creationId xmlns:a16="http://schemas.microsoft.com/office/drawing/2014/main" id="{4235699D-996C-2D98-8EA2-DB02DBA6A741}"/>
              </a:ext>
            </a:extLst>
          </p:cNvPr>
          <p:cNvSpPr/>
          <p:nvPr/>
        </p:nvSpPr>
        <p:spPr>
          <a:xfrm>
            <a:off x="7872985" y="2642616"/>
            <a:ext cx="4023360" cy="5049139"/>
          </a:xfrm>
          <a:custGeom>
            <a:avLst/>
            <a:gdLst/>
            <a:ahLst/>
            <a:cxnLst/>
            <a:rect l="l" t="t" r="r" b="b"/>
            <a:pathLst>
              <a:path w="2503319" h="2993505">
                <a:moveTo>
                  <a:pt x="0" y="0"/>
                </a:moveTo>
                <a:lnTo>
                  <a:pt x="2503318" y="0"/>
                </a:lnTo>
                <a:lnTo>
                  <a:pt x="2503318" y="2993506"/>
                </a:lnTo>
                <a:lnTo>
                  <a:pt x="0" y="2993506"/>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Speech Bubble: Rectangle with Corners Rounded 6">
            <a:extLst>
              <a:ext uri="{FF2B5EF4-FFF2-40B4-BE49-F238E27FC236}">
                <a16:creationId xmlns:a16="http://schemas.microsoft.com/office/drawing/2014/main" id="{16B07E2F-8155-653A-A87D-98F71A92B5EA}"/>
              </a:ext>
            </a:extLst>
          </p:cNvPr>
          <p:cNvSpPr/>
          <p:nvPr/>
        </p:nvSpPr>
        <p:spPr>
          <a:xfrm>
            <a:off x="2715768" y="850392"/>
            <a:ext cx="5367528" cy="2999232"/>
          </a:xfrm>
          <a:custGeom>
            <a:avLst/>
            <a:gdLst>
              <a:gd name="connsiteX0" fmla="*/ 0 w 5367528"/>
              <a:gd name="connsiteY0" fmla="*/ 499882 h 2999232"/>
              <a:gd name="connsiteX1" fmla="*/ 499882 w 5367528"/>
              <a:gd name="connsiteY1" fmla="*/ 0 h 2999232"/>
              <a:gd name="connsiteX2" fmla="*/ 3131058 w 5367528"/>
              <a:gd name="connsiteY2" fmla="*/ 0 h 2999232"/>
              <a:gd name="connsiteX3" fmla="*/ 3131058 w 5367528"/>
              <a:gd name="connsiteY3" fmla="*/ 0 h 2999232"/>
              <a:gd name="connsiteX4" fmla="*/ 4472940 w 5367528"/>
              <a:gd name="connsiteY4" fmla="*/ 0 h 2999232"/>
              <a:gd name="connsiteX5" fmla="*/ 4867646 w 5367528"/>
              <a:gd name="connsiteY5" fmla="*/ 0 h 2999232"/>
              <a:gd name="connsiteX6" fmla="*/ 5367528 w 5367528"/>
              <a:gd name="connsiteY6" fmla="*/ 499882 h 2999232"/>
              <a:gd name="connsiteX7" fmla="*/ 5367528 w 5367528"/>
              <a:gd name="connsiteY7" fmla="*/ 1749552 h 2999232"/>
              <a:gd name="connsiteX8" fmla="*/ 5367528 w 5367528"/>
              <a:gd name="connsiteY8" fmla="*/ 1749552 h 2999232"/>
              <a:gd name="connsiteX9" fmla="*/ 5367528 w 5367528"/>
              <a:gd name="connsiteY9" fmla="*/ 2499360 h 2999232"/>
              <a:gd name="connsiteX10" fmla="*/ 5367528 w 5367528"/>
              <a:gd name="connsiteY10" fmla="*/ 2499350 h 2999232"/>
              <a:gd name="connsiteX11" fmla="*/ 4867646 w 5367528"/>
              <a:gd name="connsiteY11" fmla="*/ 2999232 h 2999232"/>
              <a:gd name="connsiteX12" fmla="*/ 4472940 w 5367528"/>
              <a:gd name="connsiteY12" fmla="*/ 2999232 h 2999232"/>
              <a:gd name="connsiteX13" fmla="*/ 5067698 w 5367528"/>
              <a:gd name="connsiteY13" fmla="*/ 3355841 h 2999232"/>
              <a:gd name="connsiteX14" fmla="*/ 3131058 w 5367528"/>
              <a:gd name="connsiteY14" fmla="*/ 2999232 h 2999232"/>
              <a:gd name="connsiteX15" fmla="*/ 499882 w 5367528"/>
              <a:gd name="connsiteY15" fmla="*/ 2999232 h 2999232"/>
              <a:gd name="connsiteX16" fmla="*/ 0 w 5367528"/>
              <a:gd name="connsiteY16" fmla="*/ 2499350 h 2999232"/>
              <a:gd name="connsiteX17" fmla="*/ 0 w 5367528"/>
              <a:gd name="connsiteY17" fmla="*/ 2499360 h 2999232"/>
              <a:gd name="connsiteX18" fmla="*/ 0 w 5367528"/>
              <a:gd name="connsiteY18" fmla="*/ 1749552 h 2999232"/>
              <a:gd name="connsiteX19" fmla="*/ 0 w 5367528"/>
              <a:gd name="connsiteY19" fmla="*/ 1749552 h 2999232"/>
              <a:gd name="connsiteX20" fmla="*/ 0 w 5367528"/>
              <a:gd name="connsiteY20" fmla="*/ 499882 h 2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7528" h="2999232" fill="none" extrusionOk="0">
                <a:moveTo>
                  <a:pt x="0" y="499882"/>
                </a:moveTo>
                <a:cubicBezTo>
                  <a:pt x="-12489" y="225288"/>
                  <a:pt x="217986" y="-1286"/>
                  <a:pt x="499882" y="0"/>
                </a:cubicBezTo>
                <a:cubicBezTo>
                  <a:pt x="1730245" y="-116073"/>
                  <a:pt x="2417607" y="-53425"/>
                  <a:pt x="3131058" y="0"/>
                </a:cubicBezTo>
                <a:lnTo>
                  <a:pt x="3131058" y="0"/>
                </a:lnTo>
                <a:cubicBezTo>
                  <a:pt x="3384077" y="-11993"/>
                  <a:pt x="4296381" y="96542"/>
                  <a:pt x="4472940" y="0"/>
                </a:cubicBezTo>
                <a:cubicBezTo>
                  <a:pt x="4631488" y="-31645"/>
                  <a:pt x="4750942" y="-32390"/>
                  <a:pt x="4867646" y="0"/>
                </a:cubicBezTo>
                <a:cubicBezTo>
                  <a:pt x="5149584" y="-5836"/>
                  <a:pt x="5329984" y="196636"/>
                  <a:pt x="5367528" y="499882"/>
                </a:cubicBezTo>
                <a:cubicBezTo>
                  <a:pt x="5319006" y="782726"/>
                  <a:pt x="5282742" y="1593777"/>
                  <a:pt x="5367528" y="1749552"/>
                </a:cubicBezTo>
                <a:lnTo>
                  <a:pt x="5367528" y="1749552"/>
                </a:lnTo>
                <a:cubicBezTo>
                  <a:pt x="5311514" y="2076629"/>
                  <a:pt x="5342699" y="2192571"/>
                  <a:pt x="5367528" y="2499360"/>
                </a:cubicBezTo>
                <a:cubicBezTo>
                  <a:pt x="5367528" y="2499357"/>
                  <a:pt x="5367528" y="2499352"/>
                  <a:pt x="5367528" y="2499350"/>
                </a:cubicBezTo>
                <a:cubicBezTo>
                  <a:pt x="5415747" y="2770851"/>
                  <a:pt x="5144696" y="2968556"/>
                  <a:pt x="4867646" y="2999232"/>
                </a:cubicBezTo>
                <a:cubicBezTo>
                  <a:pt x="4708798" y="3016714"/>
                  <a:pt x="4552277" y="3026942"/>
                  <a:pt x="4472940" y="2999232"/>
                </a:cubicBezTo>
                <a:cubicBezTo>
                  <a:pt x="4561164" y="3035854"/>
                  <a:pt x="4838067" y="3222276"/>
                  <a:pt x="5067698" y="3355841"/>
                </a:cubicBezTo>
                <a:cubicBezTo>
                  <a:pt x="4793125" y="3222652"/>
                  <a:pt x="3795351" y="3252093"/>
                  <a:pt x="3131058" y="2999232"/>
                </a:cubicBezTo>
                <a:cubicBezTo>
                  <a:pt x="2237174" y="2921614"/>
                  <a:pt x="1170635" y="3072907"/>
                  <a:pt x="499882" y="2999232"/>
                </a:cubicBezTo>
                <a:cubicBezTo>
                  <a:pt x="258696" y="3027897"/>
                  <a:pt x="-3003" y="2755639"/>
                  <a:pt x="0" y="2499350"/>
                </a:cubicBezTo>
                <a:cubicBezTo>
                  <a:pt x="0" y="2499354"/>
                  <a:pt x="1" y="2499358"/>
                  <a:pt x="0" y="2499360"/>
                </a:cubicBezTo>
                <a:cubicBezTo>
                  <a:pt x="-18527" y="2244077"/>
                  <a:pt x="-55638" y="2117722"/>
                  <a:pt x="0" y="1749552"/>
                </a:cubicBezTo>
                <a:lnTo>
                  <a:pt x="0" y="1749552"/>
                </a:lnTo>
                <a:cubicBezTo>
                  <a:pt x="-49311" y="1204132"/>
                  <a:pt x="-86434" y="708544"/>
                  <a:pt x="0" y="499882"/>
                </a:cubicBezTo>
                <a:close/>
              </a:path>
              <a:path w="5367528" h="2999232" stroke="0" extrusionOk="0">
                <a:moveTo>
                  <a:pt x="0" y="499882"/>
                </a:moveTo>
                <a:cubicBezTo>
                  <a:pt x="-16359" y="252139"/>
                  <a:pt x="258681" y="-29494"/>
                  <a:pt x="499882" y="0"/>
                </a:cubicBezTo>
                <a:cubicBezTo>
                  <a:pt x="939914" y="-44361"/>
                  <a:pt x="2595012" y="85213"/>
                  <a:pt x="3131058" y="0"/>
                </a:cubicBezTo>
                <a:lnTo>
                  <a:pt x="3131058" y="0"/>
                </a:lnTo>
                <a:cubicBezTo>
                  <a:pt x="3749506" y="82395"/>
                  <a:pt x="4311786" y="-110184"/>
                  <a:pt x="4472940" y="0"/>
                </a:cubicBezTo>
                <a:cubicBezTo>
                  <a:pt x="4527824" y="24263"/>
                  <a:pt x="4702639" y="31354"/>
                  <a:pt x="4867646" y="0"/>
                </a:cubicBezTo>
                <a:cubicBezTo>
                  <a:pt x="5132431" y="5437"/>
                  <a:pt x="5359910" y="232132"/>
                  <a:pt x="5367528" y="499882"/>
                </a:cubicBezTo>
                <a:cubicBezTo>
                  <a:pt x="5310755" y="873503"/>
                  <a:pt x="5265114" y="1232224"/>
                  <a:pt x="5367528" y="1749552"/>
                </a:cubicBezTo>
                <a:lnTo>
                  <a:pt x="5367528" y="1749552"/>
                </a:lnTo>
                <a:cubicBezTo>
                  <a:pt x="5398058" y="1856424"/>
                  <a:pt x="5407605" y="2186747"/>
                  <a:pt x="5367528" y="2499360"/>
                </a:cubicBezTo>
                <a:cubicBezTo>
                  <a:pt x="5367529" y="2499355"/>
                  <a:pt x="5367528" y="2499351"/>
                  <a:pt x="5367528" y="2499350"/>
                </a:cubicBezTo>
                <a:cubicBezTo>
                  <a:pt x="5363931" y="2760647"/>
                  <a:pt x="5140768" y="2983038"/>
                  <a:pt x="4867646" y="2999232"/>
                </a:cubicBezTo>
                <a:cubicBezTo>
                  <a:pt x="4684616" y="3002285"/>
                  <a:pt x="4563595" y="3015661"/>
                  <a:pt x="4472940" y="2999232"/>
                </a:cubicBezTo>
                <a:cubicBezTo>
                  <a:pt x="4533099" y="3076428"/>
                  <a:pt x="4930451" y="3227441"/>
                  <a:pt x="5067698" y="3355841"/>
                </a:cubicBezTo>
                <a:cubicBezTo>
                  <a:pt x="4170010" y="3254636"/>
                  <a:pt x="3603422" y="2945807"/>
                  <a:pt x="3131058" y="2999232"/>
                </a:cubicBezTo>
                <a:cubicBezTo>
                  <a:pt x="2493108" y="2879060"/>
                  <a:pt x="1044593" y="2882561"/>
                  <a:pt x="499882" y="2999232"/>
                </a:cubicBezTo>
                <a:cubicBezTo>
                  <a:pt x="179998" y="3028921"/>
                  <a:pt x="-37829" y="2798489"/>
                  <a:pt x="0" y="2499350"/>
                </a:cubicBezTo>
                <a:cubicBezTo>
                  <a:pt x="1" y="2499352"/>
                  <a:pt x="0" y="2499356"/>
                  <a:pt x="0" y="2499360"/>
                </a:cubicBezTo>
                <a:cubicBezTo>
                  <a:pt x="40663" y="2305610"/>
                  <a:pt x="17767" y="1916048"/>
                  <a:pt x="0" y="1749552"/>
                </a:cubicBezTo>
                <a:lnTo>
                  <a:pt x="0" y="1749552"/>
                </a:lnTo>
                <a:cubicBezTo>
                  <a:pt x="-88445" y="1184681"/>
                  <a:pt x="18762" y="966464"/>
                  <a:pt x="0" y="499882"/>
                </a:cubicBezTo>
                <a:close/>
              </a:path>
            </a:pathLst>
          </a:custGeom>
          <a:solidFill>
            <a:srgbClr val="FFFFCC"/>
          </a:solidFill>
          <a:ln w="57150">
            <a:solidFill>
              <a:schemeClr val="accent1">
                <a:lumMod val="75000"/>
              </a:schemeClr>
            </a:solidFill>
            <a:prstDash val="sysDash"/>
            <a:extLst>
              <a:ext uri="{C807C97D-BFC1-408E-A445-0C87EB9F89A2}">
                <ask:lineSketchStyleProps xmlns:ask="http://schemas.microsoft.com/office/drawing/2018/sketchyshapes" xmlns="" sd="4212354239">
                  <a:prstGeom prst="wedgeRoundRectCallout">
                    <a:avLst>
                      <a:gd name="adj1" fmla="val 44414"/>
                      <a:gd name="adj2" fmla="val 61890"/>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rPr>
              <a:t>Các chi tiết sáng tạo có tác dụng gì trong bài văn? </a:t>
            </a:r>
          </a:p>
        </p:txBody>
      </p:sp>
    </p:spTree>
    <p:extLst>
      <p:ext uri="{BB962C8B-B14F-4D97-AF65-F5344CB8AC3E}">
        <p14:creationId xmlns:p14="http://schemas.microsoft.com/office/powerpoint/2010/main" val="556152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Freeform 14">
            <a:extLst>
              <a:ext uri="{FF2B5EF4-FFF2-40B4-BE49-F238E27FC236}">
                <a16:creationId xmlns:a16="http://schemas.microsoft.com/office/drawing/2014/main" id="{4235699D-996C-2D98-8EA2-DB02DBA6A741}"/>
              </a:ext>
            </a:extLst>
          </p:cNvPr>
          <p:cNvSpPr/>
          <p:nvPr/>
        </p:nvSpPr>
        <p:spPr>
          <a:xfrm>
            <a:off x="7872985" y="2642616"/>
            <a:ext cx="4023360" cy="5049139"/>
          </a:xfrm>
          <a:custGeom>
            <a:avLst/>
            <a:gdLst/>
            <a:ahLst/>
            <a:cxnLst/>
            <a:rect l="l" t="t" r="r" b="b"/>
            <a:pathLst>
              <a:path w="2503319" h="2993505">
                <a:moveTo>
                  <a:pt x="0" y="0"/>
                </a:moveTo>
                <a:lnTo>
                  <a:pt x="2503318" y="0"/>
                </a:lnTo>
                <a:lnTo>
                  <a:pt x="2503318" y="2993506"/>
                </a:lnTo>
                <a:lnTo>
                  <a:pt x="0" y="2993506"/>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Speech Bubble: Rectangle with Corners Rounded 6">
            <a:extLst>
              <a:ext uri="{FF2B5EF4-FFF2-40B4-BE49-F238E27FC236}">
                <a16:creationId xmlns:a16="http://schemas.microsoft.com/office/drawing/2014/main" id="{16B07E2F-8155-653A-A87D-98F71A92B5EA}"/>
              </a:ext>
            </a:extLst>
          </p:cNvPr>
          <p:cNvSpPr/>
          <p:nvPr/>
        </p:nvSpPr>
        <p:spPr>
          <a:xfrm>
            <a:off x="797052" y="768096"/>
            <a:ext cx="7043927" cy="3749040"/>
          </a:xfrm>
          <a:custGeom>
            <a:avLst/>
            <a:gdLst>
              <a:gd name="connsiteX0" fmla="*/ 0 w 7043927"/>
              <a:gd name="connsiteY0" fmla="*/ 624852 h 3749040"/>
              <a:gd name="connsiteX1" fmla="*/ 624852 w 7043927"/>
              <a:gd name="connsiteY1" fmla="*/ 0 h 3749040"/>
              <a:gd name="connsiteX2" fmla="*/ 4108957 w 7043927"/>
              <a:gd name="connsiteY2" fmla="*/ 0 h 3749040"/>
              <a:gd name="connsiteX3" fmla="*/ 4108957 w 7043927"/>
              <a:gd name="connsiteY3" fmla="*/ 0 h 3749040"/>
              <a:gd name="connsiteX4" fmla="*/ 5869939 w 7043927"/>
              <a:gd name="connsiteY4" fmla="*/ 0 h 3749040"/>
              <a:gd name="connsiteX5" fmla="*/ 6419075 w 7043927"/>
              <a:gd name="connsiteY5" fmla="*/ 0 h 3749040"/>
              <a:gd name="connsiteX6" fmla="*/ 7043927 w 7043927"/>
              <a:gd name="connsiteY6" fmla="*/ 624852 h 3749040"/>
              <a:gd name="connsiteX7" fmla="*/ 7043927 w 7043927"/>
              <a:gd name="connsiteY7" fmla="*/ 2186940 h 3749040"/>
              <a:gd name="connsiteX8" fmla="*/ 7043927 w 7043927"/>
              <a:gd name="connsiteY8" fmla="*/ 2186940 h 3749040"/>
              <a:gd name="connsiteX9" fmla="*/ 7043927 w 7043927"/>
              <a:gd name="connsiteY9" fmla="*/ 3124200 h 3749040"/>
              <a:gd name="connsiteX10" fmla="*/ 7043927 w 7043927"/>
              <a:gd name="connsiteY10" fmla="*/ 3124188 h 3749040"/>
              <a:gd name="connsiteX11" fmla="*/ 6419075 w 7043927"/>
              <a:gd name="connsiteY11" fmla="*/ 3749040 h 3749040"/>
              <a:gd name="connsiteX12" fmla="*/ 5869939 w 7043927"/>
              <a:gd name="connsiteY12" fmla="*/ 3749040 h 3749040"/>
              <a:gd name="connsiteX13" fmla="*/ 6650453 w 7043927"/>
              <a:gd name="connsiteY13" fmla="*/ 4194801 h 3749040"/>
              <a:gd name="connsiteX14" fmla="*/ 4108957 w 7043927"/>
              <a:gd name="connsiteY14" fmla="*/ 3749040 h 3749040"/>
              <a:gd name="connsiteX15" fmla="*/ 624852 w 7043927"/>
              <a:gd name="connsiteY15" fmla="*/ 3749040 h 3749040"/>
              <a:gd name="connsiteX16" fmla="*/ 0 w 7043927"/>
              <a:gd name="connsiteY16" fmla="*/ 3124188 h 3749040"/>
              <a:gd name="connsiteX17" fmla="*/ 0 w 7043927"/>
              <a:gd name="connsiteY17" fmla="*/ 3124200 h 3749040"/>
              <a:gd name="connsiteX18" fmla="*/ 0 w 7043927"/>
              <a:gd name="connsiteY18" fmla="*/ 2186940 h 3749040"/>
              <a:gd name="connsiteX19" fmla="*/ 0 w 7043927"/>
              <a:gd name="connsiteY19" fmla="*/ 2186940 h 3749040"/>
              <a:gd name="connsiteX20" fmla="*/ 0 w 7043927"/>
              <a:gd name="connsiteY20" fmla="*/ 624852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43927" h="3749040" fill="none" extrusionOk="0">
                <a:moveTo>
                  <a:pt x="0" y="624852"/>
                </a:moveTo>
                <a:cubicBezTo>
                  <a:pt x="-65321" y="287513"/>
                  <a:pt x="262298" y="-3858"/>
                  <a:pt x="624852" y="0"/>
                </a:cubicBezTo>
                <a:cubicBezTo>
                  <a:pt x="1128309" y="-116073"/>
                  <a:pt x="2713595" y="-53425"/>
                  <a:pt x="4108957" y="0"/>
                </a:cubicBezTo>
                <a:lnTo>
                  <a:pt x="4108957" y="0"/>
                </a:lnTo>
                <a:cubicBezTo>
                  <a:pt x="4504408" y="-101147"/>
                  <a:pt x="5333755" y="83512"/>
                  <a:pt x="5869939" y="0"/>
                </a:cubicBezTo>
                <a:cubicBezTo>
                  <a:pt x="5952324" y="-9779"/>
                  <a:pt x="6302705" y="16421"/>
                  <a:pt x="6419075" y="0"/>
                </a:cubicBezTo>
                <a:cubicBezTo>
                  <a:pt x="6794081" y="-29782"/>
                  <a:pt x="7025526" y="266440"/>
                  <a:pt x="7043927" y="624852"/>
                </a:cubicBezTo>
                <a:cubicBezTo>
                  <a:pt x="7136115" y="1189051"/>
                  <a:pt x="7157144" y="1874965"/>
                  <a:pt x="7043927" y="2186940"/>
                </a:cubicBezTo>
                <a:lnTo>
                  <a:pt x="7043927" y="2186940"/>
                </a:lnTo>
                <a:cubicBezTo>
                  <a:pt x="7038525" y="2385545"/>
                  <a:pt x="7069710" y="3025032"/>
                  <a:pt x="7043927" y="3124200"/>
                </a:cubicBezTo>
                <a:cubicBezTo>
                  <a:pt x="7043927" y="3124197"/>
                  <a:pt x="7043927" y="3124188"/>
                  <a:pt x="7043927" y="3124188"/>
                </a:cubicBezTo>
                <a:cubicBezTo>
                  <a:pt x="7083317" y="3465546"/>
                  <a:pt x="6765776" y="3698444"/>
                  <a:pt x="6419075" y="3749040"/>
                </a:cubicBezTo>
                <a:cubicBezTo>
                  <a:pt x="6284255" y="3725584"/>
                  <a:pt x="5960504" y="3744946"/>
                  <a:pt x="5869939" y="3749040"/>
                </a:cubicBezTo>
                <a:cubicBezTo>
                  <a:pt x="6182475" y="3927789"/>
                  <a:pt x="6475397" y="4146272"/>
                  <a:pt x="6650453" y="4194801"/>
                </a:cubicBezTo>
                <a:cubicBezTo>
                  <a:pt x="5551984" y="3919633"/>
                  <a:pt x="5132479" y="4058899"/>
                  <a:pt x="4108957" y="3749040"/>
                </a:cubicBezTo>
                <a:cubicBezTo>
                  <a:pt x="3707476" y="3671422"/>
                  <a:pt x="1220627" y="3822715"/>
                  <a:pt x="624852" y="3749040"/>
                </a:cubicBezTo>
                <a:cubicBezTo>
                  <a:pt x="310689" y="3774453"/>
                  <a:pt x="-1737" y="3457834"/>
                  <a:pt x="0" y="3124188"/>
                </a:cubicBezTo>
                <a:cubicBezTo>
                  <a:pt x="1" y="3124189"/>
                  <a:pt x="-1" y="3124194"/>
                  <a:pt x="0" y="3124200"/>
                </a:cubicBezTo>
                <a:cubicBezTo>
                  <a:pt x="-69139" y="2847461"/>
                  <a:pt x="28716" y="2571248"/>
                  <a:pt x="0" y="2186940"/>
                </a:cubicBezTo>
                <a:lnTo>
                  <a:pt x="0" y="2186940"/>
                </a:lnTo>
                <a:cubicBezTo>
                  <a:pt x="90967" y="1984937"/>
                  <a:pt x="-58817" y="1114663"/>
                  <a:pt x="0" y="624852"/>
                </a:cubicBezTo>
                <a:close/>
              </a:path>
              <a:path w="7043927" h="3749040" stroke="0" extrusionOk="0">
                <a:moveTo>
                  <a:pt x="0" y="624852"/>
                </a:moveTo>
                <a:cubicBezTo>
                  <a:pt x="-16905" y="309035"/>
                  <a:pt x="305874" y="-22087"/>
                  <a:pt x="624852" y="0"/>
                </a:cubicBezTo>
                <a:cubicBezTo>
                  <a:pt x="1962982" y="-44361"/>
                  <a:pt x="2885276" y="85213"/>
                  <a:pt x="4108957" y="0"/>
                </a:cubicBezTo>
                <a:lnTo>
                  <a:pt x="4108957" y="0"/>
                </a:lnTo>
                <a:cubicBezTo>
                  <a:pt x="4862976" y="-20338"/>
                  <a:pt x="5585605" y="13260"/>
                  <a:pt x="5869939" y="0"/>
                </a:cubicBezTo>
                <a:cubicBezTo>
                  <a:pt x="5995359" y="-21030"/>
                  <a:pt x="6253043" y="-40231"/>
                  <a:pt x="6419075" y="0"/>
                </a:cubicBezTo>
                <a:cubicBezTo>
                  <a:pt x="6705025" y="28479"/>
                  <a:pt x="7036077" y="288336"/>
                  <a:pt x="7043927" y="624852"/>
                </a:cubicBezTo>
                <a:cubicBezTo>
                  <a:pt x="7071589" y="1029962"/>
                  <a:pt x="7139082" y="1888306"/>
                  <a:pt x="7043927" y="2186940"/>
                </a:cubicBezTo>
                <a:lnTo>
                  <a:pt x="7043927" y="2186940"/>
                </a:lnTo>
                <a:cubicBezTo>
                  <a:pt x="6990104" y="2613679"/>
                  <a:pt x="7067133" y="2718399"/>
                  <a:pt x="7043927" y="3124200"/>
                </a:cubicBezTo>
                <a:cubicBezTo>
                  <a:pt x="7043927" y="3124199"/>
                  <a:pt x="7043927" y="3124189"/>
                  <a:pt x="7043927" y="3124188"/>
                </a:cubicBezTo>
                <a:cubicBezTo>
                  <a:pt x="7039663" y="3451765"/>
                  <a:pt x="6753683" y="3691566"/>
                  <a:pt x="6419075" y="3749040"/>
                </a:cubicBezTo>
                <a:cubicBezTo>
                  <a:pt x="6302700" y="3715141"/>
                  <a:pt x="6137681" y="3716109"/>
                  <a:pt x="5869939" y="3749040"/>
                </a:cubicBezTo>
                <a:cubicBezTo>
                  <a:pt x="6084680" y="3843418"/>
                  <a:pt x="6528488" y="4166618"/>
                  <a:pt x="6650453" y="4194801"/>
                </a:cubicBezTo>
                <a:cubicBezTo>
                  <a:pt x="6343188" y="4204905"/>
                  <a:pt x="4792331" y="3728707"/>
                  <a:pt x="4108957" y="3749040"/>
                </a:cubicBezTo>
                <a:cubicBezTo>
                  <a:pt x="2954800" y="3628868"/>
                  <a:pt x="1663683" y="3632369"/>
                  <a:pt x="624852" y="3749040"/>
                </a:cubicBezTo>
                <a:cubicBezTo>
                  <a:pt x="271268" y="3754793"/>
                  <a:pt x="-19798" y="3481354"/>
                  <a:pt x="0" y="3124188"/>
                </a:cubicBezTo>
                <a:cubicBezTo>
                  <a:pt x="1" y="3124191"/>
                  <a:pt x="0" y="3124197"/>
                  <a:pt x="0" y="3124200"/>
                </a:cubicBezTo>
                <a:cubicBezTo>
                  <a:pt x="-43691" y="2909912"/>
                  <a:pt x="68379" y="2295124"/>
                  <a:pt x="0" y="2186940"/>
                </a:cubicBezTo>
                <a:lnTo>
                  <a:pt x="0" y="2186940"/>
                </a:lnTo>
                <a:cubicBezTo>
                  <a:pt x="-117533" y="1965670"/>
                  <a:pt x="46455" y="1122473"/>
                  <a:pt x="0" y="624852"/>
                </a:cubicBezTo>
                <a:close/>
              </a:path>
            </a:pathLst>
          </a:custGeom>
          <a:solidFill>
            <a:srgbClr val="FFFFCC"/>
          </a:solidFill>
          <a:ln w="57150">
            <a:solidFill>
              <a:schemeClr val="accent1">
                <a:lumMod val="75000"/>
              </a:schemeClr>
            </a:solidFill>
            <a:prstDash val="sysDash"/>
            <a:extLst>
              <a:ext uri="{C807C97D-BFC1-408E-A445-0C87EB9F89A2}">
                <ask:lineSketchStyleProps xmlns:ask="http://schemas.microsoft.com/office/drawing/2018/sketchyshapes" xmlns="" sd="4212354239">
                  <a:prstGeom prst="wedgeRoundRectCallout">
                    <a:avLst>
                      <a:gd name="adj1" fmla="val 44414"/>
                      <a:gd name="adj2" fmla="val 61890"/>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rPr>
              <a:t>Các chi tiết sáng tạo có làm ảnh hưởng đến </a:t>
            </a:r>
            <a:r>
              <a:rPr lang="vi-VN" sz="4800" b="1" i="1" dirty="0">
                <a:solidFill>
                  <a:schemeClr val="tx1"/>
                </a:solidFill>
              </a:rPr>
              <a:t>nội dung chính và ý nghĩa </a:t>
            </a:r>
            <a:r>
              <a:rPr lang="vi-VN" sz="4800" dirty="0">
                <a:solidFill>
                  <a:schemeClr val="tx1"/>
                </a:solidFill>
              </a:rPr>
              <a:t>của câu chuyện không? </a:t>
            </a:r>
          </a:p>
        </p:txBody>
      </p:sp>
    </p:spTree>
    <p:extLst>
      <p:ext uri="{BB962C8B-B14F-4D97-AF65-F5344CB8AC3E}">
        <p14:creationId xmlns:p14="http://schemas.microsoft.com/office/powerpoint/2010/main" val="1175101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46E68E12-B930-8466-7E02-528288494005}"/>
              </a:ext>
            </a:extLst>
          </p:cNvPr>
          <p:cNvSpPr txBox="1"/>
          <p:nvPr/>
        </p:nvSpPr>
        <p:spPr>
          <a:xfrm>
            <a:off x="736092" y="408355"/>
            <a:ext cx="11160252" cy="1323439"/>
          </a:xfrm>
          <a:prstGeom prst="rect">
            <a:avLst/>
          </a:prstGeom>
          <a:noFill/>
        </p:spPr>
        <p:txBody>
          <a:bodyPr wrap="square">
            <a:spAutoFit/>
          </a:bodyPr>
          <a:lstStyle/>
          <a:p>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2. </a:t>
            </a:r>
            <a:r>
              <a:rPr lang="vi-VN" sz="4000" b="1" i="0" dirty="0">
                <a:solidFill>
                  <a:srgbClr val="C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Theo em, đoạn dưới đây có thể thay cho đoạn nào của câu chuyện?</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Plaque 8">
            <a:extLst>
              <a:ext uri="{FF2B5EF4-FFF2-40B4-BE49-F238E27FC236}">
                <a16:creationId xmlns:a16="http://schemas.microsoft.com/office/drawing/2014/main" id="{3FD84AFF-5FE5-4C82-E44B-5FAAC3F6F86F}"/>
              </a:ext>
            </a:extLst>
          </p:cNvPr>
          <p:cNvSpPr/>
          <p:nvPr/>
        </p:nvSpPr>
        <p:spPr>
          <a:xfrm>
            <a:off x="647454" y="1865830"/>
            <a:ext cx="10890504" cy="2511033"/>
          </a:xfrm>
          <a:custGeom>
            <a:avLst/>
            <a:gdLst>
              <a:gd name="connsiteX0" fmla="*/ 0 w 10890504"/>
              <a:gd name="connsiteY0" fmla="*/ 416060 h 2496312"/>
              <a:gd name="connsiteX1" fmla="*/ 416060 w 10890504"/>
              <a:gd name="connsiteY1" fmla="*/ 0 h 2496312"/>
              <a:gd name="connsiteX2" fmla="*/ 10474444 w 10890504"/>
              <a:gd name="connsiteY2" fmla="*/ 0 h 2496312"/>
              <a:gd name="connsiteX3" fmla="*/ 10890504 w 10890504"/>
              <a:gd name="connsiteY3" fmla="*/ 416060 h 2496312"/>
              <a:gd name="connsiteX4" fmla="*/ 10890504 w 10890504"/>
              <a:gd name="connsiteY4" fmla="*/ 2080252 h 2496312"/>
              <a:gd name="connsiteX5" fmla="*/ 10474444 w 10890504"/>
              <a:gd name="connsiteY5" fmla="*/ 2496312 h 2496312"/>
              <a:gd name="connsiteX6" fmla="*/ 416060 w 10890504"/>
              <a:gd name="connsiteY6" fmla="*/ 2496312 h 2496312"/>
              <a:gd name="connsiteX7" fmla="*/ 0 w 10890504"/>
              <a:gd name="connsiteY7" fmla="*/ 2080252 h 2496312"/>
              <a:gd name="connsiteX8" fmla="*/ 0 w 10890504"/>
              <a:gd name="connsiteY8" fmla="*/ 416060 h 2496312"/>
              <a:gd name="connsiteX0" fmla="*/ 0 w 10890504"/>
              <a:gd name="connsiteY0" fmla="*/ 416060 h 2496312"/>
              <a:gd name="connsiteX1" fmla="*/ 516644 w 10890504"/>
              <a:gd name="connsiteY1" fmla="*/ 201168 h 2496312"/>
              <a:gd name="connsiteX2" fmla="*/ 10474444 w 10890504"/>
              <a:gd name="connsiteY2" fmla="*/ 0 h 2496312"/>
              <a:gd name="connsiteX3" fmla="*/ 10890504 w 10890504"/>
              <a:gd name="connsiteY3" fmla="*/ 416060 h 2496312"/>
              <a:gd name="connsiteX4" fmla="*/ 10890504 w 10890504"/>
              <a:gd name="connsiteY4" fmla="*/ 2080252 h 2496312"/>
              <a:gd name="connsiteX5" fmla="*/ 10474444 w 10890504"/>
              <a:gd name="connsiteY5" fmla="*/ 2496312 h 2496312"/>
              <a:gd name="connsiteX6" fmla="*/ 416060 w 10890504"/>
              <a:gd name="connsiteY6" fmla="*/ 2496312 h 2496312"/>
              <a:gd name="connsiteX7" fmla="*/ 0 w 10890504"/>
              <a:gd name="connsiteY7" fmla="*/ 2080252 h 2496312"/>
              <a:gd name="connsiteX8" fmla="*/ 0 w 10890504"/>
              <a:gd name="connsiteY8" fmla="*/ 416060 h 2496312"/>
              <a:gd name="connsiteX0" fmla="*/ 0 w 10890504"/>
              <a:gd name="connsiteY0" fmla="*/ 260612 h 2340864"/>
              <a:gd name="connsiteX1" fmla="*/ 516644 w 10890504"/>
              <a:gd name="connsiteY1" fmla="*/ 45720 h 2340864"/>
              <a:gd name="connsiteX2" fmla="*/ 10264132 w 10890504"/>
              <a:gd name="connsiteY2" fmla="*/ 0 h 2340864"/>
              <a:gd name="connsiteX3" fmla="*/ 10890504 w 10890504"/>
              <a:gd name="connsiteY3" fmla="*/ 260612 h 2340864"/>
              <a:gd name="connsiteX4" fmla="*/ 10890504 w 10890504"/>
              <a:gd name="connsiteY4" fmla="*/ 1924804 h 2340864"/>
              <a:gd name="connsiteX5" fmla="*/ 10474444 w 10890504"/>
              <a:gd name="connsiteY5" fmla="*/ 2340864 h 2340864"/>
              <a:gd name="connsiteX6" fmla="*/ 416060 w 10890504"/>
              <a:gd name="connsiteY6" fmla="*/ 2340864 h 2340864"/>
              <a:gd name="connsiteX7" fmla="*/ 0 w 10890504"/>
              <a:gd name="connsiteY7" fmla="*/ 1924804 h 2340864"/>
              <a:gd name="connsiteX8" fmla="*/ 0 w 10890504"/>
              <a:gd name="connsiteY8" fmla="*/ 260612 h 234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0504" h="2340864">
                <a:moveTo>
                  <a:pt x="0" y="260612"/>
                </a:moveTo>
                <a:cubicBezTo>
                  <a:pt x="229784" y="260612"/>
                  <a:pt x="516644" y="275504"/>
                  <a:pt x="516644" y="45720"/>
                </a:cubicBezTo>
                <a:lnTo>
                  <a:pt x="10264132" y="0"/>
                </a:lnTo>
                <a:cubicBezTo>
                  <a:pt x="10264132" y="229784"/>
                  <a:pt x="10660720" y="260612"/>
                  <a:pt x="10890504" y="260612"/>
                </a:cubicBezTo>
                <a:lnTo>
                  <a:pt x="10890504" y="1924804"/>
                </a:lnTo>
                <a:cubicBezTo>
                  <a:pt x="10660720" y="1924804"/>
                  <a:pt x="10474444" y="2111080"/>
                  <a:pt x="10474444" y="2340864"/>
                </a:cubicBezTo>
                <a:lnTo>
                  <a:pt x="416060" y="2340864"/>
                </a:lnTo>
                <a:cubicBezTo>
                  <a:pt x="416060" y="2111080"/>
                  <a:pt x="229784" y="1924804"/>
                  <a:pt x="0" y="1924804"/>
                </a:cubicBezTo>
                <a:lnTo>
                  <a:pt x="0" y="260612"/>
                </a:lnTo>
                <a:close/>
              </a:path>
            </a:pathLst>
          </a:cu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i="1" dirty="0">
                <a:solidFill>
                  <a:schemeClr val="accent2"/>
                </a:solidFill>
                <a:latin typeface="Calibri" panose="020F0502020204030204" pitchFamily="34" charset="0"/>
                <a:ea typeface="Calibri" panose="020F0502020204030204" pitchFamily="34" charset="0"/>
                <a:cs typeface="Calibri" panose="020F0502020204030204" pitchFamily="34" charset="0"/>
              </a:rPr>
              <a:t>Chuột xù lầm cầm bò dậy, thấy mèo nhép vẫn sợ hãi, run lập cập. Một lúc lâu, mèo nhép mới xấu hổ bảo:</a:t>
            </a:r>
          </a:p>
          <a:p>
            <a:pPr algn="just"/>
            <a:r>
              <a:rPr lang="vi-VN" sz="2800" i="1" dirty="0">
                <a:solidFill>
                  <a:schemeClr val="accent2"/>
                </a:solidFill>
                <a:latin typeface="Calibri" panose="020F0502020204030204" pitchFamily="34" charset="0"/>
                <a:ea typeface="Calibri" panose="020F0502020204030204" pitchFamily="34" charset="0"/>
                <a:cs typeface="Calibri" panose="020F0502020204030204" pitchFamily="34" charset="0"/>
              </a:rPr>
              <a:t>– Bờ sông bên nhà mình cũng đẹp lắm. Chúng mình về thôi.</a:t>
            </a:r>
          </a:p>
          <a:p>
            <a:pPr algn="just"/>
            <a:r>
              <a:rPr lang="vi-VN" sz="2800" i="1" dirty="0">
                <a:solidFill>
                  <a:schemeClr val="accent2"/>
                </a:solidFill>
                <a:latin typeface="Calibri" panose="020F0502020204030204" pitchFamily="34" charset="0"/>
                <a:ea typeface="Calibri" panose="020F0502020204030204" pitchFamily="34" charset="0"/>
                <a:cs typeface="Calibri" panose="020F0502020204030204" pitchFamily="34" charset="0"/>
              </a:rPr>
              <a:t>Bác ngựa và chuột xù cười phá lên. Mèo nhép cũng bẽn lẽn cười.</a:t>
            </a:r>
          </a:p>
        </p:txBody>
      </p:sp>
      <p:grpSp>
        <p:nvGrpSpPr>
          <p:cNvPr id="13" name="Group 12">
            <a:extLst>
              <a:ext uri="{FF2B5EF4-FFF2-40B4-BE49-F238E27FC236}">
                <a16:creationId xmlns:a16="http://schemas.microsoft.com/office/drawing/2014/main" id="{3F4F45D3-0155-7506-9607-75E1146BD8C2}"/>
              </a:ext>
            </a:extLst>
          </p:cNvPr>
          <p:cNvGrpSpPr/>
          <p:nvPr/>
        </p:nvGrpSpPr>
        <p:grpSpPr>
          <a:xfrm>
            <a:off x="182880" y="4774278"/>
            <a:ext cx="4773168" cy="1999661"/>
            <a:chOff x="182880" y="4774278"/>
            <a:chExt cx="4773168" cy="1999661"/>
          </a:xfrm>
        </p:grpSpPr>
        <p:pic>
          <p:nvPicPr>
            <p:cNvPr id="11" name="Picture 10">
              <a:extLst>
                <a:ext uri="{FF2B5EF4-FFF2-40B4-BE49-F238E27FC236}">
                  <a16:creationId xmlns:a16="http://schemas.microsoft.com/office/drawing/2014/main" id="{06D3AC56-F392-F9C8-3381-4393E067974A}"/>
                </a:ext>
              </a:extLst>
            </p:cNvPr>
            <p:cNvPicPr>
              <a:picLocks noChangeAspect="1"/>
            </p:cNvPicPr>
            <p:nvPr/>
          </p:nvPicPr>
          <p:blipFill>
            <a:blip r:embed="rId3"/>
            <a:stretch>
              <a:fillRect/>
            </a:stretch>
          </p:blipFill>
          <p:spPr>
            <a:xfrm>
              <a:off x="182880" y="4774278"/>
              <a:ext cx="2158171" cy="1999661"/>
            </a:xfrm>
            <a:prstGeom prst="rect">
              <a:avLst/>
            </a:prstGeom>
          </p:spPr>
        </p:pic>
        <p:sp>
          <p:nvSpPr>
            <p:cNvPr id="12" name="Speech Bubble: Oval 11">
              <a:extLst>
                <a:ext uri="{FF2B5EF4-FFF2-40B4-BE49-F238E27FC236}">
                  <a16:creationId xmlns:a16="http://schemas.microsoft.com/office/drawing/2014/main" id="{3B2005F2-1D4E-1784-475D-9D0571825A80}"/>
                </a:ext>
              </a:extLst>
            </p:cNvPr>
            <p:cNvSpPr/>
            <p:nvPr/>
          </p:nvSpPr>
          <p:spPr>
            <a:xfrm>
              <a:off x="2450592" y="4774278"/>
              <a:ext cx="2505456" cy="1535082"/>
            </a:xfrm>
            <a:prstGeom prst="wedgeEllipseCallout">
              <a:avLst>
                <a:gd name="adj1" fmla="val -56964"/>
                <a:gd name="adj2" fmla="val 23782"/>
              </a:avLst>
            </a:prstGeom>
            <a:solidFill>
              <a:srgbClr val="FFFFCC"/>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Thảo luận nhóm bốn</a:t>
              </a:r>
            </a:p>
          </p:txBody>
        </p:sp>
      </p:grpSp>
    </p:spTree>
    <p:extLst>
      <p:ext uri="{BB962C8B-B14F-4D97-AF65-F5344CB8AC3E}">
        <p14:creationId xmlns:p14="http://schemas.microsoft.com/office/powerpoint/2010/main" val="1463273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46E68E12-B930-8466-7E02-528288494005}"/>
              </a:ext>
            </a:extLst>
          </p:cNvPr>
          <p:cNvSpPr txBox="1"/>
          <p:nvPr/>
        </p:nvSpPr>
        <p:spPr>
          <a:xfrm>
            <a:off x="736092" y="408355"/>
            <a:ext cx="11160252" cy="1323439"/>
          </a:xfrm>
          <a:prstGeom prst="rect">
            <a:avLst/>
          </a:prstGeom>
          <a:noFill/>
        </p:spPr>
        <p:txBody>
          <a:bodyPr wrap="square">
            <a:spAutoFit/>
          </a:bodyPr>
          <a:lstStyle/>
          <a:p>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2. </a:t>
            </a:r>
            <a:r>
              <a:rPr lang="vi-VN" sz="4000" b="1" i="0" dirty="0">
                <a:solidFill>
                  <a:srgbClr val="C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Theo em, đoạn dưới đây có thể thay cho đoạn nào của câu chuyện?</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Plaque 8">
            <a:extLst>
              <a:ext uri="{FF2B5EF4-FFF2-40B4-BE49-F238E27FC236}">
                <a16:creationId xmlns:a16="http://schemas.microsoft.com/office/drawing/2014/main" id="{3FD84AFF-5FE5-4C82-E44B-5FAAC3F6F86F}"/>
              </a:ext>
            </a:extLst>
          </p:cNvPr>
          <p:cNvSpPr/>
          <p:nvPr/>
        </p:nvSpPr>
        <p:spPr>
          <a:xfrm>
            <a:off x="647454" y="1865830"/>
            <a:ext cx="10890504" cy="2511033"/>
          </a:xfrm>
          <a:custGeom>
            <a:avLst/>
            <a:gdLst>
              <a:gd name="connsiteX0" fmla="*/ 0 w 10890504"/>
              <a:gd name="connsiteY0" fmla="*/ 416060 h 2496312"/>
              <a:gd name="connsiteX1" fmla="*/ 416060 w 10890504"/>
              <a:gd name="connsiteY1" fmla="*/ 0 h 2496312"/>
              <a:gd name="connsiteX2" fmla="*/ 10474444 w 10890504"/>
              <a:gd name="connsiteY2" fmla="*/ 0 h 2496312"/>
              <a:gd name="connsiteX3" fmla="*/ 10890504 w 10890504"/>
              <a:gd name="connsiteY3" fmla="*/ 416060 h 2496312"/>
              <a:gd name="connsiteX4" fmla="*/ 10890504 w 10890504"/>
              <a:gd name="connsiteY4" fmla="*/ 2080252 h 2496312"/>
              <a:gd name="connsiteX5" fmla="*/ 10474444 w 10890504"/>
              <a:gd name="connsiteY5" fmla="*/ 2496312 h 2496312"/>
              <a:gd name="connsiteX6" fmla="*/ 416060 w 10890504"/>
              <a:gd name="connsiteY6" fmla="*/ 2496312 h 2496312"/>
              <a:gd name="connsiteX7" fmla="*/ 0 w 10890504"/>
              <a:gd name="connsiteY7" fmla="*/ 2080252 h 2496312"/>
              <a:gd name="connsiteX8" fmla="*/ 0 w 10890504"/>
              <a:gd name="connsiteY8" fmla="*/ 416060 h 2496312"/>
              <a:gd name="connsiteX0" fmla="*/ 0 w 10890504"/>
              <a:gd name="connsiteY0" fmla="*/ 416060 h 2496312"/>
              <a:gd name="connsiteX1" fmla="*/ 516644 w 10890504"/>
              <a:gd name="connsiteY1" fmla="*/ 201168 h 2496312"/>
              <a:gd name="connsiteX2" fmla="*/ 10474444 w 10890504"/>
              <a:gd name="connsiteY2" fmla="*/ 0 h 2496312"/>
              <a:gd name="connsiteX3" fmla="*/ 10890504 w 10890504"/>
              <a:gd name="connsiteY3" fmla="*/ 416060 h 2496312"/>
              <a:gd name="connsiteX4" fmla="*/ 10890504 w 10890504"/>
              <a:gd name="connsiteY4" fmla="*/ 2080252 h 2496312"/>
              <a:gd name="connsiteX5" fmla="*/ 10474444 w 10890504"/>
              <a:gd name="connsiteY5" fmla="*/ 2496312 h 2496312"/>
              <a:gd name="connsiteX6" fmla="*/ 416060 w 10890504"/>
              <a:gd name="connsiteY6" fmla="*/ 2496312 h 2496312"/>
              <a:gd name="connsiteX7" fmla="*/ 0 w 10890504"/>
              <a:gd name="connsiteY7" fmla="*/ 2080252 h 2496312"/>
              <a:gd name="connsiteX8" fmla="*/ 0 w 10890504"/>
              <a:gd name="connsiteY8" fmla="*/ 416060 h 2496312"/>
              <a:gd name="connsiteX0" fmla="*/ 0 w 10890504"/>
              <a:gd name="connsiteY0" fmla="*/ 260612 h 2340864"/>
              <a:gd name="connsiteX1" fmla="*/ 516644 w 10890504"/>
              <a:gd name="connsiteY1" fmla="*/ 45720 h 2340864"/>
              <a:gd name="connsiteX2" fmla="*/ 10264132 w 10890504"/>
              <a:gd name="connsiteY2" fmla="*/ 0 h 2340864"/>
              <a:gd name="connsiteX3" fmla="*/ 10890504 w 10890504"/>
              <a:gd name="connsiteY3" fmla="*/ 260612 h 2340864"/>
              <a:gd name="connsiteX4" fmla="*/ 10890504 w 10890504"/>
              <a:gd name="connsiteY4" fmla="*/ 1924804 h 2340864"/>
              <a:gd name="connsiteX5" fmla="*/ 10474444 w 10890504"/>
              <a:gd name="connsiteY5" fmla="*/ 2340864 h 2340864"/>
              <a:gd name="connsiteX6" fmla="*/ 416060 w 10890504"/>
              <a:gd name="connsiteY6" fmla="*/ 2340864 h 2340864"/>
              <a:gd name="connsiteX7" fmla="*/ 0 w 10890504"/>
              <a:gd name="connsiteY7" fmla="*/ 1924804 h 2340864"/>
              <a:gd name="connsiteX8" fmla="*/ 0 w 10890504"/>
              <a:gd name="connsiteY8" fmla="*/ 260612 h 234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0504" h="2340864">
                <a:moveTo>
                  <a:pt x="0" y="260612"/>
                </a:moveTo>
                <a:cubicBezTo>
                  <a:pt x="229784" y="260612"/>
                  <a:pt x="516644" y="275504"/>
                  <a:pt x="516644" y="45720"/>
                </a:cubicBezTo>
                <a:lnTo>
                  <a:pt x="10264132" y="0"/>
                </a:lnTo>
                <a:cubicBezTo>
                  <a:pt x="10264132" y="229784"/>
                  <a:pt x="10660720" y="260612"/>
                  <a:pt x="10890504" y="260612"/>
                </a:cubicBezTo>
                <a:lnTo>
                  <a:pt x="10890504" y="1924804"/>
                </a:lnTo>
                <a:cubicBezTo>
                  <a:pt x="10660720" y="1924804"/>
                  <a:pt x="10474444" y="2111080"/>
                  <a:pt x="10474444" y="2340864"/>
                </a:cubicBezTo>
                <a:lnTo>
                  <a:pt x="416060" y="2340864"/>
                </a:lnTo>
                <a:cubicBezTo>
                  <a:pt x="416060" y="2111080"/>
                  <a:pt x="229784" y="1924804"/>
                  <a:pt x="0" y="1924804"/>
                </a:cubicBezTo>
                <a:lnTo>
                  <a:pt x="0" y="260612"/>
                </a:lnTo>
                <a:close/>
              </a:path>
            </a:pathLst>
          </a:cu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i="1" dirty="0">
                <a:solidFill>
                  <a:schemeClr val="accent2"/>
                </a:solidFill>
                <a:latin typeface="Calibri" panose="020F0502020204030204" pitchFamily="34" charset="0"/>
                <a:ea typeface="Calibri" panose="020F0502020204030204" pitchFamily="34" charset="0"/>
                <a:cs typeface="Calibri" panose="020F0502020204030204" pitchFamily="34" charset="0"/>
              </a:rPr>
              <a:t>Chuột xù lầm cầm bò dậy, thấy mèo nhép vẫn sợ hãi, run lập cập. Một lúc lâu, mèo nhép mới xấu hổ bảo:</a:t>
            </a:r>
          </a:p>
          <a:p>
            <a:pPr algn="just"/>
            <a:r>
              <a:rPr lang="vi-VN" sz="2800" i="1" dirty="0">
                <a:solidFill>
                  <a:schemeClr val="accent2"/>
                </a:solidFill>
                <a:latin typeface="Calibri" panose="020F0502020204030204" pitchFamily="34" charset="0"/>
                <a:ea typeface="Calibri" panose="020F0502020204030204" pitchFamily="34" charset="0"/>
                <a:cs typeface="Calibri" panose="020F0502020204030204" pitchFamily="34" charset="0"/>
              </a:rPr>
              <a:t>– Bờ sông bên nhà mình cũng đẹp lắm. Chúng mình về thôi.</a:t>
            </a:r>
          </a:p>
          <a:p>
            <a:pPr algn="just"/>
            <a:r>
              <a:rPr lang="vi-VN" sz="2800" i="1" dirty="0">
                <a:solidFill>
                  <a:schemeClr val="accent2"/>
                </a:solidFill>
                <a:latin typeface="Calibri" panose="020F0502020204030204" pitchFamily="34" charset="0"/>
                <a:ea typeface="Calibri" panose="020F0502020204030204" pitchFamily="34" charset="0"/>
                <a:cs typeface="Calibri" panose="020F0502020204030204" pitchFamily="34" charset="0"/>
              </a:rPr>
              <a:t>Bác ngựa và chuột xù cười phá lên. Mèo nhép cũng bẽn lẽn cười.</a:t>
            </a:r>
          </a:p>
        </p:txBody>
      </p:sp>
      <p:grpSp>
        <p:nvGrpSpPr>
          <p:cNvPr id="13" name="Group 12">
            <a:extLst>
              <a:ext uri="{FF2B5EF4-FFF2-40B4-BE49-F238E27FC236}">
                <a16:creationId xmlns:a16="http://schemas.microsoft.com/office/drawing/2014/main" id="{3F4F45D3-0155-7506-9607-75E1146BD8C2}"/>
              </a:ext>
            </a:extLst>
          </p:cNvPr>
          <p:cNvGrpSpPr/>
          <p:nvPr/>
        </p:nvGrpSpPr>
        <p:grpSpPr>
          <a:xfrm>
            <a:off x="182880" y="4774278"/>
            <a:ext cx="5001768" cy="1999661"/>
            <a:chOff x="182880" y="4774278"/>
            <a:chExt cx="5001768" cy="1999661"/>
          </a:xfrm>
        </p:grpSpPr>
        <p:pic>
          <p:nvPicPr>
            <p:cNvPr id="11" name="Picture 10">
              <a:extLst>
                <a:ext uri="{FF2B5EF4-FFF2-40B4-BE49-F238E27FC236}">
                  <a16:creationId xmlns:a16="http://schemas.microsoft.com/office/drawing/2014/main" id="{06D3AC56-F392-F9C8-3381-4393E067974A}"/>
                </a:ext>
              </a:extLst>
            </p:cNvPr>
            <p:cNvPicPr>
              <a:picLocks noChangeAspect="1"/>
            </p:cNvPicPr>
            <p:nvPr/>
          </p:nvPicPr>
          <p:blipFill>
            <a:blip r:embed="rId5"/>
            <a:stretch>
              <a:fillRect/>
            </a:stretch>
          </p:blipFill>
          <p:spPr>
            <a:xfrm>
              <a:off x="182880" y="4774278"/>
              <a:ext cx="2158171" cy="1999661"/>
            </a:xfrm>
            <a:prstGeom prst="rect">
              <a:avLst/>
            </a:prstGeom>
          </p:spPr>
        </p:pic>
        <p:sp>
          <p:nvSpPr>
            <p:cNvPr id="12" name="Speech Bubble: Oval 11">
              <a:extLst>
                <a:ext uri="{FF2B5EF4-FFF2-40B4-BE49-F238E27FC236}">
                  <a16:creationId xmlns:a16="http://schemas.microsoft.com/office/drawing/2014/main" id="{3B2005F2-1D4E-1784-475D-9D0571825A80}"/>
                </a:ext>
              </a:extLst>
            </p:cNvPr>
            <p:cNvSpPr/>
            <p:nvPr/>
          </p:nvSpPr>
          <p:spPr>
            <a:xfrm>
              <a:off x="2450592" y="4774278"/>
              <a:ext cx="2734056" cy="1535082"/>
            </a:xfrm>
            <a:prstGeom prst="wedgeEllipseCallout">
              <a:avLst>
                <a:gd name="adj1" fmla="val -56964"/>
                <a:gd name="adj2" fmla="val 23782"/>
              </a:avLst>
            </a:prstGeom>
            <a:solidFill>
              <a:srgbClr val="FFFFCC"/>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Thảo luận nhóm bốn</a:t>
              </a:r>
            </a:p>
          </p:txBody>
        </p:sp>
      </p:grpSp>
      <p:pic>
        <p:nvPicPr>
          <p:cNvPr id="2" name="5484698806811">
            <a:hlinkClick r:id="" action="ppaction://media"/>
            <a:extLst>
              <a:ext uri="{FF2B5EF4-FFF2-40B4-BE49-F238E27FC236}">
                <a16:creationId xmlns:a16="http://schemas.microsoft.com/office/drawing/2014/main" id="{16D8A066-F429-A64F-E203-0FB4B59EC3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37081" y="5542136"/>
            <a:ext cx="1609356" cy="905263"/>
          </a:xfrm>
          <a:prstGeom prst="rect">
            <a:avLst/>
          </a:prstGeom>
          <a:ln>
            <a:noFill/>
          </a:ln>
          <a:effectLst>
            <a:softEdge rad="112500"/>
          </a:effectLst>
        </p:spPr>
      </p:pic>
    </p:spTree>
    <p:extLst>
      <p:ext uri="{BB962C8B-B14F-4D97-AF65-F5344CB8AC3E}">
        <p14:creationId xmlns:p14="http://schemas.microsoft.com/office/powerpoint/2010/main" val="1915693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46E68E12-B930-8466-7E02-528288494005}"/>
              </a:ext>
            </a:extLst>
          </p:cNvPr>
          <p:cNvSpPr txBox="1"/>
          <p:nvPr/>
        </p:nvSpPr>
        <p:spPr>
          <a:xfrm>
            <a:off x="736092" y="408355"/>
            <a:ext cx="11160252" cy="1323439"/>
          </a:xfrm>
          <a:prstGeom prst="rect">
            <a:avLst/>
          </a:prstGeom>
          <a:noFill/>
        </p:spPr>
        <p:txBody>
          <a:bodyPr wrap="square">
            <a:spAutoFit/>
          </a:bodyPr>
          <a:lstStyle/>
          <a:p>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2. </a:t>
            </a:r>
            <a:r>
              <a:rPr lang="vi-VN" sz="4000" b="1" i="0" dirty="0">
                <a:solidFill>
                  <a:srgbClr val="C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Theo em, đoạn dưới đây có thể thay cho đoạn nào của câu chuyện?</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Plaque 8">
            <a:extLst>
              <a:ext uri="{FF2B5EF4-FFF2-40B4-BE49-F238E27FC236}">
                <a16:creationId xmlns:a16="http://schemas.microsoft.com/office/drawing/2014/main" id="{3FD84AFF-5FE5-4C82-E44B-5FAAC3F6F86F}"/>
              </a:ext>
            </a:extLst>
          </p:cNvPr>
          <p:cNvSpPr/>
          <p:nvPr/>
        </p:nvSpPr>
        <p:spPr>
          <a:xfrm>
            <a:off x="647454" y="1865830"/>
            <a:ext cx="10890504" cy="2511033"/>
          </a:xfrm>
          <a:custGeom>
            <a:avLst/>
            <a:gdLst>
              <a:gd name="connsiteX0" fmla="*/ 0 w 10890504"/>
              <a:gd name="connsiteY0" fmla="*/ 416060 h 2496312"/>
              <a:gd name="connsiteX1" fmla="*/ 416060 w 10890504"/>
              <a:gd name="connsiteY1" fmla="*/ 0 h 2496312"/>
              <a:gd name="connsiteX2" fmla="*/ 10474444 w 10890504"/>
              <a:gd name="connsiteY2" fmla="*/ 0 h 2496312"/>
              <a:gd name="connsiteX3" fmla="*/ 10890504 w 10890504"/>
              <a:gd name="connsiteY3" fmla="*/ 416060 h 2496312"/>
              <a:gd name="connsiteX4" fmla="*/ 10890504 w 10890504"/>
              <a:gd name="connsiteY4" fmla="*/ 2080252 h 2496312"/>
              <a:gd name="connsiteX5" fmla="*/ 10474444 w 10890504"/>
              <a:gd name="connsiteY5" fmla="*/ 2496312 h 2496312"/>
              <a:gd name="connsiteX6" fmla="*/ 416060 w 10890504"/>
              <a:gd name="connsiteY6" fmla="*/ 2496312 h 2496312"/>
              <a:gd name="connsiteX7" fmla="*/ 0 w 10890504"/>
              <a:gd name="connsiteY7" fmla="*/ 2080252 h 2496312"/>
              <a:gd name="connsiteX8" fmla="*/ 0 w 10890504"/>
              <a:gd name="connsiteY8" fmla="*/ 416060 h 2496312"/>
              <a:gd name="connsiteX0" fmla="*/ 0 w 10890504"/>
              <a:gd name="connsiteY0" fmla="*/ 416060 h 2496312"/>
              <a:gd name="connsiteX1" fmla="*/ 516644 w 10890504"/>
              <a:gd name="connsiteY1" fmla="*/ 201168 h 2496312"/>
              <a:gd name="connsiteX2" fmla="*/ 10474444 w 10890504"/>
              <a:gd name="connsiteY2" fmla="*/ 0 h 2496312"/>
              <a:gd name="connsiteX3" fmla="*/ 10890504 w 10890504"/>
              <a:gd name="connsiteY3" fmla="*/ 416060 h 2496312"/>
              <a:gd name="connsiteX4" fmla="*/ 10890504 w 10890504"/>
              <a:gd name="connsiteY4" fmla="*/ 2080252 h 2496312"/>
              <a:gd name="connsiteX5" fmla="*/ 10474444 w 10890504"/>
              <a:gd name="connsiteY5" fmla="*/ 2496312 h 2496312"/>
              <a:gd name="connsiteX6" fmla="*/ 416060 w 10890504"/>
              <a:gd name="connsiteY6" fmla="*/ 2496312 h 2496312"/>
              <a:gd name="connsiteX7" fmla="*/ 0 w 10890504"/>
              <a:gd name="connsiteY7" fmla="*/ 2080252 h 2496312"/>
              <a:gd name="connsiteX8" fmla="*/ 0 w 10890504"/>
              <a:gd name="connsiteY8" fmla="*/ 416060 h 2496312"/>
              <a:gd name="connsiteX0" fmla="*/ 0 w 10890504"/>
              <a:gd name="connsiteY0" fmla="*/ 260612 h 2340864"/>
              <a:gd name="connsiteX1" fmla="*/ 516644 w 10890504"/>
              <a:gd name="connsiteY1" fmla="*/ 45720 h 2340864"/>
              <a:gd name="connsiteX2" fmla="*/ 10264132 w 10890504"/>
              <a:gd name="connsiteY2" fmla="*/ 0 h 2340864"/>
              <a:gd name="connsiteX3" fmla="*/ 10890504 w 10890504"/>
              <a:gd name="connsiteY3" fmla="*/ 260612 h 2340864"/>
              <a:gd name="connsiteX4" fmla="*/ 10890504 w 10890504"/>
              <a:gd name="connsiteY4" fmla="*/ 1924804 h 2340864"/>
              <a:gd name="connsiteX5" fmla="*/ 10474444 w 10890504"/>
              <a:gd name="connsiteY5" fmla="*/ 2340864 h 2340864"/>
              <a:gd name="connsiteX6" fmla="*/ 416060 w 10890504"/>
              <a:gd name="connsiteY6" fmla="*/ 2340864 h 2340864"/>
              <a:gd name="connsiteX7" fmla="*/ 0 w 10890504"/>
              <a:gd name="connsiteY7" fmla="*/ 1924804 h 2340864"/>
              <a:gd name="connsiteX8" fmla="*/ 0 w 10890504"/>
              <a:gd name="connsiteY8" fmla="*/ 260612 h 234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0504" h="2340864">
                <a:moveTo>
                  <a:pt x="0" y="260612"/>
                </a:moveTo>
                <a:cubicBezTo>
                  <a:pt x="229784" y="260612"/>
                  <a:pt x="516644" y="275504"/>
                  <a:pt x="516644" y="45720"/>
                </a:cubicBezTo>
                <a:lnTo>
                  <a:pt x="10264132" y="0"/>
                </a:lnTo>
                <a:cubicBezTo>
                  <a:pt x="10264132" y="229784"/>
                  <a:pt x="10660720" y="260612"/>
                  <a:pt x="10890504" y="260612"/>
                </a:cubicBezTo>
                <a:lnTo>
                  <a:pt x="10890504" y="1924804"/>
                </a:lnTo>
                <a:cubicBezTo>
                  <a:pt x="10660720" y="1924804"/>
                  <a:pt x="10474444" y="2111080"/>
                  <a:pt x="10474444" y="2340864"/>
                </a:cubicBezTo>
                <a:lnTo>
                  <a:pt x="416060" y="2340864"/>
                </a:lnTo>
                <a:cubicBezTo>
                  <a:pt x="416060" y="2111080"/>
                  <a:pt x="229784" y="1924804"/>
                  <a:pt x="0" y="1924804"/>
                </a:cubicBezTo>
                <a:lnTo>
                  <a:pt x="0" y="260612"/>
                </a:lnTo>
                <a:close/>
              </a:path>
            </a:pathLst>
          </a:cu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i="1" dirty="0">
                <a:solidFill>
                  <a:schemeClr val="accent2"/>
                </a:solidFill>
                <a:latin typeface="Calibri" panose="020F0502020204030204" pitchFamily="34" charset="0"/>
                <a:ea typeface="Calibri" panose="020F0502020204030204" pitchFamily="34" charset="0"/>
                <a:cs typeface="Calibri" panose="020F0502020204030204" pitchFamily="34" charset="0"/>
              </a:rPr>
              <a:t>Chuột xù lầm cầm bò dậy, thấy mèo nhép vẫn sợ hãi, run lập cập. Một lúc lâu, mèo nhép mới xấu hổ bảo:</a:t>
            </a:r>
          </a:p>
          <a:p>
            <a:pPr algn="just"/>
            <a:r>
              <a:rPr lang="vi-VN" sz="2800" i="1" dirty="0">
                <a:solidFill>
                  <a:schemeClr val="accent2"/>
                </a:solidFill>
                <a:latin typeface="Calibri" panose="020F0502020204030204" pitchFamily="34" charset="0"/>
                <a:ea typeface="Calibri" panose="020F0502020204030204" pitchFamily="34" charset="0"/>
                <a:cs typeface="Calibri" panose="020F0502020204030204" pitchFamily="34" charset="0"/>
              </a:rPr>
              <a:t>– Bờ sông bên nhà mình cũng đẹp lắm. Chúng mình về thôi.</a:t>
            </a:r>
          </a:p>
          <a:p>
            <a:pPr algn="just"/>
            <a:r>
              <a:rPr lang="vi-VN" sz="2800" i="1" dirty="0">
                <a:solidFill>
                  <a:schemeClr val="accent2"/>
                </a:solidFill>
                <a:latin typeface="Calibri" panose="020F0502020204030204" pitchFamily="34" charset="0"/>
                <a:ea typeface="Calibri" panose="020F0502020204030204" pitchFamily="34" charset="0"/>
                <a:cs typeface="Calibri" panose="020F0502020204030204" pitchFamily="34" charset="0"/>
              </a:rPr>
              <a:t>Bác ngựa và chuột xù cười phá lên. Mèo nhép cũng bẽn lẽn cười.</a:t>
            </a:r>
          </a:p>
        </p:txBody>
      </p:sp>
      <p:pic>
        <p:nvPicPr>
          <p:cNvPr id="4" name="Picture 3">
            <a:extLst>
              <a:ext uri="{FF2B5EF4-FFF2-40B4-BE49-F238E27FC236}">
                <a16:creationId xmlns:a16="http://schemas.microsoft.com/office/drawing/2014/main" id="{A0540B5C-0141-3A02-456C-EF017740DD81}"/>
              </a:ext>
            </a:extLst>
          </p:cNvPr>
          <p:cNvPicPr>
            <a:picLocks noChangeAspect="1"/>
          </p:cNvPicPr>
          <p:nvPr/>
        </p:nvPicPr>
        <p:blipFill>
          <a:blip r:embed="rId3"/>
          <a:stretch>
            <a:fillRect/>
          </a:stretch>
        </p:blipFill>
        <p:spPr>
          <a:xfrm rot="8038591">
            <a:off x="457793" y="5018596"/>
            <a:ext cx="914120" cy="904647"/>
          </a:xfrm>
          <a:prstGeom prst="rect">
            <a:avLst/>
          </a:prstGeom>
        </p:spPr>
      </p:pic>
      <p:sp>
        <p:nvSpPr>
          <p:cNvPr id="6" name="Rectangle: Rounded Corners 5">
            <a:extLst>
              <a:ext uri="{FF2B5EF4-FFF2-40B4-BE49-F238E27FC236}">
                <a16:creationId xmlns:a16="http://schemas.microsoft.com/office/drawing/2014/main" id="{A93918E9-23E7-995C-5A6F-49EFBCA8FD2A}"/>
              </a:ext>
            </a:extLst>
          </p:cNvPr>
          <p:cNvSpPr/>
          <p:nvPr/>
        </p:nvSpPr>
        <p:spPr>
          <a:xfrm>
            <a:off x="1646826" y="4555411"/>
            <a:ext cx="9546336" cy="1831016"/>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Theo em, đoạn dưới đây có thể thay cho đoạn cuối cùng của câu chuyện: từ “Trên lưng bác ngựa trở về” đến “do cố nén cười”. </a:t>
            </a:r>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Nhằm làm tăng chi tiết sáng tạo cho lời thoại và miêu tả trạng thái, cảm xúc của các nhân vật sinh động hơn.</a:t>
            </a:r>
          </a:p>
        </p:txBody>
      </p:sp>
    </p:spTree>
    <p:extLst>
      <p:ext uri="{BB962C8B-B14F-4D97-AF65-F5344CB8AC3E}">
        <p14:creationId xmlns:p14="http://schemas.microsoft.com/office/powerpoint/2010/main" val="8454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46E68E12-B930-8466-7E02-528288494005}"/>
              </a:ext>
            </a:extLst>
          </p:cNvPr>
          <p:cNvSpPr txBox="1"/>
          <p:nvPr/>
        </p:nvSpPr>
        <p:spPr>
          <a:xfrm>
            <a:off x="617220" y="444931"/>
            <a:ext cx="11160252" cy="1323439"/>
          </a:xfrm>
          <a:prstGeom prst="rect">
            <a:avLst/>
          </a:prstGeom>
          <a:noFill/>
        </p:spPr>
        <p:txBody>
          <a:bodyPr wrap="square">
            <a:spAutoFit/>
          </a:bodyPr>
          <a:lstStyle/>
          <a:p>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Nêu</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những</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cách</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em</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có</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thể</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vận</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dụng</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để</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viết</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bài</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văn</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kể</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sáng</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tạo</a:t>
            </a:r>
            <a:r>
              <a:rPr lang="en-US"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380A858-73CE-F07F-9E26-53A41479A108}"/>
              </a:ext>
            </a:extLst>
          </p:cNvPr>
          <p:cNvPicPr>
            <a:picLocks noChangeAspect="1"/>
          </p:cNvPicPr>
          <p:nvPr/>
        </p:nvPicPr>
        <p:blipFill rotWithShape="1">
          <a:blip r:embed="rId3"/>
          <a:srcRect t="3778"/>
          <a:stretch/>
        </p:blipFill>
        <p:spPr>
          <a:xfrm>
            <a:off x="387096" y="1976110"/>
            <a:ext cx="11160252" cy="3310634"/>
          </a:xfrm>
          <a:prstGeom prst="rect">
            <a:avLst/>
          </a:prstGeom>
        </p:spPr>
      </p:pic>
    </p:spTree>
    <p:extLst>
      <p:ext uri="{BB962C8B-B14F-4D97-AF65-F5344CB8AC3E}">
        <p14:creationId xmlns:p14="http://schemas.microsoft.com/office/powerpoint/2010/main" val="34025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46E68E12-B930-8466-7E02-528288494005}"/>
              </a:ext>
            </a:extLst>
          </p:cNvPr>
          <p:cNvSpPr txBox="1"/>
          <p:nvPr/>
        </p:nvSpPr>
        <p:spPr>
          <a:xfrm>
            <a:off x="1689354" y="725584"/>
            <a:ext cx="11160252" cy="707886"/>
          </a:xfrm>
          <a:prstGeom prst="rect">
            <a:avLst/>
          </a:prstGeom>
          <a:noFill/>
        </p:spPr>
        <p:txBody>
          <a:bodyPr wrap="square">
            <a:spAutoFit/>
          </a:bodyPr>
          <a:lstStyle/>
          <a:p>
            <a:r>
              <a:rPr lang="vi-VN" sz="40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Các chi tiết có thể được kể sáng tạo như:</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CDAC60EF-E115-4580-C2F9-3FCE753268C1}"/>
              </a:ext>
            </a:extLst>
          </p:cNvPr>
          <p:cNvGrpSpPr/>
          <p:nvPr/>
        </p:nvGrpSpPr>
        <p:grpSpPr>
          <a:xfrm>
            <a:off x="789307" y="1531200"/>
            <a:ext cx="10156061" cy="1330872"/>
            <a:chOff x="798451" y="1037424"/>
            <a:chExt cx="10156061" cy="1330872"/>
          </a:xfrm>
        </p:grpSpPr>
        <p:sp>
          <p:nvSpPr>
            <p:cNvPr id="2" name="Rectangle: Rounded Corners 1">
              <a:extLst>
                <a:ext uri="{FF2B5EF4-FFF2-40B4-BE49-F238E27FC236}">
                  <a16:creationId xmlns:a16="http://schemas.microsoft.com/office/drawing/2014/main" id="{C926F981-46B6-3C09-7CDC-79BEE9264925}"/>
                </a:ext>
              </a:extLst>
            </p:cNvPr>
            <p:cNvSpPr/>
            <p:nvPr/>
          </p:nvSpPr>
          <p:spPr>
            <a:xfrm>
              <a:off x="1124712" y="1234440"/>
              <a:ext cx="9829800" cy="1133856"/>
            </a:xfrm>
            <a:custGeom>
              <a:avLst/>
              <a:gdLst>
                <a:gd name="connsiteX0" fmla="*/ 0 w 9829800"/>
                <a:gd name="connsiteY0" fmla="*/ 188980 h 1133856"/>
                <a:gd name="connsiteX1" fmla="*/ 188980 w 9829800"/>
                <a:gd name="connsiteY1" fmla="*/ 0 h 1133856"/>
                <a:gd name="connsiteX2" fmla="*/ 1053148 w 9829800"/>
                <a:gd name="connsiteY2" fmla="*/ 0 h 1133856"/>
                <a:gd name="connsiteX3" fmla="*/ 1539243 w 9829800"/>
                <a:gd name="connsiteY3" fmla="*/ 0 h 1133856"/>
                <a:gd name="connsiteX4" fmla="*/ 1930819 w 9829800"/>
                <a:gd name="connsiteY4" fmla="*/ 0 h 1133856"/>
                <a:gd name="connsiteX5" fmla="*/ 2700469 w 9829800"/>
                <a:gd name="connsiteY5" fmla="*/ 0 h 1133856"/>
                <a:gd name="connsiteX6" fmla="*/ 3470119 w 9829800"/>
                <a:gd name="connsiteY6" fmla="*/ 0 h 1133856"/>
                <a:gd name="connsiteX7" fmla="*/ 4239769 w 9829800"/>
                <a:gd name="connsiteY7" fmla="*/ 0 h 1133856"/>
                <a:gd name="connsiteX8" fmla="*/ 4914900 w 9829800"/>
                <a:gd name="connsiteY8" fmla="*/ 0 h 1133856"/>
                <a:gd name="connsiteX9" fmla="*/ 5590031 w 9829800"/>
                <a:gd name="connsiteY9" fmla="*/ 0 h 1133856"/>
                <a:gd name="connsiteX10" fmla="*/ 6359681 w 9829800"/>
                <a:gd name="connsiteY10" fmla="*/ 0 h 1133856"/>
                <a:gd name="connsiteX11" fmla="*/ 7034813 w 9829800"/>
                <a:gd name="connsiteY11" fmla="*/ 0 h 1133856"/>
                <a:gd name="connsiteX12" fmla="*/ 7898981 w 9829800"/>
                <a:gd name="connsiteY12" fmla="*/ 0 h 1133856"/>
                <a:gd name="connsiteX13" fmla="*/ 8668631 w 9829800"/>
                <a:gd name="connsiteY13" fmla="*/ 0 h 1133856"/>
                <a:gd name="connsiteX14" fmla="*/ 9640820 w 9829800"/>
                <a:gd name="connsiteY14" fmla="*/ 0 h 1133856"/>
                <a:gd name="connsiteX15" fmla="*/ 9829800 w 9829800"/>
                <a:gd name="connsiteY15" fmla="*/ 188980 h 1133856"/>
                <a:gd name="connsiteX16" fmla="*/ 9829800 w 9829800"/>
                <a:gd name="connsiteY16" fmla="*/ 559369 h 1133856"/>
                <a:gd name="connsiteX17" fmla="*/ 9829800 w 9829800"/>
                <a:gd name="connsiteY17" fmla="*/ 944876 h 1133856"/>
                <a:gd name="connsiteX18" fmla="*/ 9640820 w 9829800"/>
                <a:gd name="connsiteY18" fmla="*/ 1133856 h 1133856"/>
                <a:gd name="connsiteX19" fmla="*/ 9060207 w 9829800"/>
                <a:gd name="connsiteY19" fmla="*/ 1133856 h 1133856"/>
                <a:gd name="connsiteX20" fmla="*/ 8196039 w 9829800"/>
                <a:gd name="connsiteY20" fmla="*/ 1133856 h 1133856"/>
                <a:gd name="connsiteX21" fmla="*/ 7331871 w 9829800"/>
                <a:gd name="connsiteY21" fmla="*/ 1133856 h 1133856"/>
                <a:gd name="connsiteX22" fmla="*/ 6845776 w 9829800"/>
                <a:gd name="connsiteY22" fmla="*/ 1133856 h 1133856"/>
                <a:gd name="connsiteX23" fmla="*/ 5981608 w 9829800"/>
                <a:gd name="connsiteY23" fmla="*/ 1133856 h 1133856"/>
                <a:gd name="connsiteX24" fmla="*/ 5211958 w 9829800"/>
                <a:gd name="connsiteY24" fmla="*/ 1133856 h 1133856"/>
                <a:gd name="connsiteX25" fmla="*/ 4820382 w 9829800"/>
                <a:gd name="connsiteY25" fmla="*/ 1133856 h 1133856"/>
                <a:gd name="connsiteX26" fmla="*/ 4334287 w 9829800"/>
                <a:gd name="connsiteY26" fmla="*/ 1133856 h 1133856"/>
                <a:gd name="connsiteX27" fmla="*/ 3564637 w 9829800"/>
                <a:gd name="connsiteY27" fmla="*/ 1133856 h 1133856"/>
                <a:gd name="connsiteX28" fmla="*/ 3173061 w 9829800"/>
                <a:gd name="connsiteY28" fmla="*/ 1133856 h 1133856"/>
                <a:gd name="connsiteX29" fmla="*/ 2308893 w 9829800"/>
                <a:gd name="connsiteY29" fmla="*/ 1133856 h 1133856"/>
                <a:gd name="connsiteX30" fmla="*/ 1822798 w 9829800"/>
                <a:gd name="connsiteY30" fmla="*/ 1133856 h 1133856"/>
                <a:gd name="connsiteX31" fmla="*/ 958630 w 9829800"/>
                <a:gd name="connsiteY31" fmla="*/ 1133856 h 1133856"/>
                <a:gd name="connsiteX32" fmla="*/ 188980 w 9829800"/>
                <a:gd name="connsiteY32" fmla="*/ 1133856 h 1133856"/>
                <a:gd name="connsiteX33" fmla="*/ 0 w 9829800"/>
                <a:gd name="connsiteY33" fmla="*/ 944876 h 1133856"/>
                <a:gd name="connsiteX34" fmla="*/ 0 w 9829800"/>
                <a:gd name="connsiteY34" fmla="*/ 566928 h 1133856"/>
                <a:gd name="connsiteX35" fmla="*/ 0 w 9829800"/>
                <a:gd name="connsiteY35" fmla="*/ 188980 h 11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29800" h="1133856" fill="none" extrusionOk="0">
                  <a:moveTo>
                    <a:pt x="0" y="188980"/>
                  </a:moveTo>
                  <a:cubicBezTo>
                    <a:pt x="-6370" y="89791"/>
                    <a:pt x="89561" y="-6190"/>
                    <a:pt x="188980" y="0"/>
                  </a:cubicBezTo>
                  <a:cubicBezTo>
                    <a:pt x="374711" y="40201"/>
                    <a:pt x="782272" y="-9356"/>
                    <a:pt x="1053148" y="0"/>
                  </a:cubicBezTo>
                  <a:cubicBezTo>
                    <a:pt x="1324024" y="9356"/>
                    <a:pt x="1432979" y="-2950"/>
                    <a:pt x="1539243" y="0"/>
                  </a:cubicBezTo>
                  <a:cubicBezTo>
                    <a:pt x="1645508" y="2950"/>
                    <a:pt x="1799362" y="2739"/>
                    <a:pt x="1930819" y="0"/>
                  </a:cubicBezTo>
                  <a:cubicBezTo>
                    <a:pt x="2062276" y="-2739"/>
                    <a:pt x="2404405" y="-7418"/>
                    <a:pt x="2700469" y="0"/>
                  </a:cubicBezTo>
                  <a:cubicBezTo>
                    <a:pt x="2996533" y="7418"/>
                    <a:pt x="3191532" y="-16650"/>
                    <a:pt x="3470119" y="0"/>
                  </a:cubicBezTo>
                  <a:cubicBezTo>
                    <a:pt x="3748706" y="16650"/>
                    <a:pt x="3987454" y="-33091"/>
                    <a:pt x="4239769" y="0"/>
                  </a:cubicBezTo>
                  <a:cubicBezTo>
                    <a:pt x="4492084" y="33091"/>
                    <a:pt x="4687674" y="-19244"/>
                    <a:pt x="4914900" y="0"/>
                  </a:cubicBezTo>
                  <a:cubicBezTo>
                    <a:pt x="5142126" y="19244"/>
                    <a:pt x="5262119" y="-17010"/>
                    <a:pt x="5590031" y="0"/>
                  </a:cubicBezTo>
                  <a:cubicBezTo>
                    <a:pt x="5917943" y="17010"/>
                    <a:pt x="6032095" y="-8241"/>
                    <a:pt x="6359681" y="0"/>
                  </a:cubicBezTo>
                  <a:cubicBezTo>
                    <a:pt x="6687267" y="8241"/>
                    <a:pt x="6886578" y="32440"/>
                    <a:pt x="7034813" y="0"/>
                  </a:cubicBezTo>
                  <a:cubicBezTo>
                    <a:pt x="7183048" y="-32440"/>
                    <a:pt x="7664744" y="-7464"/>
                    <a:pt x="7898981" y="0"/>
                  </a:cubicBezTo>
                  <a:cubicBezTo>
                    <a:pt x="8133218" y="7464"/>
                    <a:pt x="8338915" y="-15928"/>
                    <a:pt x="8668631" y="0"/>
                  </a:cubicBezTo>
                  <a:cubicBezTo>
                    <a:pt x="8998347" y="15928"/>
                    <a:pt x="9178645" y="-30302"/>
                    <a:pt x="9640820" y="0"/>
                  </a:cubicBezTo>
                  <a:cubicBezTo>
                    <a:pt x="9748332" y="-6720"/>
                    <a:pt x="9847762" y="89842"/>
                    <a:pt x="9829800" y="188980"/>
                  </a:cubicBezTo>
                  <a:cubicBezTo>
                    <a:pt x="9825602" y="332956"/>
                    <a:pt x="9821634" y="388300"/>
                    <a:pt x="9829800" y="559369"/>
                  </a:cubicBezTo>
                  <a:cubicBezTo>
                    <a:pt x="9837966" y="730438"/>
                    <a:pt x="9833521" y="841890"/>
                    <a:pt x="9829800" y="944876"/>
                  </a:cubicBezTo>
                  <a:cubicBezTo>
                    <a:pt x="9851627" y="1053928"/>
                    <a:pt x="9745525" y="1128959"/>
                    <a:pt x="9640820" y="1133856"/>
                  </a:cubicBezTo>
                  <a:cubicBezTo>
                    <a:pt x="9443267" y="1132519"/>
                    <a:pt x="9289567" y="1116481"/>
                    <a:pt x="9060207" y="1133856"/>
                  </a:cubicBezTo>
                  <a:cubicBezTo>
                    <a:pt x="8830847" y="1151231"/>
                    <a:pt x="8377249" y="1174693"/>
                    <a:pt x="8196039" y="1133856"/>
                  </a:cubicBezTo>
                  <a:cubicBezTo>
                    <a:pt x="8014829" y="1093019"/>
                    <a:pt x="7697304" y="1116762"/>
                    <a:pt x="7331871" y="1133856"/>
                  </a:cubicBezTo>
                  <a:cubicBezTo>
                    <a:pt x="6966438" y="1150950"/>
                    <a:pt x="6972100" y="1115912"/>
                    <a:pt x="6845776" y="1133856"/>
                  </a:cubicBezTo>
                  <a:cubicBezTo>
                    <a:pt x="6719452" y="1151800"/>
                    <a:pt x="6179288" y="1128163"/>
                    <a:pt x="5981608" y="1133856"/>
                  </a:cubicBezTo>
                  <a:cubicBezTo>
                    <a:pt x="5783928" y="1139549"/>
                    <a:pt x="5578420" y="1157717"/>
                    <a:pt x="5211958" y="1133856"/>
                  </a:cubicBezTo>
                  <a:cubicBezTo>
                    <a:pt x="4845496" y="1109996"/>
                    <a:pt x="4992309" y="1128291"/>
                    <a:pt x="4820382" y="1133856"/>
                  </a:cubicBezTo>
                  <a:cubicBezTo>
                    <a:pt x="4648455" y="1139421"/>
                    <a:pt x="4510936" y="1130304"/>
                    <a:pt x="4334287" y="1133856"/>
                  </a:cubicBezTo>
                  <a:cubicBezTo>
                    <a:pt x="4157638" y="1137408"/>
                    <a:pt x="3884538" y="1110123"/>
                    <a:pt x="3564637" y="1133856"/>
                  </a:cubicBezTo>
                  <a:cubicBezTo>
                    <a:pt x="3244736" y="1157590"/>
                    <a:pt x="3345849" y="1129755"/>
                    <a:pt x="3173061" y="1133856"/>
                  </a:cubicBezTo>
                  <a:cubicBezTo>
                    <a:pt x="3000273" y="1137957"/>
                    <a:pt x="2720587" y="1113094"/>
                    <a:pt x="2308893" y="1133856"/>
                  </a:cubicBezTo>
                  <a:cubicBezTo>
                    <a:pt x="1897199" y="1154618"/>
                    <a:pt x="1956559" y="1141335"/>
                    <a:pt x="1822798" y="1133856"/>
                  </a:cubicBezTo>
                  <a:cubicBezTo>
                    <a:pt x="1689037" y="1126377"/>
                    <a:pt x="1254877" y="1123329"/>
                    <a:pt x="958630" y="1133856"/>
                  </a:cubicBezTo>
                  <a:cubicBezTo>
                    <a:pt x="662383" y="1144383"/>
                    <a:pt x="350715" y="1122509"/>
                    <a:pt x="188980" y="1133856"/>
                  </a:cubicBezTo>
                  <a:cubicBezTo>
                    <a:pt x="90862" y="1143258"/>
                    <a:pt x="5052" y="1037781"/>
                    <a:pt x="0" y="944876"/>
                  </a:cubicBezTo>
                  <a:cubicBezTo>
                    <a:pt x="7014" y="827894"/>
                    <a:pt x="7463" y="701167"/>
                    <a:pt x="0" y="566928"/>
                  </a:cubicBezTo>
                  <a:cubicBezTo>
                    <a:pt x="-7463" y="432689"/>
                    <a:pt x="-3392" y="273532"/>
                    <a:pt x="0" y="188980"/>
                  </a:cubicBezTo>
                  <a:close/>
                </a:path>
                <a:path w="9829800" h="1133856" stroke="0" extrusionOk="0">
                  <a:moveTo>
                    <a:pt x="0" y="188980"/>
                  </a:moveTo>
                  <a:cubicBezTo>
                    <a:pt x="4319" y="85728"/>
                    <a:pt x="92858" y="1770"/>
                    <a:pt x="188980" y="0"/>
                  </a:cubicBezTo>
                  <a:cubicBezTo>
                    <a:pt x="424844" y="6199"/>
                    <a:pt x="497420" y="-3522"/>
                    <a:pt x="675075" y="0"/>
                  </a:cubicBezTo>
                  <a:cubicBezTo>
                    <a:pt x="852730" y="3522"/>
                    <a:pt x="924559" y="-14959"/>
                    <a:pt x="1066651" y="0"/>
                  </a:cubicBezTo>
                  <a:cubicBezTo>
                    <a:pt x="1208743" y="14959"/>
                    <a:pt x="1438174" y="-18802"/>
                    <a:pt x="1741782" y="0"/>
                  </a:cubicBezTo>
                  <a:cubicBezTo>
                    <a:pt x="2045390" y="18802"/>
                    <a:pt x="2224690" y="8240"/>
                    <a:pt x="2605951" y="0"/>
                  </a:cubicBezTo>
                  <a:cubicBezTo>
                    <a:pt x="2987212" y="-8240"/>
                    <a:pt x="3062706" y="27520"/>
                    <a:pt x="3470119" y="0"/>
                  </a:cubicBezTo>
                  <a:cubicBezTo>
                    <a:pt x="3877532" y="-27520"/>
                    <a:pt x="4091678" y="-13385"/>
                    <a:pt x="4334287" y="0"/>
                  </a:cubicBezTo>
                  <a:cubicBezTo>
                    <a:pt x="4576896" y="13385"/>
                    <a:pt x="4720597" y="-15537"/>
                    <a:pt x="4820382" y="0"/>
                  </a:cubicBezTo>
                  <a:cubicBezTo>
                    <a:pt x="4920168" y="15537"/>
                    <a:pt x="5182855" y="-9208"/>
                    <a:pt x="5400995" y="0"/>
                  </a:cubicBezTo>
                  <a:cubicBezTo>
                    <a:pt x="5619135" y="9208"/>
                    <a:pt x="5873603" y="-2475"/>
                    <a:pt x="6076126" y="0"/>
                  </a:cubicBezTo>
                  <a:cubicBezTo>
                    <a:pt x="6278649" y="2475"/>
                    <a:pt x="6317387" y="-9911"/>
                    <a:pt x="6467702" y="0"/>
                  </a:cubicBezTo>
                  <a:cubicBezTo>
                    <a:pt x="6618017" y="9911"/>
                    <a:pt x="7116287" y="-2095"/>
                    <a:pt x="7331871" y="0"/>
                  </a:cubicBezTo>
                  <a:cubicBezTo>
                    <a:pt x="7547455" y="2095"/>
                    <a:pt x="7651863" y="-20906"/>
                    <a:pt x="7912484" y="0"/>
                  </a:cubicBezTo>
                  <a:cubicBezTo>
                    <a:pt x="8173105" y="20906"/>
                    <a:pt x="8329539" y="-23194"/>
                    <a:pt x="8493097" y="0"/>
                  </a:cubicBezTo>
                  <a:cubicBezTo>
                    <a:pt x="8656655" y="23194"/>
                    <a:pt x="9197556" y="40435"/>
                    <a:pt x="9640820" y="0"/>
                  </a:cubicBezTo>
                  <a:cubicBezTo>
                    <a:pt x="9754944" y="7371"/>
                    <a:pt x="9836506" y="100117"/>
                    <a:pt x="9829800" y="188980"/>
                  </a:cubicBezTo>
                  <a:cubicBezTo>
                    <a:pt x="9812435" y="279167"/>
                    <a:pt x="9836724" y="437718"/>
                    <a:pt x="9829800" y="544251"/>
                  </a:cubicBezTo>
                  <a:cubicBezTo>
                    <a:pt x="9822876" y="650784"/>
                    <a:pt x="9835665" y="835800"/>
                    <a:pt x="9829800" y="944876"/>
                  </a:cubicBezTo>
                  <a:cubicBezTo>
                    <a:pt x="9824173" y="1063642"/>
                    <a:pt x="9753555" y="1151912"/>
                    <a:pt x="9640820" y="1133856"/>
                  </a:cubicBezTo>
                  <a:cubicBezTo>
                    <a:pt x="9508912" y="1106381"/>
                    <a:pt x="9227725" y="1115747"/>
                    <a:pt x="9060207" y="1133856"/>
                  </a:cubicBezTo>
                  <a:cubicBezTo>
                    <a:pt x="8892689" y="1151965"/>
                    <a:pt x="8814743" y="1110891"/>
                    <a:pt x="8574112" y="1133856"/>
                  </a:cubicBezTo>
                  <a:cubicBezTo>
                    <a:pt x="8333481" y="1156821"/>
                    <a:pt x="8194213" y="1120143"/>
                    <a:pt x="8088018" y="1133856"/>
                  </a:cubicBezTo>
                  <a:cubicBezTo>
                    <a:pt x="7981823" y="1147569"/>
                    <a:pt x="7825606" y="1124821"/>
                    <a:pt x="7601923" y="1133856"/>
                  </a:cubicBezTo>
                  <a:cubicBezTo>
                    <a:pt x="7378241" y="1142891"/>
                    <a:pt x="7098786" y="1123755"/>
                    <a:pt x="6926792" y="1133856"/>
                  </a:cubicBezTo>
                  <a:cubicBezTo>
                    <a:pt x="6754798" y="1143957"/>
                    <a:pt x="6627071" y="1112846"/>
                    <a:pt x="6440697" y="1133856"/>
                  </a:cubicBezTo>
                  <a:cubicBezTo>
                    <a:pt x="6254323" y="1154866"/>
                    <a:pt x="6002510" y="1149698"/>
                    <a:pt x="5860084" y="1133856"/>
                  </a:cubicBezTo>
                  <a:cubicBezTo>
                    <a:pt x="5717658" y="1118014"/>
                    <a:pt x="5625969" y="1117707"/>
                    <a:pt x="5468508" y="1133856"/>
                  </a:cubicBezTo>
                  <a:cubicBezTo>
                    <a:pt x="5311047" y="1150005"/>
                    <a:pt x="4801397" y="1174980"/>
                    <a:pt x="4604340" y="1133856"/>
                  </a:cubicBezTo>
                  <a:cubicBezTo>
                    <a:pt x="4407283" y="1092732"/>
                    <a:pt x="4248314" y="1128650"/>
                    <a:pt x="4118245" y="1133856"/>
                  </a:cubicBezTo>
                  <a:cubicBezTo>
                    <a:pt x="3988176" y="1139062"/>
                    <a:pt x="3512230" y="1109338"/>
                    <a:pt x="3348595" y="1133856"/>
                  </a:cubicBezTo>
                  <a:cubicBezTo>
                    <a:pt x="3184960" y="1158375"/>
                    <a:pt x="2814108" y="1165192"/>
                    <a:pt x="2484427" y="1133856"/>
                  </a:cubicBezTo>
                  <a:cubicBezTo>
                    <a:pt x="2154746" y="1102520"/>
                    <a:pt x="2046587" y="1115186"/>
                    <a:pt x="1620259" y="1133856"/>
                  </a:cubicBezTo>
                  <a:cubicBezTo>
                    <a:pt x="1193931" y="1152526"/>
                    <a:pt x="1174902" y="1120521"/>
                    <a:pt x="1039646" y="1133856"/>
                  </a:cubicBezTo>
                  <a:cubicBezTo>
                    <a:pt x="904390" y="1147191"/>
                    <a:pt x="605962" y="1094286"/>
                    <a:pt x="188980" y="1133856"/>
                  </a:cubicBezTo>
                  <a:cubicBezTo>
                    <a:pt x="103298" y="1123477"/>
                    <a:pt x="3113" y="1044870"/>
                    <a:pt x="0" y="944876"/>
                  </a:cubicBezTo>
                  <a:cubicBezTo>
                    <a:pt x="16632" y="816099"/>
                    <a:pt x="14430" y="728487"/>
                    <a:pt x="0" y="566928"/>
                  </a:cubicBezTo>
                  <a:cubicBezTo>
                    <a:pt x="-14430" y="405369"/>
                    <a:pt x="14119" y="326921"/>
                    <a:pt x="0" y="188980"/>
                  </a:cubicBezTo>
                  <a:close/>
                </a:path>
              </a:pathLst>
            </a:custGeom>
            <a:solidFill>
              <a:schemeClr val="accent5">
                <a:lumMod val="20000"/>
                <a:lumOff val="80000"/>
              </a:schemeClr>
            </a:solidFill>
            <a:ln w="28575">
              <a:prstDash val="sysDash"/>
              <a:extLst>
                <a:ext uri="{C807C97D-BFC1-408E-A445-0C87EB9F89A2}">
                  <ask:lineSketchStyleProps xmlns:ask="http://schemas.microsoft.com/office/drawing/2018/sketchyshapes" xmlns="" sd="3189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Thêm chi tiết tả bối cảnh (không gian, thời gian); thêm chi tiết tả ngoại hình, hành động của nhân vật</a:t>
              </a:r>
            </a:p>
          </p:txBody>
        </p:sp>
        <p:pic>
          <p:nvPicPr>
            <p:cNvPr id="4" name="Picture 3">
              <a:extLst>
                <a:ext uri="{FF2B5EF4-FFF2-40B4-BE49-F238E27FC236}">
                  <a16:creationId xmlns:a16="http://schemas.microsoft.com/office/drawing/2014/main" id="{9F6A8BC0-075B-7892-3580-3D1038E058C8}"/>
                </a:ext>
              </a:extLst>
            </p:cNvPr>
            <p:cNvPicPr>
              <a:picLocks noChangeAspect="1"/>
            </p:cNvPicPr>
            <p:nvPr/>
          </p:nvPicPr>
          <p:blipFill>
            <a:blip r:embed="rId3"/>
            <a:stretch>
              <a:fillRect/>
            </a:stretch>
          </p:blipFill>
          <p:spPr>
            <a:xfrm rot="20017565">
              <a:off x="798451" y="1037424"/>
              <a:ext cx="439037" cy="554803"/>
            </a:xfrm>
            <a:prstGeom prst="rect">
              <a:avLst/>
            </a:prstGeom>
          </p:spPr>
        </p:pic>
      </p:grpSp>
      <p:grpSp>
        <p:nvGrpSpPr>
          <p:cNvPr id="9" name="Group 8">
            <a:extLst>
              <a:ext uri="{FF2B5EF4-FFF2-40B4-BE49-F238E27FC236}">
                <a16:creationId xmlns:a16="http://schemas.microsoft.com/office/drawing/2014/main" id="{F9737860-2875-19C5-EEF1-557A48321F2A}"/>
              </a:ext>
            </a:extLst>
          </p:cNvPr>
          <p:cNvGrpSpPr/>
          <p:nvPr/>
        </p:nvGrpSpPr>
        <p:grpSpPr>
          <a:xfrm>
            <a:off x="825883" y="3029648"/>
            <a:ext cx="10156061" cy="1162811"/>
            <a:chOff x="798451" y="1037424"/>
            <a:chExt cx="10156061" cy="1162811"/>
          </a:xfrm>
        </p:grpSpPr>
        <p:sp>
          <p:nvSpPr>
            <p:cNvPr id="10" name="Rectangle: Rounded Corners 9">
              <a:extLst>
                <a:ext uri="{FF2B5EF4-FFF2-40B4-BE49-F238E27FC236}">
                  <a16:creationId xmlns:a16="http://schemas.microsoft.com/office/drawing/2014/main" id="{7D58713F-C655-C12D-86A2-A21AB47884F0}"/>
                </a:ext>
              </a:extLst>
            </p:cNvPr>
            <p:cNvSpPr/>
            <p:nvPr/>
          </p:nvSpPr>
          <p:spPr>
            <a:xfrm>
              <a:off x="1124712" y="1234440"/>
              <a:ext cx="9829800" cy="965795"/>
            </a:xfrm>
            <a:custGeom>
              <a:avLst/>
              <a:gdLst>
                <a:gd name="connsiteX0" fmla="*/ 0 w 9829800"/>
                <a:gd name="connsiteY0" fmla="*/ 160969 h 965795"/>
                <a:gd name="connsiteX1" fmla="*/ 160969 w 9829800"/>
                <a:gd name="connsiteY1" fmla="*/ 0 h 965795"/>
                <a:gd name="connsiteX2" fmla="*/ 649945 w 9829800"/>
                <a:gd name="connsiteY2" fmla="*/ 0 h 965795"/>
                <a:gd name="connsiteX3" fmla="*/ 1138921 w 9829800"/>
                <a:gd name="connsiteY3" fmla="*/ 0 h 965795"/>
                <a:gd name="connsiteX4" fmla="*/ 2008211 w 9829800"/>
                <a:gd name="connsiteY4" fmla="*/ 0 h 965795"/>
                <a:gd name="connsiteX5" fmla="*/ 2497187 w 9829800"/>
                <a:gd name="connsiteY5" fmla="*/ 0 h 965795"/>
                <a:gd name="connsiteX6" fmla="*/ 2891084 w 9829800"/>
                <a:gd name="connsiteY6" fmla="*/ 0 h 965795"/>
                <a:gd name="connsiteX7" fmla="*/ 3665295 w 9829800"/>
                <a:gd name="connsiteY7" fmla="*/ 0 h 965795"/>
                <a:gd name="connsiteX8" fmla="*/ 4439507 w 9829800"/>
                <a:gd name="connsiteY8" fmla="*/ 0 h 965795"/>
                <a:gd name="connsiteX9" fmla="*/ 5213719 w 9829800"/>
                <a:gd name="connsiteY9" fmla="*/ 0 h 965795"/>
                <a:gd name="connsiteX10" fmla="*/ 5892852 w 9829800"/>
                <a:gd name="connsiteY10" fmla="*/ 0 h 965795"/>
                <a:gd name="connsiteX11" fmla="*/ 6571985 w 9829800"/>
                <a:gd name="connsiteY11" fmla="*/ 0 h 965795"/>
                <a:gd name="connsiteX12" fmla="*/ 7346196 w 9829800"/>
                <a:gd name="connsiteY12" fmla="*/ 0 h 965795"/>
                <a:gd name="connsiteX13" fmla="*/ 8025329 w 9829800"/>
                <a:gd name="connsiteY13" fmla="*/ 0 h 965795"/>
                <a:gd name="connsiteX14" fmla="*/ 8894619 w 9829800"/>
                <a:gd name="connsiteY14" fmla="*/ 0 h 965795"/>
                <a:gd name="connsiteX15" fmla="*/ 9668831 w 9829800"/>
                <a:gd name="connsiteY15" fmla="*/ 0 h 965795"/>
                <a:gd name="connsiteX16" fmla="*/ 9829800 w 9829800"/>
                <a:gd name="connsiteY16" fmla="*/ 160969 h 965795"/>
                <a:gd name="connsiteX17" fmla="*/ 9829800 w 9829800"/>
                <a:gd name="connsiteY17" fmla="*/ 804826 h 965795"/>
                <a:gd name="connsiteX18" fmla="*/ 9668831 w 9829800"/>
                <a:gd name="connsiteY18" fmla="*/ 965795 h 965795"/>
                <a:gd name="connsiteX19" fmla="*/ 8799541 w 9829800"/>
                <a:gd name="connsiteY19" fmla="*/ 965795 h 965795"/>
                <a:gd name="connsiteX20" fmla="*/ 7930251 w 9829800"/>
                <a:gd name="connsiteY20" fmla="*/ 965795 h 965795"/>
                <a:gd name="connsiteX21" fmla="*/ 7156039 w 9829800"/>
                <a:gd name="connsiteY21" fmla="*/ 965795 h 965795"/>
                <a:gd name="connsiteX22" fmla="*/ 6286749 w 9829800"/>
                <a:gd name="connsiteY22" fmla="*/ 965795 h 965795"/>
                <a:gd name="connsiteX23" fmla="*/ 5417458 w 9829800"/>
                <a:gd name="connsiteY23" fmla="*/ 965795 h 965795"/>
                <a:gd name="connsiteX24" fmla="*/ 4928483 w 9829800"/>
                <a:gd name="connsiteY24" fmla="*/ 965795 h 965795"/>
                <a:gd name="connsiteX25" fmla="*/ 4059192 w 9829800"/>
                <a:gd name="connsiteY25" fmla="*/ 965795 h 965795"/>
                <a:gd name="connsiteX26" fmla="*/ 3284981 w 9829800"/>
                <a:gd name="connsiteY26" fmla="*/ 965795 h 965795"/>
                <a:gd name="connsiteX27" fmla="*/ 2891084 w 9829800"/>
                <a:gd name="connsiteY27" fmla="*/ 965795 h 965795"/>
                <a:gd name="connsiteX28" fmla="*/ 2402108 w 9829800"/>
                <a:gd name="connsiteY28" fmla="*/ 965795 h 965795"/>
                <a:gd name="connsiteX29" fmla="*/ 1627896 w 9829800"/>
                <a:gd name="connsiteY29" fmla="*/ 965795 h 965795"/>
                <a:gd name="connsiteX30" fmla="*/ 1233999 w 9829800"/>
                <a:gd name="connsiteY30" fmla="*/ 965795 h 965795"/>
                <a:gd name="connsiteX31" fmla="*/ 160969 w 9829800"/>
                <a:gd name="connsiteY31" fmla="*/ 965795 h 965795"/>
                <a:gd name="connsiteX32" fmla="*/ 0 w 9829800"/>
                <a:gd name="connsiteY32" fmla="*/ 804826 h 965795"/>
                <a:gd name="connsiteX33" fmla="*/ 0 w 9829800"/>
                <a:gd name="connsiteY33" fmla="*/ 160969 h 96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29800" h="965795" fill="none" extrusionOk="0">
                  <a:moveTo>
                    <a:pt x="0" y="160969"/>
                  </a:moveTo>
                  <a:cubicBezTo>
                    <a:pt x="8968" y="89168"/>
                    <a:pt x="69820" y="-7240"/>
                    <a:pt x="160969" y="0"/>
                  </a:cubicBezTo>
                  <a:cubicBezTo>
                    <a:pt x="316249" y="-7370"/>
                    <a:pt x="543482" y="-3043"/>
                    <a:pt x="649945" y="0"/>
                  </a:cubicBezTo>
                  <a:cubicBezTo>
                    <a:pt x="756408" y="3043"/>
                    <a:pt x="978263" y="-113"/>
                    <a:pt x="1138921" y="0"/>
                  </a:cubicBezTo>
                  <a:cubicBezTo>
                    <a:pt x="1299579" y="113"/>
                    <a:pt x="1710599" y="-26504"/>
                    <a:pt x="2008211" y="0"/>
                  </a:cubicBezTo>
                  <a:cubicBezTo>
                    <a:pt x="2305823" y="26504"/>
                    <a:pt x="2350884" y="9184"/>
                    <a:pt x="2497187" y="0"/>
                  </a:cubicBezTo>
                  <a:cubicBezTo>
                    <a:pt x="2643490" y="-9184"/>
                    <a:pt x="2766484" y="1925"/>
                    <a:pt x="2891084" y="0"/>
                  </a:cubicBezTo>
                  <a:cubicBezTo>
                    <a:pt x="3015684" y="-1925"/>
                    <a:pt x="3432680" y="-16757"/>
                    <a:pt x="3665295" y="0"/>
                  </a:cubicBezTo>
                  <a:cubicBezTo>
                    <a:pt x="3897910" y="16757"/>
                    <a:pt x="4073693" y="14622"/>
                    <a:pt x="4439507" y="0"/>
                  </a:cubicBezTo>
                  <a:cubicBezTo>
                    <a:pt x="4805321" y="-14622"/>
                    <a:pt x="4971258" y="-5041"/>
                    <a:pt x="5213719" y="0"/>
                  </a:cubicBezTo>
                  <a:cubicBezTo>
                    <a:pt x="5456180" y="5041"/>
                    <a:pt x="5701619" y="-1321"/>
                    <a:pt x="5892852" y="0"/>
                  </a:cubicBezTo>
                  <a:cubicBezTo>
                    <a:pt x="6084085" y="1321"/>
                    <a:pt x="6322991" y="-26855"/>
                    <a:pt x="6571985" y="0"/>
                  </a:cubicBezTo>
                  <a:cubicBezTo>
                    <a:pt x="6820979" y="26855"/>
                    <a:pt x="7027655" y="18336"/>
                    <a:pt x="7346196" y="0"/>
                  </a:cubicBezTo>
                  <a:cubicBezTo>
                    <a:pt x="7664737" y="-18336"/>
                    <a:pt x="7836572" y="-33116"/>
                    <a:pt x="8025329" y="0"/>
                  </a:cubicBezTo>
                  <a:cubicBezTo>
                    <a:pt x="8214086" y="33116"/>
                    <a:pt x="8497182" y="-4755"/>
                    <a:pt x="8894619" y="0"/>
                  </a:cubicBezTo>
                  <a:cubicBezTo>
                    <a:pt x="9292056" y="4755"/>
                    <a:pt x="9483005" y="-8594"/>
                    <a:pt x="9668831" y="0"/>
                  </a:cubicBezTo>
                  <a:cubicBezTo>
                    <a:pt x="9749536" y="4804"/>
                    <a:pt x="9840848" y="70455"/>
                    <a:pt x="9829800" y="160969"/>
                  </a:cubicBezTo>
                  <a:cubicBezTo>
                    <a:pt x="9845401" y="403583"/>
                    <a:pt x="9854427" y="581052"/>
                    <a:pt x="9829800" y="804826"/>
                  </a:cubicBezTo>
                  <a:cubicBezTo>
                    <a:pt x="9825290" y="888174"/>
                    <a:pt x="9776997" y="971922"/>
                    <a:pt x="9668831" y="965795"/>
                  </a:cubicBezTo>
                  <a:cubicBezTo>
                    <a:pt x="9360445" y="967170"/>
                    <a:pt x="9120858" y="991435"/>
                    <a:pt x="8799541" y="965795"/>
                  </a:cubicBezTo>
                  <a:cubicBezTo>
                    <a:pt x="8478224" y="940156"/>
                    <a:pt x="8152852" y="978022"/>
                    <a:pt x="7930251" y="965795"/>
                  </a:cubicBezTo>
                  <a:cubicBezTo>
                    <a:pt x="7707650" y="953569"/>
                    <a:pt x="7468020" y="945180"/>
                    <a:pt x="7156039" y="965795"/>
                  </a:cubicBezTo>
                  <a:cubicBezTo>
                    <a:pt x="6844058" y="986410"/>
                    <a:pt x="6654666" y="977511"/>
                    <a:pt x="6286749" y="965795"/>
                  </a:cubicBezTo>
                  <a:cubicBezTo>
                    <a:pt x="5918832" y="954080"/>
                    <a:pt x="5735987" y="974605"/>
                    <a:pt x="5417458" y="965795"/>
                  </a:cubicBezTo>
                  <a:cubicBezTo>
                    <a:pt x="5098929" y="956985"/>
                    <a:pt x="5135271" y="963567"/>
                    <a:pt x="4928483" y="965795"/>
                  </a:cubicBezTo>
                  <a:cubicBezTo>
                    <a:pt x="4721696" y="968023"/>
                    <a:pt x="4444086" y="929634"/>
                    <a:pt x="4059192" y="965795"/>
                  </a:cubicBezTo>
                  <a:cubicBezTo>
                    <a:pt x="3674298" y="1001956"/>
                    <a:pt x="3452551" y="1004154"/>
                    <a:pt x="3284981" y="965795"/>
                  </a:cubicBezTo>
                  <a:cubicBezTo>
                    <a:pt x="3117411" y="927436"/>
                    <a:pt x="3034961" y="949424"/>
                    <a:pt x="2891084" y="965795"/>
                  </a:cubicBezTo>
                  <a:cubicBezTo>
                    <a:pt x="2747207" y="982166"/>
                    <a:pt x="2510287" y="955550"/>
                    <a:pt x="2402108" y="965795"/>
                  </a:cubicBezTo>
                  <a:cubicBezTo>
                    <a:pt x="2293929" y="976040"/>
                    <a:pt x="1804745" y="945444"/>
                    <a:pt x="1627896" y="965795"/>
                  </a:cubicBezTo>
                  <a:cubicBezTo>
                    <a:pt x="1451047" y="986146"/>
                    <a:pt x="1406009" y="969651"/>
                    <a:pt x="1233999" y="965795"/>
                  </a:cubicBezTo>
                  <a:cubicBezTo>
                    <a:pt x="1061989" y="961939"/>
                    <a:pt x="521096" y="993031"/>
                    <a:pt x="160969" y="965795"/>
                  </a:cubicBezTo>
                  <a:cubicBezTo>
                    <a:pt x="67672" y="959589"/>
                    <a:pt x="-10716" y="874682"/>
                    <a:pt x="0" y="804826"/>
                  </a:cubicBezTo>
                  <a:cubicBezTo>
                    <a:pt x="13590" y="542759"/>
                    <a:pt x="-25836" y="432007"/>
                    <a:pt x="0" y="160969"/>
                  </a:cubicBezTo>
                  <a:close/>
                </a:path>
                <a:path w="9829800" h="965795" stroke="0" extrusionOk="0">
                  <a:moveTo>
                    <a:pt x="0" y="160969"/>
                  </a:moveTo>
                  <a:cubicBezTo>
                    <a:pt x="8617" y="74301"/>
                    <a:pt x="80722" y="1857"/>
                    <a:pt x="160969" y="0"/>
                  </a:cubicBezTo>
                  <a:cubicBezTo>
                    <a:pt x="387131" y="832"/>
                    <a:pt x="415794" y="-18186"/>
                    <a:pt x="649945" y="0"/>
                  </a:cubicBezTo>
                  <a:cubicBezTo>
                    <a:pt x="884096" y="18186"/>
                    <a:pt x="962407" y="2631"/>
                    <a:pt x="1043842" y="0"/>
                  </a:cubicBezTo>
                  <a:cubicBezTo>
                    <a:pt x="1125277" y="-2631"/>
                    <a:pt x="1554938" y="12778"/>
                    <a:pt x="1722975" y="0"/>
                  </a:cubicBezTo>
                  <a:cubicBezTo>
                    <a:pt x="1891012" y="-12778"/>
                    <a:pt x="2303703" y="-40154"/>
                    <a:pt x="2592265" y="0"/>
                  </a:cubicBezTo>
                  <a:cubicBezTo>
                    <a:pt x="2880827" y="40154"/>
                    <a:pt x="3097527" y="12940"/>
                    <a:pt x="3461555" y="0"/>
                  </a:cubicBezTo>
                  <a:cubicBezTo>
                    <a:pt x="3825583" y="-12940"/>
                    <a:pt x="3946918" y="-26322"/>
                    <a:pt x="4330846" y="0"/>
                  </a:cubicBezTo>
                  <a:cubicBezTo>
                    <a:pt x="4714774" y="26322"/>
                    <a:pt x="4666432" y="-9752"/>
                    <a:pt x="4819821" y="0"/>
                  </a:cubicBezTo>
                  <a:cubicBezTo>
                    <a:pt x="4973210" y="9752"/>
                    <a:pt x="5182367" y="13265"/>
                    <a:pt x="5403876" y="0"/>
                  </a:cubicBezTo>
                  <a:cubicBezTo>
                    <a:pt x="5625386" y="-13265"/>
                    <a:pt x="5873322" y="766"/>
                    <a:pt x="6083009" y="0"/>
                  </a:cubicBezTo>
                  <a:cubicBezTo>
                    <a:pt x="6292696" y="-766"/>
                    <a:pt x="6313347" y="1127"/>
                    <a:pt x="6476906" y="0"/>
                  </a:cubicBezTo>
                  <a:cubicBezTo>
                    <a:pt x="6640465" y="-1127"/>
                    <a:pt x="7137312" y="-36656"/>
                    <a:pt x="7346196" y="0"/>
                  </a:cubicBezTo>
                  <a:cubicBezTo>
                    <a:pt x="7555080" y="36656"/>
                    <a:pt x="7676584" y="-15460"/>
                    <a:pt x="7930251" y="0"/>
                  </a:cubicBezTo>
                  <a:cubicBezTo>
                    <a:pt x="8183919" y="15460"/>
                    <a:pt x="8231644" y="18149"/>
                    <a:pt x="8514305" y="0"/>
                  </a:cubicBezTo>
                  <a:cubicBezTo>
                    <a:pt x="8796966" y="-18149"/>
                    <a:pt x="9340511" y="-6477"/>
                    <a:pt x="9668831" y="0"/>
                  </a:cubicBezTo>
                  <a:cubicBezTo>
                    <a:pt x="9768844" y="8399"/>
                    <a:pt x="9831375" y="75709"/>
                    <a:pt x="9829800" y="160969"/>
                  </a:cubicBezTo>
                  <a:cubicBezTo>
                    <a:pt x="9808370" y="417780"/>
                    <a:pt x="9846814" y="585735"/>
                    <a:pt x="9829800" y="804826"/>
                  </a:cubicBezTo>
                  <a:cubicBezTo>
                    <a:pt x="9830865" y="902866"/>
                    <a:pt x="9775983" y="975567"/>
                    <a:pt x="9668831" y="965795"/>
                  </a:cubicBezTo>
                  <a:cubicBezTo>
                    <a:pt x="9265497" y="965920"/>
                    <a:pt x="9156338" y="964669"/>
                    <a:pt x="8799541" y="965795"/>
                  </a:cubicBezTo>
                  <a:cubicBezTo>
                    <a:pt x="8442744" y="966922"/>
                    <a:pt x="8546422" y="967154"/>
                    <a:pt x="8310565" y="965795"/>
                  </a:cubicBezTo>
                  <a:cubicBezTo>
                    <a:pt x="8074708" y="964436"/>
                    <a:pt x="8005984" y="960737"/>
                    <a:pt x="7821589" y="965795"/>
                  </a:cubicBezTo>
                  <a:cubicBezTo>
                    <a:pt x="7637194" y="970853"/>
                    <a:pt x="7550918" y="960204"/>
                    <a:pt x="7332613" y="965795"/>
                  </a:cubicBezTo>
                  <a:cubicBezTo>
                    <a:pt x="7114308" y="971386"/>
                    <a:pt x="7060048" y="978537"/>
                    <a:pt x="6843638" y="965795"/>
                  </a:cubicBezTo>
                  <a:cubicBezTo>
                    <a:pt x="6627228" y="953053"/>
                    <a:pt x="6438702" y="936463"/>
                    <a:pt x="6164505" y="965795"/>
                  </a:cubicBezTo>
                  <a:cubicBezTo>
                    <a:pt x="5890308" y="995127"/>
                    <a:pt x="5861317" y="984638"/>
                    <a:pt x="5675529" y="965795"/>
                  </a:cubicBezTo>
                  <a:cubicBezTo>
                    <a:pt x="5489741" y="946952"/>
                    <a:pt x="5360715" y="964415"/>
                    <a:pt x="5091475" y="965795"/>
                  </a:cubicBezTo>
                  <a:cubicBezTo>
                    <a:pt x="4822235" y="967175"/>
                    <a:pt x="4869750" y="949198"/>
                    <a:pt x="4697577" y="965795"/>
                  </a:cubicBezTo>
                  <a:cubicBezTo>
                    <a:pt x="4525404" y="982392"/>
                    <a:pt x="4156100" y="934651"/>
                    <a:pt x="3828287" y="965795"/>
                  </a:cubicBezTo>
                  <a:cubicBezTo>
                    <a:pt x="3500474" y="996940"/>
                    <a:pt x="3444937" y="970530"/>
                    <a:pt x="3339311" y="965795"/>
                  </a:cubicBezTo>
                  <a:cubicBezTo>
                    <a:pt x="3233685" y="961060"/>
                    <a:pt x="2901346" y="977365"/>
                    <a:pt x="2565100" y="965795"/>
                  </a:cubicBezTo>
                  <a:cubicBezTo>
                    <a:pt x="2228854" y="954225"/>
                    <a:pt x="1873512" y="940711"/>
                    <a:pt x="1695810" y="965795"/>
                  </a:cubicBezTo>
                  <a:cubicBezTo>
                    <a:pt x="1518108" y="990880"/>
                    <a:pt x="1049167" y="980413"/>
                    <a:pt x="826519" y="965795"/>
                  </a:cubicBezTo>
                  <a:cubicBezTo>
                    <a:pt x="603871" y="951177"/>
                    <a:pt x="336367" y="991248"/>
                    <a:pt x="160969" y="965795"/>
                  </a:cubicBezTo>
                  <a:cubicBezTo>
                    <a:pt x="80245" y="984746"/>
                    <a:pt x="-5208" y="907557"/>
                    <a:pt x="0" y="804826"/>
                  </a:cubicBezTo>
                  <a:cubicBezTo>
                    <a:pt x="14164" y="503262"/>
                    <a:pt x="4321" y="416637"/>
                    <a:pt x="0" y="160969"/>
                  </a:cubicBezTo>
                  <a:close/>
                </a:path>
              </a:pathLst>
            </a:custGeom>
            <a:solidFill>
              <a:schemeClr val="accent5">
                <a:lumMod val="20000"/>
                <a:lumOff val="80000"/>
              </a:schemeClr>
            </a:solidFill>
            <a:ln w="28575">
              <a:prstDash val="sysDash"/>
              <a:extLst>
                <a:ext uri="{C807C97D-BFC1-408E-A445-0C87EB9F89A2}">
                  <ask:lineSketchStyleProps xmlns:ask="http://schemas.microsoft.com/office/drawing/2018/sketchyshapes" xmlns="" sd="3189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Thêm (hoặc thay đổi) chi tiết kể tình huống, sự việc, thêm nhân vật vào câu chuyện; </a:t>
              </a:r>
            </a:p>
          </p:txBody>
        </p:sp>
        <p:pic>
          <p:nvPicPr>
            <p:cNvPr id="11" name="Picture 10">
              <a:extLst>
                <a:ext uri="{FF2B5EF4-FFF2-40B4-BE49-F238E27FC236}">
                  <a16:creationId xmlns:a16="http://schemas.microsoft.com/office/drawing/2014/main" id="{6F5B3212-15D7-4A63-526D-F465548D8C7A}"/>
                </a:ext>
              </a:extLst>
            </p:cNvPr>
            <p:cNvPicPr>
              <a:picLocks noChangeAspect="1"/>
            </p:cNvPicPr>
            <p:nvPr/>
          </p:nvPicPr>
          <p:blipFill>
            <a:blip r:embed="rId3"/>
            <a:stretch>
              <a:fillRect/>
            </a:stretch>
          </p:blipFill>
          <p:spPr>
            <a:xfrm rot="20017565">
              <a:off x="798451" y="1037424"/>
              <a:ext cx="439037" cy="554803"/>
            </a:xfrm>
            <a:prstGeom prst="rect">
              <a:avLst/>
            </a:prstGeom>
          </p:spPr>
        </p:pic>
      </p:grpSp>
      <p:grpSp>
        <p:nvGrpSpPr>
          <p:cNvPr id="12" name="Group 11">
            <a:extLst>
              <a:ext uri="{FF2B5EF4-FFF2-40B4-BE49-F238E27FC236}">
                <a16:creationId xmlns:a16="http://schemas.microsoft.com/office/drawing/2014/main" id="{48CFAA67-2BAC-C46B-BEDC-DE972A5EF685}"/>
              </a:ext>
            </a:extLst>
          </p:cNvPr>
          <p:cNvGrpSpPr/>
          <p:nvPr/>
        </p:nvGrpSpPr>
        <p:grpSpPr>
          <a:xfrm>
            <a:off x="807595" y="4458118"/>
            <a:ext cx="10156061" cy="1162811"/>
            <a:chOff x="798451" y="1037424"/>
            <a:chExt cx="10156061" cy="1162811"/>
          </a:xfrm>
        </p:grpSpPr>
        <p:sp>
          <p:nvSpPr>
            <p:cNvPr id="13" name="Rectangle: Rounded Corners 12">
              <a:extLst>
                <a:ext uri="{FF2B5EF4-FFF2-40B4-BE49-F238E27FC236}">
                  <a16:creationId xmlns:a16="http://schemas.microsoft.com/office/drawing/2014/main" id="{4AEAA7E5-D285-A92B-3984-0335C73F55D9}"/>
                </a:ext>
              </a:extLst>
            </p:cNvPr>
            <p:cNvSpPr/>
            <p:nvPr/>
          </p:nvSpPr>
          <p:spPr>
            <a:xfrm>
              <a:off x="1124712" y="1234440"/>
              <a:ext cx="9829800" cy="965795"/>
            </a:xfrm>
            <a:custGeom>
              <a:avLst/>
              <a:gdLst>
                <a:gd name="connsiteX0" fmla="*/ 0 w 9829800"/>
                <a:gd name="connsiteY0" fmla="*/ 160969 h 965795"/>
                <a:gd name="connsiteX1" fmla="*/ 160969 w 9829800"/>
                <a:gd name="connsiteY1" fmla="*/ 0 h 965795"/>
                <a:gd name="connsiteX2" fmla="*/ 649945 w 9829800"/>
                <a:gd name="connsiteY2" fmla="*/ 0 h 965795"/>
                <a:gd name="connsiteX3" fmla="*/ 1138921 w 9829800"/>
                <a:gd name="connsiteY3" fmla="*/ 0 h 965795"/>
                <a:gd name="connsiteX4" fmla="*/ 2008211 w 9829800"/>
                <a:gd name="connsiteY4" fmla="*/ 0 h 965795"/>
                <a:gd name="connsiteX5" fmla="*/ 2497187 w 9829800"/>
                <a:gd name="connsiteY5" fmla="*/ 0 h 965795"/>
                <a:gd name="connsiteX6" fmla="*/ 2891084 w 9829800"/>
                <a:gd name="connsiteY6" fmla="*/ 0 h 965795"/>
                <a:gd name="connsiteX7" fmla="*/ 3665295 w 9829800"/>
                <a:gd name="connsiteY7" fmla="*/ 0 h 965795"/>
                <a:gd name="connsiteX8" fmla="*/ 4439507 w 9829800"/>
                <a:gd name="connsiteY8" fmla="*/ 0 h 965795"/>
                <a:gd name="connsiteX9" fmla="*/ 5213719 w 9829800"/>
                <a:gd name="connsiteY9" fmla="*/ 0 h 965795"/>
                <a:gd name="connsiteX10" fmla="*/ 5892852 w 9829800"/>
                <a:gd name="connsiteY10" fmla="*/ 0 h 965795"/>
                <a:gd name="connsiteX11" fmla="*/ 6571985 w 9829800"/>
                <a:gd name="connsiteY11" fmla="*/ 0 h 965795"/>
                <a:gd name="connsiteX12" fmla="*/ 7346196 w 9829800"/>
                <a:gd name="connsiteY12" fmla="*/ 0 h 965795"/>
                <a:gd name="connsiteX13" fmla="*/ 8025329 w 9829800"/>
                <a:gd name="connsiteY13" fmla="*/ 0 h 965795"/>
                <a:gd name="connsiteX14" fmla="*/ 8894619 w 9829800"/>
                <a:gd name="connsiteY14" fmla="*/ 0 h 965795"/>
                <a:gd name="connsiteX15" fmla="*/ 9668831 w 9829800"/>
                <a:gd name="connsiteY15" fmla="*/ 0 h 965795"/>
                <a:gd name="connsiteX16" fmla="*/ 9829800 w 9829800"/>
                <a:gd name="connsiteY16" fmla="*/ 160969 h 965795"/>
                <a:gd name="connsiteX17" fmla="*/ 9829800 w 9829800"/>
                <a:gd name="connsiteY17" fmla="*/ 804826 h 965795"/>
                <a:gd name="connsiteX18" fmla="*/ 9668831 w 9829800"/>
                <a:gd name="connsiteY18" fmla="*/ 965795 h 965795"/>
                <a:gd name="connsiteX19" fmla="*/ 8799541 w 9829800"/>
                <a:gd name="connsiteY19" fmla="*/ 965795 h 965795"/>
                <a:gd name="connsiteX20" fmla="*/ 7930251 w 9829800"/>
                <a:gd name="connsiteY20" fmla="*/ 965795 h 965795"/>
                <a:gd name="connsiteX21" fmla="*/ 7156039 w 9829800"/>
                <a:gd name="connsiteY21" fmla="*/ 965795 h 965795"/>
                <a:gd name="connsiteX22" fmla="*/ 6286749 w 9829800"/>
                <a:gd name="connsiteY22" fmla="*/ 965795 h 965795"/>
                <a:gd name="connsiteX23" fmla="*/ 5417458 w 9829800"/>
                <a:gd name="connsiteY23" fmla="*/ 965795 h 965795"/>
                <a:gd name="connsiteX24" fmla="*/ 4928483 w 9829800"/>
                <a:gd name="connsiteY24" fmla="*/ 965795 h 965795"/>
                <a:gd name="connsiteX25" fmla="*/ 4059192 w 9829800"/>
                <a:gd name="connsiteY25" fmla="*/ 965795 h 965795"/>
                <a:gd name="connsiteX26" fmla="*/ 3284981 w 9829800"/>
                <a:gd name="connsiteY26" fmla="*/ 965795 h 965795"/>
                <a:gd name="connsiteX27" fmla="*/ 2891084 w 9829800"/>
                <a:gd name="connsiteY27" fmla="*/ 965795 h 965795"/>
                <a:gd name="connsiteX28" fmla="*/ 2402108 w 9829800"/>
                <a:gd name="connsiteY28" fmla="*/ 965795 h 965795"/>
                <a:gd name="connsiteX29" fmla="*/ 1627896 w 9829800"/>
                <a:gd name="connsiteY29" fmla="*/ 965795 h 965795"/>
                <a:gd name="connsiteX30" fmla="*/ 1233999 w 9829800"/>
                <a:gd name="connsiteY30" fmla="*/ 965795 h 965795"/>
                <a:gd name="connsiteX31" fmla="*/ 160969 w 9829800"/>
                <a:gd name="connsiteY31" fmla="*/ 965795 h 965795"/>
                <a:gd name="connsiteX32" fmla="*/ 0 w 9829800"/>
                <a:gd name="connsiteY32" fmla="*/ 804826 h 965795"/>
                <a:gd name="connsiteX33" fmla="*/ 0 w 9829800"/>
                <a:gd name="connsiteY33" fmla="*/ 160969 h 96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29800" h="965795" fill="none" extrusionOk="0">
                  <a:moveTo>
                    <a:pt x="0" y="160969"/>
                  </a:moveTo>
                  <a:cubicBezTo>
                    <a:pt x="8968" y="89168"/>
                    <a:pt x="69820" y="-7240"/>
                    <a:pt x="160969" y="0"/>
                  </a:cubicBezTo>
                  <a:cubicBezTo>
                    <a:pt x="316249" y="-7370"/>
                    <a:pt x="543482" y="-3043"/>
                    <a:pt x="649945" y="0"/>
                  </a:cubicBezTo>
                  <a:cubicBezTo>
                    <a:pt x="756408" y="3043"/>
                    <a:pt x="978263" y="-113"/>
                    <a:pt x="1138921" y="0"/>
                  </a:cubicBezTo>
                  <a:cubicBezTo>
                    <a:pt x="1299579" y="113"/>
                    <a:pt x="1710599" y="-26504"/>
                    <a:pt x="2008211" y="0"/>
                  </a:cubicBezTo>
                  <a:cubicBezTo>
                    <a:pt x="2305823" y="26504"/>
                    <a:pt x="2350884" y="9184"/>
                    <a:pt x="2497187" y="0"/>
                  </a:cubicBezTo>
                  <a:cubicBezTo>
                    <a:pt x="2643490" y="-9184"/>
                    <a:pt x="2766484" y="1925"/>
                    <a:pt x="2891084" y="0"/>
                  </a:cubicBezTo>
                  <a:cubicBezTo>
                    <a:pt x="3015684" y="-1925"/>
                    <a:pt x="3432680" y="-16757"/>
                    <a:pt x="3665295" y="0"/>
                  </a:cubicBezTo>
                  <a:cubicBezTo>
                    <a:pt x="3897910" y="16757"/>
                    <a:pt x="4073693" y="14622"/>
                    <a:pt x="4439507" y="0"/>
                  </a:cubicBezTo>
                  <a:cubicBezTo>
                    <a:pt x="4805321" y="-14622"/>
                    <a:pt x="4971258" y="-5041"/>
                    <a:pt x="5213719" y="0"/>
                  </a:cubicBezTo>
                  <a:cubicBezTo>
                    <a:pt x="5456180" y="5041"/>
                    <a:pt x="5701619" y="-1321"/>
                    <a:pt x="5892852" y="0"/>
                  </a:cubicBezTo>
                  <a:cubicBezTo>
                    <a:pt x="6084085" y="1321"/>
                    <a:pt x="6322991" y="-26855"/>
                    <a:pt x="6571985" y="0"/>
                  </a:cubicBezTo>
                  <a:cubicBezTo>
                    <a:pt x="6820979" y="26855"/>
                    <a:pt x="7027655" y="18336"/>
                    <a:pt x="7346196" y="0"/>
                  </a:cubicBezTo>
                  <a:cubicBezTo>
                    <a:pt x="7664737" y="-18336"/>
                    <a:pt x="7836572" y="-33116"/>
                    <a:pt x="8025329" y="0"/>
                  </a:cubicBezTo>
                  <a:cubicBezTo>
                    <a:pt x="8214086" y="33116"/>
                    <a:pt x="8497182" y="-4755"/>
                    <a:pt x="8894619" y="0"/>
                  </a:cubicBezTo>
                  <a:cubicBezTo>
                    <a:pt x="9292056" y="4755"/>
                    <a:pt x="9483005" y="-8594"/>
                    <a:pt x="9668831" y="0"/>
                  </a:cubicBezTo>
                  <a:cubicBezTo>
                    <a:pt x="9749536" y="4804"/>
                    <a:pt x="9840848" y="70455"/>
                    <a:pt x="9829800" y="160969"/>
                  </a:cubicBezTo>
                  <a:cubicBezTo>
                    <a:pt x="9845401" y="403583"/>
                    <a:pt x="9854427" y="581052"/>
                    <a:pt x="9829800" y="804826"/>
                  </a:cubicBezTo>
                  <a:cubicBezTo>
                    <a:pt x="9825290" y="888174"/>
                    <a:pt x="9776997" y="971922"/>
                    <a:pt x="9668831" y="965795"/>
                  </a:cubicBezTo>
                  <a:cubicBezTo>
                    <a:pt x="9360445" y="967170"/>
                    <a:pt x="9120858" y="991435"/>
                    <a:pt x="8799541" y="965795"/>
                  </a:cubicBezTo>
                  <a:cubicBezTo>
                    <a:pt x="8478224" y="940156"/>
                    <a:pt x="8152852" y="978022"/>
                    <a:pt x="7930251" y="965795"/>
                  </a:cubicBezTo>
                  <a:cubicBezTo>
                    <a:pt x="7707650" y="953569"/>
                    <a:pt x="7468020" y="945180"/>
                    <a:pt x="7156039" y="965795"/>
                  </a:cubicBezTo>
                  <a:cubicBezTo>
                    <a:pt x="6844058" y="986410"/>
                    <a:pt x="6654666" y="977511"/>
                    <a:pt x="6286749" y="965795"/>
                  </a:cubicBezTo>
                  <a:cubicBezTo>
                    <a:pt x="5918832" y="954080"/>
                    <a:pt x="5735987" y="974605"/>
                    <a:pt x="5417458" y="965795"/>
                  </a:cubicBezTo>
                  <a:cubicBezTo>
                    <a:pt x="5098929" y="956985"/>
                    <a:pt x="5135271" y="963567"/>
                    <a:pt x="4928483" y="965795"/>
                  </a:cubicBezTo>
                  <a:cubicBezTo>
                    <a:pt x="4721696" y="968023"/>
                    <a:pt x="4444086" y="929634"/>
                    <a:pt x="4059192" y="965795"/>
                  </a:cubicBezTo>
                  <a:cubicBezTo>
                    <a:pt x="3674298" y="1001956"/>
                    <a:pt x="3452551" y="1004154"/>
                    <a:pt x="3284981" y="965795"/>
                  </a:cubicBezTo>
                  <a:cubicBezTo>
                    <a:pt x="3117411" y="927436"/>
                    <a:pt x="3034961" y="949424"/>
                    <a:pt x="2891084" y="965795"/>
                  </a:cubicBezTo>
                  <a:cubicBezTo>
                    <a:pt x="2747207" y="982166"/>
                    <a:pt x="2510287" y="955550"/>
                    <a:pt x="2402108" y="965795"/>
                  </a:cubicBezTo>
                  <a:cubicBezTo>
                    <a:pt x="2293929" y="976040"/>
                    <a:pt x="1804745" y="945444"/>
                    <a:pt x="1627896" y="965795"/>
                  </a:cubicBezTo>
                  <a:cubicBezTo>
                    <a:pt x="1451047" y="986146"/>
                    <a:pt x="1406009" y="969651"/>
                    <a:pt x="1233999" y="965795"/>
                  </a:cubicBezTo>
                  <a:cubicBezTo>
                    <a:pt x="1061989" y="961939"/>
                    <a:pt x="521096" y="993031"/>
                    <a:pt x="160969" y="965795"/>
                  </a:cubicBezTo>
                  <a:cubicBezTo>
                    <a:pt x="67672" y="959589"/>
                    <a:pt x="-10716" y="874682"/>
                    <a:pt x="0" y="804826"/>
                  </a:cubicBezTo>
                  <a:cubicBezTo>
                    <a:pt x="13590" y="542759"/>
                    <a:pt x="-25836" y="432007"/>
                    <a:pt x="0" y="160969"/>
                  </a:cubicBezTo>
                  <a:close/>
                </a:path>
                <a:path w="9829800" h="965795" stroke="0" extrusionOk="0">
                  <a:moveTo>
                    <a:pt x="0" y="160969"/>
                  </a:moveTo>
                  <a:cubicBezTo>
                    <a:pt x="8617" y="74301"/>
                    <a:pt x="80722" y="1857"/>
                    <a:pt x="160969" y="0"/>
                  </a:cubicBezTo>
                  <a:cubicBezTo>
                    <a:pt x="387131" y="832"/>
                    <a:pt x="415794" y="-18186"/>
                    <a:pt x="649945" y="0"/>
                  </a:cubicBezTo>
                  <a:cubicBezTo>
                    <a:pt x="884096" y="18186"/>
                    <a:pt x="962407" y="2631"/>
                    <a:pt x="1043842" y="0"/>
                  </a:cubicBezTo>
                  <a:cubicBezTo>
                    <a:pt x="1125277" y="-2631"/>
                    <a:pt x="1554938" y="12778"/>
                    <a:pt x="1722975" y="0"/>
                  </a:cubicBezTo>
                  <a:cubicBezTo>
                    <a:pt x="1891012" y="-12778"/>
                    <a:pt x="2303703" y="-40154"/>
                    <a:pt x="2592265" y="0"/>
                  </a:cubicBezTo>
                  <a:cubicBezTo>
                    <a:pt x="2880827" y="40154"/>
                    <a:pt x="3097527" y="12940"/>
                    <a:pt x="3461555" y="0"/>
                  </a:cubicBezTo>
                  <a:cubicBezTo>
                    <a:pt x="3825583" y="-12940"/>
                    <a:pt x="3946918" y="-26322"/>
                    <a:pt x="4330846" y="0"/>
                  </a:cubicBezTo>
                  <a:cubicBezTo>
                    <a:pt x="4714774" y="26322"/>
                    <a:pt x="4666432" y="-9752"/>
                    <a:pt x="4819821" y="0"/>
                  </a:cubicBezTo>
                  <a:cubicBezTo>
                    <a:pt x="4973210" y="9752"/>
                    <a:pt x="5182367" y="13265"/>
                    <a:pt x="5403876" y="0"/>
                  </a:cubicBezTo>
                  <a:cubicBezTo>
                    <a:pt x="5625386" y="-13265"/>
                    <a:pt x="5873322" y="766"/>
                    <a:pt x="6083009" y="0"/>
                  </a:cubicBezTo>
                  <a:cubicBezTo>
                    <a:pt x="6292696" y="-766"/>
                    <a:pt x="6313347" y="1127"/>
                    <a:pt x="6476906" y="0"/>
                  </a:cubicBezTo>
                  <a:cubicBezTo>
                    <a:pt x="6640465" y="-1127"/>
                    <a:pt x="7137312" y="-36656"/>
                    <a:pt x="7346196" y="0"/>
                  </a:cubicBezTo>
                  <a:cubicBezTo>
                    <a:pt x="7555080" y="36656"/>
                    <a:pt x="7676584" y="-15460"/>
                    <a:pt x="7930251" y="0"/>
                  </a:cubicBezTo>
                  <a:cubicBezTo>
                    <a:pt x="8183919" y="15460"/>
                    <a:pt x="8231644" y="18149"/>
                    <a:pt x="8514305" y="0"/>
                  </a:cubicBezTo>
                  <a:cubicBezTo>
                    <a:pt x="8796966" y="-18149"/>
                    <a:pt x="9340511" y="-6477"/>
                    <a:pt x="9668831" y="0"/>
                  </a:cubicBezTo>
                  <a:cubicBezTo>
                    <a:pt x="9768844" y="8399"/>
                    <a:pt x="9831375" y="75709"/>
                    <a:pt x="9829800" y="160969"/>
                  </a:cubicBezTo>
                  <a:cubicBezTo>
                    <a:pt x="9808370" y="417780"/>
                    <a:pt x="9846814" y="585735"/>
                    <a:pt x="9829800" y="804826"/>
                  </a:cubicBezTo>
                  <a:cubicBezTo>
                    <a:pt x="9830865" y="902866"/>
                    <a:pt x="9775983" y="975567"/>
                    <a:pt x="9668831" y="965795"/>
                  </a:cubicBezTo>
                  <a:cubicBezTo>
                    <a:pt x="9265497" y="965920"/>
                    <a:pt x="9156338" y="964669"/>
                    <a:pt x="8799541" y="965795"/>
                  </a:cubicBezTo>
                  <a:cubicBezTo>
                    <a:pt x="8442744" y="966922"/>
                    <a:pt x="8546422" y="967154"/>
                    <a:pt x="8310565" y="965795"/>
                  </a:cubicBezTo>
                  <a:cubicBezTo>
                    <a:pt x="8074708" y="964436"/>
                    <a:pt x="8005984" y="960737"/>
                    <a:pt x="7821589" y="965795"/>
                  </a:cubicBezTo>
                  <a:cubicBezTo>
                    <a:pt x="7637194" y="970853"/>
                    <a:pt x="7550918" y="960204"/>
                    <a:pt x="7332613" y="965795"/>
                  </a:cubicBezTo>
                  <a:cubicBezTo>
                    <a:pt x="7114308" y="971386"/>
                    <a:pt x="7060048" y="978537"/>
                    <a:pt x="6843638" y="965795"/>
                  </a:cubicBezTo>
                  <a:cubicBezTo>
                    <a:pt x="6627228" y="953053"/>
                    <a:pt x="6438702" y="936463"/>
                    <a:pt x="6164505" y="965795"/>
                  </a:cubicBezTo>
                  <a:cubicBezTo>
                    <a:pt x="5890308" y="995127"/>
                    <a:pt x="5861317" y="984638"/>
                    <a:pt x="5675529" y="965795"/>
                  </a:cubicBezTo>
                  <a:cubicBezTo>
                    <a:pt x="5489741" y="946952"/>
                    <a:pt x="5360715" y="964415"/>
                    <a:pt x="5091475" y="965795"/>
                  </a:cubicBezTo>
                  <a:cubicBezTo>
                    <a:pt x="4822235" y="967175"/>
                    <a:pt x="4869750" y="949198"/>
                    <a:pt x="4697577" y="965795"/>
                  </a:cubicBezTo>
                  <a:cubicBezTo>
                    <a:pt x="4525404" y="982392"/>
                    <a:pt x="4156100" y="934651"/>
                    <a:pt x="3828287" y="965795"/>
                  </a:cubicBezTo>
                  <a:cubicBezTo>
                    <a:pt x="3500474" y="996940"/>
                    <a:pt x="3444937" y="970530"/>
                    <a:pt x="3339311" y="965795"/>
                  </a:cubicBezTo>
                  <a:cubicBezTo>
                    <a:pt x="3233685" y="961060"/>
                    <a:pt x="2901346" y="977365"/>
                    <a:pt x="2565100" y="965795"/>
                  </a:cubicBezTo>
                  <a:cubicBezTo>
                    <a:pt x="2228854" y="954225"/>
                    <a:pt x="1873512" y="940711"/>
                    <a:pt x="1695810" y="965795"/>
                  </a:cubicBezTo>
                  <a:cubicBezTo>
                    <a:pt x="1518108" y="990880"/>
                    <a:pt x="1049167" y="980413"/>
                    <a:pt x="826519" y="965795"/>
                  </a:cubicBezTo>
                  <a:cubicBezTo>
                    <a:pt x="603871" y="951177"/>
                    <a:pt x="336367" y="991248"/>
                    <a:pt x="160969" y="965795"/>
                  </a:cubicBezTo>
                  <a:cubicBezTo>
                    <a:pt x="80245" y="984746"/>
                    <a:pt x="-5208" y="907557"/>
                    <a:pt x="0" y="804826"/>
                  </a:cubicBezTo>
                  <a:cubicBezTo>
                    <a:pt x="14164" y="503262"/>
                    <a:pt x="4321" y="416637"/>
                    <a:pt x="0" y="160969"/>
                  </a:cubicBezTo>
                  <a:close/>
                </a:path>
              </a:pathLst>
            </a:custGeom>
            <a:solidFill>
              <a:schemeClr val="accent5">
                <a:lumMod val="20000"/>
                <a:lumOff val="80000"/>
              </a:schemeClr>
            </a:solidFill>
            <a:ln w="28575">
              <a:prstDash val="sysDash"/>
              <a:extLst>
                <a:ext uri="{C807C97D-BFC1-408E-A445-0C87EB9F89A2}">
                  <ask:lineSketchStyleProps xmlns:ask="http://schemas.microsoft.com/office/drawing/2018/sketchyshapes" xmlns="" sd="3189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Thêm lời thoại cho nhân vật, thay đổi cách kết thúc (thêm hoặc thay đổi đoạn kết) của câu chuyện</a:t>
              </a:r>
            </a:p>
          </p:txBody>
        </p:sp>
        <p:pic>
          <p:nvPicPr>
            <p:cNvPr id="14" name="Picture 13">
              <a:extLst>
                <a:ext uri="{FF2B5EF4-FFF2-40B4-BE49-F238E27FC236}">
                  <a16:creationId xmlns:a16="http://schemas.microsoft.com/office/drawing/2014/main" id="{B44FDEE3-F08E-BA50-8C81-B86B46706925}"/>
                </a:ext>
              </a:extLst>
            </p:cNvPr>
            <p:cNvPicPr>
              <a:picLocks noChangeAspect="1"/>
            </p:cNvPicPr>
            <p:nvPr/>
          </p:nvPicPr>
          <p:blipFill>
            <a:blip r:embed="rId3"/>
            <a:stretch>
              <a:fillRect/>
            </a:stretch>
          </p:blipFill>
          <p:spPr>
            <a:xfrm rot="20017565">
              <a:off x="798451" y="1037424"/>
              <a:ext cx="439037" cy="554803"/>
            </a:xfrm>
            <a:prstGeom prst="rect">
              <a:avLst/>
            </a:prstGeom>
          </p:spPr>
        </p:pic>
      </p:grpSp>
    </p:spTree>
    <p:extLst>
      <p:ext uri="{BB962C8B-B14F-4D97-AF65-F5344CB8AC3E}">
        <p14:creationId xmlns:p14="http://schemas.microsoft.com/office/powerpoint/2010/main" val="1156466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1EE78A70-F446-DEC2-849F-ABBDEE26AAF7}"/>
              </a:ext>
            </a:extLst>
          </p:cNvPr>
          <p:cNvSpPr/>
          <p:nvPr/>
        </p:nvSpPr>
        <p:spPr>
          <a:xfrm>
            <a:off x="1033272" y="1103483"/>
            <a:ext cx="9829800" cy="5221224"/>
          </a:xfrm>
          <a:custGeom>
            <a:avLst/>
            <a:gdLst>
              <a:gd name="connsiteX0" fmla="*/ 0 w 9829800"/>
              <a:gd name="connsiteY0" fmla="*/ 870221 h 5221224"/>
              <a:gd name="connsiteX1" fmla="*/ 870221 w 9829800"/>
              <a:gd name="connsiteY1" fmla="*/ 0 h 5221224"/>
              <a:gd name="connsiteX2" fmla="*/ 8959579 w 9829800"/>
              <a:gd name="connsiteY2" fmla="*/ 0 h 5221224"/>
              <a:gd name="connsiteX3" fmla="*/ 9829800 w 9829800"/>
              <a:gd name="connsiteY3" fmla="*/ 870221 h 5221224"/>
              <a:gd name="connsiteX4" fmla="*/ 9829800 w 9829800"/>
              <a:gd name="connsiteY4" fmla="*/ 4351003 h 5221224"/>
              <a:gd name="connsiteX5" fmla="*/ 8959579 w 9829800"/>
              <a:gd name="connsiteY5" fmla="*/ 5221224 h 5221224"/>
              <a:gd name="connsiteX6" fmla="*/ 870221 w 9829800"/>
              <a:gd name="connsiteY6" fmla="*/ 5221224 h 5221224"/>
              <a:gd name="connsiteX7" fmla="*/ 0 w 9829800"/>
              <a:gd name="connsiteY7" fmla="*/ 4351003 h 5221224"/>
              <a:gd name="connsiteX8" fmla="*/ 0 w 9829800"/>
              <a:gd name="connsiteY8" fmla="*/ 870221 h 522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9800" h="5221224" fill="none" extrusionOk="0">
                <a:moveTo>
                  <a:pt x="0" y="870221"/>
                </a:moveTo>
                <a:cubicBezTo>
                  <a:pt x="-62157" y="367034"/>
                  <a:pt x="404019" y="-33778"/>
                  <a:pt x="870221" y="0"/>
                </a:cubicBezTo>
                <a:cubicBezTo>
                  <a:pt x="3727977" y="-152487"/>
                  <a:pt x="7581637" y="156484"/>
                  <a:pt x="8959579" y="0"/>
                </a:cubicBezTo>
                <a:cubicBezTo>
                  <a:pt x="9509323" y="-15271"/>
                  <a:pt x="9849866" y="366000"/>
                  <a:pt x="9829800" y="870221"/>
                </a:cubicBezTo>
                <a:cubicBezTo>
                  <a:pt x="9986300" y="2502905"/>
                  <a:pt x="9862459" y="2882410"/>
                  <a:pt x="9829800" y="4351003"/>
                </a:cubicBezTo>
                <a:cubicBezTo>
                  <a:pt x="9834240" y="4827239"/>
                  <a:pt x="9438698" y="5234639"/>
                  <a:pt x="8959579" y="5221224"/>
                </a:cubicBezTo>
                <a:cubicBezTo>
                  <a:pt x="5737862" y="5053021"/>
                  <a:pt x="4232435" y="5347132"/>
                  <a:pt x="870221" y="5221224"/>
                </a:cubicBezTo>
                <a:cubicBezTo>
                  <a:pt x="398803" y="5245086"/>
                  <a:pt x="39812" y="4766080"/>
                  <a:pt x="0" y="4351003"/>
                </a:cubicBezTo>
                <a:cubicBezTo>
                  <a:pt x="-125073" y="2692422"/>
                  <a:pt x="51883" y="2296285"/>
                  <a:pt x="0" y="870221"/>
                </a:cubicBezTo>
                <a:close/>
              </a:path>
              <a:path w="9829800" h="5221224" stroke="0" extrusionOk="0">
                <a:moveTo>
                  <a:pt x="0" y="870221"/>
                </a:moveTo>
                <a:cubicBezTo>
                  <a:pt x="-22272" y="427303"/>
                  <a:pt x="394785" y="3109"/>
                  <a:pt x="870221" y="0"/>
                </a:cubicBezTo>
                <a:cubicBezTo>
                  <a:pt x="4065553" y="109403"/>
                  <a:pt x="6688198" y="-71210"/>
                  <a:pt x="8959579" y="0"/>
                </a:cubicBezTo>
                <a:cubicBezTo>
                  <a:pt x="9427490" y="54664"/>
                  <a:pt x="9775269" y="371479"/>
                  <a:pt x="9829800" y="870221"/>
                </a:cubicBezTo>
                <a:cubicBezTo>
                  <a:pt x="9952112" y="2133878"/>
                  <a:pt x="9994891" y="3909410"/>
                  <a:pt x="9829800" y="4351003"/>
                </a:cubicBezTo>
                <a:cubicBezTo>
                  <a:pt x="9897445" y="4788738"/>
                  <a:pt x="9426256" y="5182304"/>
                  <a:pt x="8959579" y="5221224"/>
                </a:cubicBezTo>
                <a:cubicBezTo>
                  <a:pt x="7953982" y="5194379"/>
                  <a:pt x="2018254" y="5138656"/>
                  <a:pt x="870221" y="5221224"/>
                </a:cubicBezTo>
                <a:cubicBezTo>
                  <a:pt x="428821" y="5202291"/>
                  <a:pt x="71767" y="4883497"/>
                  <a:pt x="0" y="4351003"/>
                </a:cubicBezTo>
                <a:cubicBezTo>
                  <a:pt x="-19012" y="2804267"/>
                  <a:pt x="77519" y="2095904"/>
                  <a:pt x="0" y="870221"/>
                </a:cubicBezTo>
                <a:close/>
              </a:path>
            </a:pathLst>
          </a:custGeom>
          <a:solidFill>
            <a:schemeClr val="bg1"/>
          </a:solidFill>
          <a:ln w="57150">
            <a:solidFill>
              <a:srgbClr val="01A799"/>
            </a:solidFill>
            <a:prstDash val="dash"/>
            <a:extLst>
              <a:ext uri="{C807C97D-BFC1-408E-A445-0C87EB9F89A2}">
                <ask:lineSketchStyleProps xmlns:ask="http://schemas.microsoft.com/office/drawing/2018/sketchyshapes" xmlns="" sd="37179041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92680F87-101F-419F-E411-35E06489748F}"/>
              </a:ext>
            </a:extLst>
          </p:cNvPr>
          <p:cNvGrpSpPr/>
          <p:nvPr/>
        </p:nvGrpSpPr>
        <p:grpSpPr>
          <a:xfrm>
            <a:off x="8996530" y="-102526"/>
            <a:ext cx="2890456" cy="2869414"/>
            <a:chOff x="8996530" y="-102526"/>
            <a:chExt cx="2890456" cy="2869414"/>
          </a:xfrm>
        </p:grpSpPr>
        <p:pic>
          <p:nvPicPr>
            <p:cNvPr id="15" name="Picture 14">
              <a:extLst>
                <a:ext uri="{FF2B5EF4-FFF2-40B4-BE49-F238E27FC236}">
                  <a16:creationId xmlns:a16="http://schemas.microsoft.com/office/drawing/2014/main" id="{75413325-EA9B-848E-D400-B28156E83C64}"/>
                </a:ext>
              </a:extLst>
            </p:cNvPr>
            <p:cNvPicPr>
              <a:picLocks noChangeAspect="1"/>
            </p:cNvPicPr>
            <p:nvPr/>
          </p:nvPicPr>
          <p:blipFill>
            <a:blip r:embed="rId3"/>
            <a:stretch>
              <a:fillRect/>
            </a:stretch>
          </p:blipFill>
          <p:spPr>
            <a:xfrm rot="1279650">
              <a:off x="9142330" y="-102526"/>
              <a:ext cx="2744656" cy="2869414"/>
            </a:xfrm>
            <a:prstGeom prst="rect">
              <a:avLst/>
            </a:prstGeom>
          </p:spPr>
        </p:pic>
        <p:sp>
          <p:nvSpPr>
            <p:cNvPr id="16" name="TextBox 15">
              <a:extLst>
                <a:ext uri="{FF2B5EF4-FFF2-40B4-BE49-F238E27FC236}">
                  <a16:creationId xmlns:a16="http://schemas.microsoft.com/office/drawing/2014/main" id="{C282813D-2AB2-C940-FAE2-FAEDF4A93467}"/>
                </a:ext>
              </a:extLst>
            </p:cNvPr>
            <p:cNvSpPr txBox="1"/>
            <p:nvPr/>
          </p:nvSpPr>
          <p:spPr>
            <a:xfrm rot="1068389">
              <a:off x="8996530" y="1566629"/>
              <a:ext cx="2505815" cy="923330"/>
            </a:xfrm>
            <a:prstGeom prst="rect">
              <a:avLst/>
            </a:prstGeom>
            <a:noFill/>
          </p:spPr>
          <p:txBody>
            <a:bodyPr wrap="none" rtlCol="0">
              <a:spAutoFit/>
            </a:bodyPr>
            <a:lstStyle/>
            <a:p>
              <a:pPr algn="ctr"/>
              <a:r>
                <a:rPr lang="vi-VN" sz="5400" dirty="0">
                  <a:solidFill>
                    <a:srgbClr val="C00000"/>
                  </a:solidFill>
                  <a:latin typeface="#9Slide03 Cabin Bold" panose="00000800000000000000" pitchFamily="2" charset="-93"/>
                </a:rPr>
                <a:t>Ghi nhớ</a:t>
              </a:r>
            </a:p>
          </p:txBody>
        </p:sp>
      </p:grpSp>
      <p:sp>
        <p:nvSpPr>
          <p:cNvPr id="19" name="TextBox 18">
            <a:extLst>
              <a:ext uri="{FF2B5EF4-FFF2-40B4-BE49-F238E27FC236}">
                <a16:creationId xmlns:a16="http://schemas.microsoft.com/office/drawing/2014/main" id="{545A65CB-3F21-6042-270E-10B578CDD9F0}"/>
              </a:ext>
            </a:extLst>
          </p:cNvPr>
          <p:cNvSpPr txBox="1"/>
          <p:nvPr/>
        </p:nvSpPr>
        <p:spPr>
          <a:xfrm>
            <a:off x="1463192" y="1581912"/>
            <a:ext cx="7150887" cy="4401205"/>
          </a:xfrm>
          <a:prstGeom prst="rect">
            <a:avLst/>
          </a:prstGeom>
          <a:noFill/>
        </p:spPr>
        <p:txBody>
          <a:bodyPr wrap="square">
            <a:spAutoFit/>
          </a:bodyPr>
          <a:lstStyle/>
          <a:p>
            <a:r>
              <a:rPr lang="vi-VN" sz="2800" dirty="0">
                <a:latin typeface="Calibri" panose="020F0502020204030204" pitchFamily="34" charset="0"/>
                <a:ea typeface="Calibri" panose="020F0502020204030204" pitchFamily="34" charset="0"/>
                <a:cs typeface="Calibri" panose="020F0502020204030204" pitchFamily="34" charset="0"/>
              </a:rPr>
              <a:t>Trong bài văn kể chuyện sáng tạo, người viết có thể thêm chi tiết (thêm lời thoại, thêm lời kể, lời tả,...) hoặc thay đổi cách kết thúc mà không làm thay đổi nội dung chính và ý nghĩa của câu chuyện.</a:t>
            </a:r>
          </a:p>
          <a:p>
            <a:r>
              <a:rPr lang="vi-VN" sz="2800" dirty="0">
                <a:latin typeface="Calibri" panose="020F0502020204030204" pitchFamily="34" charset="0"/>
                <a:ea typeface="Calibri" panose="020F0502020204030204" pitchFamily="34" charset="0"/>
                <a:cs typeface="Calibri" panose="020F0502020204030204" pitchFamily="34" charset="0"/>
              </a:rPr>
              <a:t>Bài văn có 3 phần:</a:t>
            </a:r>
          </a:p>
          <a:p>
            <a:pPr marL="457200" indent="-457200">
              <a:buFont typeface="Arial" panose="020B0604020202020204" pitchFamily="34" charset="0"/>
              <a:buChar char="•"/>
            </a:pPr>
            <a:r>
              <a:rPr lang="vi-VN" sz="2800" i="1" dirty="0">
                <a:latin typeface="Calibri" panose="020F0502020204030204" pitchFamily="34" charset="0"/>
                <a:ea typeface="Calibri" panose="020F0502020204030204" pitchFamily="34" charset="0"/>
                <a:cs typeface="Calibri" panose="020F0502020204030204" pitchFamily="34" charset="0"/>
              </a:rPr>
              <a:t>Mở bài: Giới thiệu câu chuyện.</a:t>
            </a:r>
          </a:p>
          <a:p>
            <a:pPr marL="457200" indent="-457200">
              <a:buFont typeface="Arial" panose="020B0604020202020204" pitchFamily="34" charset="0"/>
              <a:buChar char="•"/>
            </a:pPr>
            <a:r>
              <a:rPr lang="vi-VN" sz="2800" i="1" dirty="0">
                <a:latin typeface="Calibri" panose="020F0502020204030204" pitchFamily="34" charset="0"/>
                <a:ea typeface="Calibri" panose="020F0502020204030204" pitchFamily="34" charset="0"/>
                <a:cs typeface="Calibri" panose="020F0502020204030204" pitchFamily="34" charset="0"/>
              </a:rPr>
              <a:t>Thân bài: Kể lại câu chuyện với những chi tiết sáng tạo.</a:t>
            </a:r>
          </a:p>
          <a:p>
            <a:pPr marL="457200" indent="-457200">
              <a:buFont typeface="Arial" panose="020B0604020202020204" pitchFamily="34" charset="0"/>
              <a:buChar char="•"/>
            </a:pPr>
            <a:r>
              <a:rPr lang="vi-VN" sz="2800" i="1" dirty="0">
                <a:latin typeface="Calibri" panose="020F0502020204030204" pitchFamily="34" charset="0"/>
                <a:ea typeface="Calibri" panose="020F0502020204030204" pitchFamily="34" charset="0"/>
                <a:cs typeface="Calibri" panose="020F0502020204030204" pitchFamily="34" charset="0"/>
              </a:rPr>
              <a:t>Kết bài: Nêu suy nghĩ, cảm xúc về câu chuyện</a:t>
            </a:r>
          </a:p>
        </p:txBody>
      </p:sp>
    </p:spTree>
    <p:extLst>
      <p:ext uri="{BB962C8B-B14F-4D97-AF65-F5344CB8AC3E}">
        <p14:creationId xmlns:p14="http://schemas.microsoft.com/office/powerpoint/2010/main" val="920212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7" name="Freeform 5">
            <a:extLst>
              <a:ext uri="{FF2B5EF4-FFF2-40B4-BE49-F238E27FC236}">
                <a16:creationId xmlns:a16="http://schemas.microsoft.com/office/drawing/2014/main" id="{2224D874-FE56-1884-DD0B-58AAD111801E}"/>
              </a:ext>
            </a:extLst>
          </p:cNvPr>
          <p:cNvSpPr/>
          <p:nvPr/>
        </p:nvSpPr>
        <p:spPr>
          <a:xfrm rot="20238533">
            <a:off x="8646184" y="2990001"/>
            <a:ext cx="3373019" cy="6818800"/>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53682DA-C0C5-7173-9301-DD00C59F4C64}"/>
              </a:ext>
            </a:extLst>
          </p:cNvPr>
          <p:cNvPicPr>
            <a:picLocks noChangeAspect="1"/>
          </p:cNvPicPr>
          <p:nvPr/>
        </p:nvPicPr>
        <p:blipFill>
          <a:blip r:embed="rId5"/>
          <a:stretch>
            <a:fillRect/>
          </a:stretch>
        </p:blipFill>
        <p:spPr>
          <a:xfrm rot="20135294">
            <a:off x="6901532" y="5454626"/>
            <a:ext cx="918771" cy="1094309"/>
          </a:xfrm>
          <a:prstGeom prst="rect">
            <a:avLst/>
          </a:prstGeom>
        </p:spPr>
      </p:pic>
      <p:pic>
        <p:nvPicPr>
          <p:cNvPr id="3" name="Picture 2">
            <a:extLst>
              <a:ext uri="{FF2B5EF4-FFF2-40B4-BE49-F238E27FC236}">
                <a16:creationId xmlns:a16="http://schemas.microsoft.com/office/drawing/2014/main" id="{CCC1DD2D-575E-4DB1-B0FD-C76C2D696A24}"/>
              </a:ext>
            </a:extLst>
          </p:cNvPr>
          <p:cNvPicPr>
            <a:picLocks noChangeAspect="1"/>
          </p:cNvPicPr>
          <p:nvPr/>
        </p:nvPicPr>
        <p:blipFill>
          <a:blip r:embed="rId6"/>
          <a:stretch>
            <a:fillRect/>
          </a:stretch>
        </p:blipFill>
        <p:spPr>
          <a:xfrm>
            <a:off x="1437153" y="771097"/>
            <a:ext cx="9095289" cy="2546524"/>
          </a:xfrm>
          <a:prstGeom prst="rect">
            <a:avLst/>
          </a:prstGeom>
        </p:spPr>
      </p:pic>
    </p:spTree>
    <p:extLst>
      <p:ext uri="{BB962C8B-B14F-4D97-AF65-F5344CB8AC3E}">
        <p14:creationId xmlns:p14="http://schemas.microsoft.com/office/powerpoint/2010/main" val="88783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457200" y="274319"/>
            <a:ext cx="11219688" cy="6415559"/>
          </a:xfrm>
          <a:custGeom>
            <a:avLst/>
            <a:gdLst>
              <a:gd name="connsiteX0" fmla="*/ 1069281 w 11219688"/>
              <a:gd name="connsiteY0" fmla="*/ 0 h 6415559"/>
              <a:gd name="connsiteX1" fmla="*/ 11219688 w 11219688"/>
              <a:gd name="connsiteY1" fmla="*/ 0 h 6415559"/>
              <a:gd name="connsiteX2" fmla="*/ 11219688 w 11219688"/>
              <a:gd name="connsiteY2" fmla="*/ 0 h 6415559"/>
              <a:gd name="connsiteX3" fmla="*/ 11219688 w 11219688"/>
              <a:gd name="connsiteY3" fmla="*/ 5346278 h 6415559"/>
              <a:gd name="connsiteX4" fmla="*/ 10150407 w 11219688"/>
              <a:gd name="connsiteY4" fmla="*/ 6415559 h 6415559"/>
              <a:gd name="connsiteX5" fmla="*/ 0 w 11219688"/>
              <a:gd name="connsiteY5" fmla="*/ 6415559 h 6415559"/>
              <a:gd name="connsiteX6" fmla="*/ 0 w 11219688"/>
              <a:gd name="connsiteY6" fmla="*/ 6415559 h 6415559"/>
              <a:gd name="connsiteX7" fmla="*/ 0 w 11219688"/>
              <a:gd name="connsiteY7" fmla="*/ 1069281 h 6415559"/>
              <a:gd name="connsiteX8" fmla="*/ 1069281 w 11219688"/>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9688" h="6415559" fill="none" extrusionOk="0">
                <a:moveTo>
                  <a:pt x="1069281" y="0"/>
                </a:moveTo>
                <a:cubicBezTo>
                  <a:pt x="2174161" y="78011"/>
                  <a:pt x="8913285" y="21937"/>
                  <a:pt x="11219688" y="0"/>
                </a:cubicBezTo>
                <a:lnTo>
                  <a:pt x="11219688" y="0"/>
                </a:lnTo>
                <a:cubicBezTo>
                  <a:pt x="11374160" y="2359435"/>
                  <a:pt x="11385314" y="3954937"/>
                  <a:pt x="11219688" y="5346278"/>
                </a:cubicBezTo>
                <a:cubicBezTo>
                  <a:pt x="11266454" y="5878646"/>
                  <a:pt x="10649149" y="6408675"/>
                  <a:pt x="10150407" y="6415559"/>
                </a:cubicBezTo>
                <a:cubicBezTo>
                  <a:pt x="8928061" y="6270475"/>
                  <a:pt x="4535774" y="6450638"/>
                  <a:pt x="0" y="6415559"/>
                </a:cubicBezTo>
                <a:lnTo>
                  <a:pt x="0" y="6415559"/>
                </a:lnTo>
                <a:cubicBezTo>
                  <a:pt x="42204" y="5082001"/>
                  <a:pt x="161297" y="3719445"/>
                  <a:pt x="0" y="1069281"/>
                </a:cubicBezTo>
                <a:cubicBezTo>
                  <a:pt x="37371" y="483506"/>
                  <a:pt x="479948" y="14708"/>
                  <a:pt x="1069281" y="0"/>
                </a:cubicBezTo>
                <a:close/>
              </a:path>
              <a:path w="11219688" h="6415559" stroke="0" extrusionOk="0">
                <a:moveTo>
                  <a:pt x="1069281" y="0"/>
                </a:moveTo>
                <a:cubicBezTo>
                  <a:pt x="3126998" y="-16420"/>
                  <a:pt x="7030156" y="-157111"/>
                  <a:pt x="11219688" y="0"/>
                </a:cubicBezTo>
                <a:lnTo>
                  <a:pt x="11219688" y="0"/>
                </a:lnTo>
                <a:cubicBezTo>
                  <a:pt x="11355778" y="2481539"/>
                  <a:pt x="11102401" y="3065561"/>
                  <a:pt x="11219688" y="5346278"/>
                </a:cubicBezTo>
                <a:cubicBezTo>
                  <a:pt x="11188304" y="6027792"/>
                  <a:pt x="10759736" y="6428316"/>
                  <a:pt x="10150407" y="6415559"/>
                </a:cubicBezTo>
                <a:cubicBezTo>
                  <a:pt x="8223739" y="6298064"/>
                  <a:pt x="3400783"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6A9D3752-6C67-1555-001E-6CA55589BE7B}"/>
              </a:ext>
            </a:extLst>
          </p:cNvPr>
          <p:cNvGrpSpPr/>
          <p:nvPr/>
        </p:nvGrpSpPr>
        <p:grpSpPr>
          <a:xfrm>
            <a:off x="967198" y="480391"/>
            <a:ext cx="10051322" cy="1915337"/>
            <a:chOff x="1159222" y="480391"/>
            <a:chExt cx="10051322" cy="1915337"/>
          </a:xfrm>
        </p:grpSpPr>
        <p:sp>
          <p:nvSpPr>
            <p:cNvPr id="4" name="Freeform 4">
              <a:extLst>
                <a:ext uri="{FF2B5EF4-FFF2-40B4-BE49-F238E27FC236}">
                  <a16:creationId xmlns:a16="http://schemas.microsoft.com/office/drawing/2014/main" id="{201FED60-BCBA-47C6-EB0F-829787F99219}"/>
                </a:ext>
              </a:extLst>
            </p:cNvPr>
            <p:cNvSpPr/>
            <p:nvPr/>
          </p:nvSpPr>
          <p:spPr>
            <a:xfrm>
              <a:off x="1159222" y="480391"/>
              <a:ext cx="10051322" cy="1915337"/>
            </a:xfrm>
            <a:custGeom>
              <a:avLst/>
              <a:gdLst/>
              <a:ahLst/>
              <a:cxnLst/>
              <a:rect l="l" t="t" r="r" b="b"/>
              <a:pathLst>
                <a:path w="6136706" h="1365417">
                  <a:moveTo>
                    <a:pt x="0" y="0"/>
                  </a:moveTo>
                  <a:lnTo>
                    <a:pt x="6136705" y="0"/>
                  </a:lnTo>
                  <a:lnTo>
                    <a:pt x="6136705" y="1365417"/>
                  </a:lnTo>
                  <a:lnTo>
                    <a:pt x="0" y="13654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6" name="Picture 5">
              <a:extLst>
                <a:ext uri="{FF2B5EF4-FFF2-40B4-BE49-F238E27FC236}">
                  <a16:creationId xmlns:a16="http://schemas.microsoft.com/office/drawing/2014/main" id="{E5E3EA71-480C-795C-7ABD-AA4560B5CFBD}"/>
                </a:ext>
              </a:extLst>
            </p:cNvPr>
            <p:cNvPicPr>
              <a:picLocks noChangeAspect="1"/>
            </p:cNvPicPr>
            <p:nvPr/>
          </p:nvPicPr>
          <p:blipFill>
            <a:blip r:embed="rId5"/>
            <a:stretch>
              <a:fillRect/>
            </a:stretch>
          </p:blipFill>
          <p:spPr>
            <a:xfrm rot="20380475">
              <a:off x="1725083" y="1052445"/>
              <a:ext cx="813114" cy="771226"/>
            </a:xfrm>
            <a:prstGeom prst="rect">
              <a:avLst/>
            </a:prstGeom>
          </p:spPr>
        </p:pic>
        <p:sp>
          <p:nvSpPr>
            <p:cNvPr id="10" name="TextBox 9">
              <a:extLst>
                <a:ext uri="{FF2B5EF4-FFF2-40B4-BE49-F238E27FC236}">
                  <a16:creationId xmlns:a16="http://schemas.microsoft.com/office/drawing/2014/main" id="{1CFEB818-0FE5-3F76-323B-C26E47AFE01D}"/>
                </a:ext>
              </a:extLst>
            </p:cNvPr>
            <p:cNvSpPr txBox="1"/>
            <p:nvPr/>
          </p:nvSpPr>
          <p:spPr>
            <a:xfrm>
              <a:off x="2704157" y="863662"/>
              <a:ext cx="8449056" cy="1077218"/>
            </a:xfrm>
            <a:prstGeom prst="rect">
              <a:avLst/>
            </a:prstGeom>
            <a:noFill/>
          </p:spPr>
          <p:txBody>
            <a:bodyPr wrap="square">
              <a:spAutoFit/>
            </a:bodyPr>
            <a:lstStyle/>
            <a:p>
              <a:r>
                <a:rPr lang="en-US" sz="32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 </a:t>
              </a:r>
              <a:r>
                <a:rPr lang="vi-VN" sz="32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Kể cho người thân nghe câu chuyện </a:t>
              </a:r>
              <a:r>
                <a:rPr lang="vi-VN" sz="32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Một chuyến phiêu lưu</a:t>
              </a:r>
              <a:r>
                <a:rPr lang="vi-VN" sz="32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với chi tiết em sáng tạo thêm.</a:t>
              </a:r>
              <a:endParaRPr lang="vi-VN"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6209C948-4EA5-1899-0E1E-1E0625A57924}"/>
              </a:ext>
            </a:extLst>
          </p:cNvPr>
          <p:cNvGrpSpPr/>
          <p:nvPr/>
        </p:nvGrpSpPr>
        <p:grpSpPr>
          <a:xfrm>
            <a:off x="967198" y="3168727"/>
            <a:ext cx="10051322" cy="1915337"/>
            <a:chOff x="967198" y="3168727"/>
            <a:chExt cx="10051322" cy="1915337"/>
          </a:xfrm>
        </p:grpSpPr>
        <p:grpSp>
          <p:nvGrpSpPr>
            <p:cNvPr id="12" name="Group 11">
              <a:extLst>
                <a:ext uri="{FF2B5EF4-FFF2-40B4-BE49-F238E27FC236}">
                  <a16:creationId xmlns:a16="http://schemas.microsoft.com/office/drawing/2014/main" id="{98B99658-AA91-C5F6-8540-6B10126D7BE3}"/>
                </a:ext>
              </a:extLst>
            </p:cNvPr>
            <p:cNvGrpSpPr/>
            <p:nvPr/>
          </p:nvGrpSpPr>
          <p:grpSpPr>
            <a:xfrm>
              <a:off x="967198" y="3168727"/>
              <a:ext cx="10051322" cy="1915337"/>
              <a:chOff x="1159222" y="480391"/>
              <a:chExt cx="10051322" cy="1915337"/>
            </a:xfrm>
          </p:grpSpPr>
          <p:sp>
            <p:nvSpPr>
              <p:cNvPr id="13" name="Freeform 4">
                <a:extLst>
                  <a:ext uri="{FF2B5EF4-FFF2-40B4-BE49-F238E27FC236}">
                    <a16:creationId xmlns:a16="http://schemas.microsoft.com/office/drawing/2014/main" id="{EC585BC4-A607-8255-2BC0-A0832BC31642}"/>
                  </a:ext>
                </a:extLst>
              </p:cNvPr>
              <p:cNvSpPr/>
              <p:nvPr/>
            </p:nvSpPr>
            <p:spPr>
              <a:xfrm>
                <a:off x="1159222" y="480391"/>
                <a:ext cx="10051322" cy="1915337"/>
              </a:xfrm>
              <a:custGeom>
                <a:avLst/>
                <a:gdLst/>
                <a:ahLst/>
                <a:cxnLst/>
                <a:rect l="l" t="t" r="r" b="b"/>
                <a:pathLst>
                  <a:path w="6136706" h="1365417">
                    <a:moveTo>
                      <a:pt x="0" y="0"/>
                    </a:moveTo>
                    <a:lnTo>
                      <a:pt x="6136705" y="0"/>
                    </a:lnTo>
                    <a:lnTo>
                      <a:pt x="6136705" y="1365417"/>
                    </a:lnTo>
                    <a:lnTo>
                      <a:pt x="0" y="13654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pic>
            <p:nvPicPr>
              <p:cNvPr id="14" name="Picture 13">
                <a:extLst>
                  <a:ext uri="{FF2B5EF4-FFF2-40B4-BE49-F238E27FC236}">
                    <a16:creationId xmlns:a16="http://schemas.microsoft.com/office/drawing/2014/main" id="{94394AFC-3D60-B907-AD08-5E7C46D5A03A}"/>
                  </a:ext>
                </a:extLst>
              </p:cNvPr>
              <p:cNvPicPr>
                <a:picLocks noChangeAspect="1"/>
              </p:cNvPicPr>
              <p:nvPr/>
            </p:nvPicPr>
            <p:blipFill>
              <a:blip r:embed="rId5"/>
              <a:stretch>
                <a:fillRect/>
              </a:stretch>
            </p:blipFill>
            <p:spPr>
              <a:xfrm rot="20380475">
                <a:off x="1725083" y="1052445"/>
                <a:ext cx="813114" cy="771226"/>
              </a:xfrm>
              <a:prstGeom prst="rect">
                <a:avLst/>
              </a:prstGeom>
            </p:spPr>
          </p:pic>
        </p:grpSp>
        <p:sp>
          <p:nvSpPr>
            <p:cNvPr id="17" name="TextBox 16">
              <a:extLst>
                <a:ext uri="{FF2B5EF4-FFF2-40B4-BE49-F238E27FC236}">
                  <a16:creationId xmlns:a16="http://schemas.microsoft.com/office/drawing/2014/main" id="{EDB1717C-0571-3AA2-0693-494112D978E3}"/>
                </a:ext>
              </a:extLst>
            </p:cNvPr>
            <p:cNvSpPr txBox="1"/>
            <p:nvPr/>
          </p:nvSpPr>
          <p:spPr>
            <a:xfrm>
              <a:off x="2512133" y="3493008"/>
              <a:ext cx="7976035" cy="1209473"/>
            </a:xfrm>
            <a:prstGeom prst="rect">
              <a:avLst/>
            </a:prstGeom>
            <a:noFill/>
          </p:spPr>
          <p:txBody>
            <a:bodyPr wrap="square">
              <a:spAutoFit/>
            </a:bodyPr>
            <a:lstStyle/>
            <a:p>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2. Tìm đọc một câu chuyện về thế giới tuổi thơ.</a:t>
              </a:r>
            </a:p>
          </p:txBody>
        </p:sp>
      </p:grpSp>
    </p:spTree>
    <p:extLst>
      <p:ext uri="{BB962C8B-B14F-4D97-AF65-F5344CB8AC3E}">
        <p14:creationId xmlns:p14="http://schemas.microsoft.com/office/powerpoint/2010/main" val="3425672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6B44-C4A7-52AF-8B1B-B3CF9A7800B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C13AF96F-181F-E859-4A71-79EDEED6F39D}"/>
              </a:ext>
            </a:extLst>
          </p:cNvPr>
          <p:cNvSpPr>
            <a:spLocks noGrp="1"/>
          </p:cNvSpPr>
          <p:nvPr>
            <p:ph type="subTitle" idx="1"/>
          </p:nvPr>
        </p:nvSpPr>
        <p:spPr/>
        <p:txBody>
          <a:bodyPr/>
          <a:lstStyle/>
          <a:p>
            <a:endParaRPr lang="vi-VN"/>
          </a:p>
        </p:txBody>
      </p:sp>
      <p:pic>
        <p:nvPicPr>
          <p:cNvPr id="5" name="Picture 4" descr="A tree with birds on it&#10;&#10;Description automatically generated">
            <a:extLst>
              <a:ext uri="{FF2B5EF4-FFF2-40B4-BE49-F238E27FC236}">
                <a16:creationId xmlns:a16="http://schemas.microsoft.com/office/drawing/2014/main" id="{52522E50-7BF9-A20C-31B9-C0AFEB11D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15">
            <a:extLst>
              <a:ext uri="{FF2B5EF4-FFF2-40B4-BE49-F238E27FC236}">
                <a16:creationId xmlns:a16="http://schemas.microsoft.com/office/drawing/2014/main" id="{CB41E081-10C8-46A0-6FA8-21B281D1E978}"/>
              </a:ext>
            </a:extLst>
          </p:cNvPr>
          <p:cNvSpPr/>
          <p:nvPr/>
        </p:nvSpPr>
        <p:spPr>
          <a:xfrm>
            <a:off x="-174498" y="3429000"/>
            <a:ext cx="5908548" cy="3429000"/>
          </a:xfrm>
          <a:custGeom>
            <a:avLst/>
            <a:gdLst/>
            <a:ahLst/>
            <a:cxnLst/>
            <a:rect l="l" t="t" r="r" b="b"/>
            <a:pathLst>
              <a:path w="4280238" h="2536041">
                <a:moveTo>
                  <a:pt x="0" y="0"/>
                </a:moveTo>
                <a:lnTo>
                  <a:pt x="4280238" y="0"/>
                </a:lnTo>
                <a:lnTo>
                  <a:pt x="4280238" y="2536041"/>
                </a:lnTo>
                <a:lnTo>
                  <a:pt x="0" y="2536041"/>
                </a:lnTo>
                <a:lnTo>
                  <a:pt x="0" y="0"/>
                </a:lnTo>
                <a:close/>
              </a:path>
            </a:pathLst>
          </a:custGeom>
          <a:blipFill>
            <a:blip r:embed="rId3"/>
            <a:stretch>
              <a:fillRect/>
            </a:stretch>
          </a:blipFill>
        </p:spPr>
        <p:txBody>
          <a:bodyPr/>
          <a:lstStyle/>
          <a:p>
            <a:endParaRPr lang="vi-VN"/>
          </a:p>
        </p:txBody>
      </p:sp>
      <p:sp>
        <p:nvSpPr>
          <p:cNvPr id="7" name="Cloud 6">
            <a:extLst>
              <a:ext uri="{FF2B5EF4-FFF2-40B4-BE49-F238E27FC236}">
                <a16:creationId xmlns:a16="http://schemas.microsoft.com/office/drawing/2014/main" id="{7972F8CE-DA87-EC2C-10C1-797046C3DBCA}"/>
              </a:ext>
            </a:extLst>
          </p:cNvPr>
          <p:cNvSpPr/>
          <p:nvPr/>
        </p:nvSpPr>
        <p:spPr>
          <a:xfrm>
            <a:off x="5305424" y="156767"/>
            <a:ext cx="6772275" cy="4583905"/>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Cloud 7">
            <a:extLst>
              <a:ext uri="{FF2B5EF4-FFF2-40B4-BE49-F238E27FC236}">
                <a16:creationId xmlns:a16="http://schemas.microsoft.com/office/drawing/2014/main" id="{FE83DADF-B504-A75E-E708-2771622E806B}"/>
              </a:ext>
            </a:extLst>
          </p:cNvPr>
          <p:cNvSpPr/>
          <p:nvPr/>
        </p:nvSpPr>
        <p:spPr>
          <a:xfrm>
            <a:off x="4533900" y="248842"/>
            <a:ext cx="7362823" cy="4583905"/>
          </a:xfrm>
          <a:prstGeom prst="cloud">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189FCD10-DFFE-DC9A-20AC-9481A8B548D0}"/>
              </a:ext>
            </a:extLst>
          </p:cNvPr>
          <p:cNvGrpSpPr/>
          <p:nvPr/>
        </p:nvGrpSpPr>
        <p:grpSpPr>
          <a:xfrm rot="21190459">
            <a:off x="5372309" y="828716"/>
            <a:ext cx="3638607" cy="1463751"/>
            <a:chOff x="4468362" y="708735"/>
            <a:chExt cx="3638607" cy="1463751"/>
          </a:xfrm>
        </p:grpSpPr>
        <p:sp>
          <p:nvSpPr>
            <p:cNvPr id="10" name="TextBox 9">
              <a:extLst>
                <a:ext uri="{FF2B5EF4-FFF2-40B4-BE49-F238E27FC236}">
                  <a16:creationId xmlns:a16="http://schemas.microsoft.com/office/drawing/2014/main" id="{BEEEF284-209A-1C25-96F9-FC6FAEC13EEA}"/>
                </a:ext>
              </a:extLst>
            </p:cNvPr>
            <p:cNvSpPr txBox="1"/>
            <p:nvPr/>
          </p:nvSpPr>
          <p:spPr>
            <a:xfrm>
              <a:off x="4468362" y="708735"/>
              <a:ext cx="3621504" cy="1446550"/>
            </a:xfrm>
            <a:prstGeom prst="rect">
              <a:avLst/>
            </a:prstGeom>
            <a:noFill/>
          </p:spPr>
          <p:txBody>
            <a:bodyPr wrap="none" rtlCol="0">
              <a:prstTxWarp prst="textArchUp">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err="1">
                  <a:ln w="190500">
                    <a:solidFill>
                      <a:prstClr val="white"/>
                    </a:solidFill>
                  </a:ln>
                  <a:solidFill>
                    <a:prstClr val="black"/>
                  </a:solidFill>
                  <a:effectLst>
                    <a:outerShdw blurRad="50800" dist="38100" dir="2700000" algn="tl" rotWithShape="0">
                      <a:prstClr val="black">
                        <a:alpha val="40000"/>
                      </a:prstClr>
                    </a:outerShdw>
                  </a:effectLst>
                  <a:uLnTx/>
                  <a:uFillTx/>
                  <a:latin typeface="#9Slide05 SVNStandly" pitchFamily="2" charset="0"/>
                </a:rPr>
                <a:t>Tiếng</a:t>
              </a:r>
              <a:r>
                <a:rPr kumimoji="0" lang="en-GB" sz="8000" b="0" i="0" u="none" strike="noStrike" kern="0" cap="none" spc="0" normalizeH="0" baseline="0" noProof="0" dirty="0">
                  <a:ln w="190500">
                    <a:solidFill>
                      <a:prstClr val="white"/>
                    </a:solidFill>
                  </a:ln>
                  <a:solidFill>
                    <a:prstClr val="black"/>
                  </a:solidFill>
                  <a:effectLst>
                    <a:outerShdw blurRad="50800" dist="38100" dir="2700000" algn="tl" rotWithShape="0">
                      <a:prstClr val="black">
                        <a:alpha val="40000"/>
                      </a:prstClr>
                    </a:outerShdw>
                  </a:effectLst>
                  <a:uLnTx/>
                  <a:uFillTx/>
                  <a:latin typeface="#9Slide05 SVNStandly" pitchFamily="2" charset="0"/>
                </a:rPr>
                <a:t> </a:t>
              </a:r>
              <a:r>
                <a:rPr kumimoji="0" lang="en-GB" sz="8000" b="0" i="0" u="none" strike="noStrike" kern="0" cap="none" spc="0" normalizeH="0" baseline="0" noProof="0" dirty="0" err="1">
                  <a:ln w="190500">
                    <a:solidFill>
                      <a:prstClr val="white"/>
                    </a:solidFill>
                  </a:ln>
                  <a:solidFill>
                    <a:prstClr val="black"/>
                  </a:solidFill>
                  <a:effectLst>
                    <a:outerShdw blurRad="50800" dist="38100" dir="2700000" algn="tl" rotWithShape="0">
                      <a:prstClr val="black">
                        <a:alpha val="40000"/>
                      </a:prstClr>
                    </a:outerShdw>
                  </a:effectLst>
                  <a:uLnTx/>
                  <a:uFillTx/>
                  <a:latin typeface="#9Slide05 SVNStandly" pitchFamily="2" charset="0"/>
                </a:rPr>
                <a:t>Việt</a:t>
              </a:r>
              <a:endParaRPr kumimoji="0" lang="vi-VN" sz="8000" b="0" i="0" u="none" strike="noStrike" kern="0" cap="none" spc="0" normalizeH="0" baseline="0" noProof="0" dirty="0">
                <a:ln w="190500">
                  <a:solidFill>
                    <a:prstClr val="white"/>
                  </a:solidFill>
                </a:ln>
                <a:solidFill>
                  <a:prstClr val="black"/>
                </a:solidFill>
                <a:effectLst>
                  <a:outerShdw blurRad="50800" dist="38100" dir="2700000" algn="tl" rotWithShape="0">
                    <a:prstClr val="black">
                      <a:alpha val="40000"/>
                    </a:prstClr>
                  </a:outerShdw>
                </a:effectLst>
                <a:uLnTx/>
                <a:uFillTx/>
              </a:endParaRPr>
            </a:p>
          </p:txBody>
        </p:sp>
        <p:sp>
          <p:nvSpPr>
            <p:cNvPr id="11" name="TextBox 10">
              <a:extLst>
                <a:ext uri="{FF2B5EF4-FFF2-40B4-BE49-F238E27FC236}">
                  <a16:creationId xmlns:a16="http://schemas.microsoft.com/office/drawing/2014/main" id="{F6AF6497-5F12-A3C3-42C2-C3ADAAF1C630}"/>
                </a:ext>
              </a:extLst>
            </p:cNvPr>
            <p:cNvSpPr txBox="1"/>
            <p:nvPr/>
          </p:nvSpPr>
          <p:spPr>
            <a:xfrm>
              <a:off x="4485465" y="725936"/>
              <a:ext cx="3621504" cy="1446550"/>
            </a:xfrm>
            <a:prstGeom prst="rect">
              <a:avLst/>
            </a:prstGeom>
            <a:noFill/>
          </p:spPr>
          <p:txBody>
            <a:bodyPr wrap="none" rtlCol="0">
              <a:prstTxWarp prst="textArchUp">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err="1">
                  <a:ln>
                    <a:noFill/>
                  </a:ln>
                  <a:solidFill>
                    <a:srgbClr val="1F8544"/>
                  </a:solidFill>
                  <a:effectLst/>
                  <a:uLnTx/>
                  <a:uFillTx/>
                  <a:latin typeface="#9Slide05 SVNStandly" pitchFamily="2" charset="0"/>
                </a:rPr>
                <a:t>Tiếng</a:t>
              </a:r>
              <a:r>
                <a:rPr kumimoji="0" lang="en-GB" sz="8000" b="0" i="0" u="none" strike="noStrike" kern="0" cap="none" spc="0" normalizeH="0" baseline="0" noProof="0" dirty="0">
                  <a:ln>
                    <a:noFill/>
                  </a:ln>
                  <a:solidFill>
                    <a:srgbClr val="1F8544"/>
                  </a:solidFill>
                  <a:effectLst/>
                  <a:uLnTx/>
                  <a:uFillTx/>
                  <a:latin typeface="#9Slide05 SVNStandly" pitchFamily="2" charset="0"/>
                </a:rPr>
                <a:t> </a:t>
              </a:r>
              <a:r>
                <a:rPr kumimoji="0" lang="en-GB" sz="8000" b="0" i="0" u="none" strike="noStrike" kern="0" cap="none" spc="0" normalizeH="0" baseline="0" noProof="0" dirty="0" err="1">
                  <a:ln>
                    <a:noFill/>
                  </a:ln>
                  <a:solidFill>
                    <a:srgbClr val="1F8544"/>
                  </a:solidFill>
                  <a:effectLst/>
                  <a:uLnTx/>
                  <a:uFillTx/>
                  <a:latin typeface="#9Slide05 SVNStandly" pitchFamily="2" charset="0"/>
                </a:rPr>
                <a:t>Việt</a:t>
              </a:r>
              <a:endParaRPr kumimoji="0" lang="vi-VN" sz="8000" b="0" i="0" u="none" strike="noStrike" kern="0" cap="none" spc="0" normalizeH="0" baseline="0" noProof="0" dirty="0">
                <a:ln>
                  <a:noFill/>
                </a:ln>
                <a:solidFill>
                  <a:srgbClr val="1F8544"/>
                </a:solidFill>
                <a:effectLst/>
                <a:uLnTx/>
                <a:uFillTx/>
              </a:endParaRPr>
            </a:p>
          </p:txBody>
        </p:sp>
      </p:grpSp>
      <p:pic>
        <p:nvPicPr>
          <p:cNvPr id="4" name="Picture 3">
            <a:extLst>
              <a:ext uri="{FF2B5EF4-FFF2-40B4-BE49-F238E27FC236}">
                <a16:creationId xmlns:a16="http://schemas.microsoft.com/office/drawing/2014/main" id="{24CA473D-0090-2065-0FF7-1759EDFD7780}"/>
              </a:ext>
            </a:extLst>
          </p:cNvPr>
          <p:cNvPicPr>
            <a:picLocks noChangeAspect="1"/>
          </p:cNvPicPr>
          <p:nvPr/>
        </p:nvPicPr>
        <p:blipFill>
          <a:blip r:embed="rId4"/>
          <a:stretch>
            <a:fillRect/>
          </a:stretch>
        </p:blipFill>
        <p:spPr>
          <a:xfrm>
            <a:off x="4948527" y="778897"/>
            <a:ext cx="6504996" cy="3523793"/>
          </a:xfrm>
          <a:prstGeom prst="rect">
            <a:avLst/>
          </a:prstGeom>
        </p:spPr>
      </p:pic>
    </p:spTree>
    <p:extLst>
      <p:ext uri="{BB962C8B-B14F-4D97-AF65-F5344CB8AC3E}">
        <p14:creationId xmlns:p14="http://schemas.microsoft.com/office/powerpoint/2010/main" val="2218586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7" name="Freeform 5">
            <a:extLst>
              <a:ext uri="{FF2B5EF4-FFF2-40B4-BE49-F238E27FC236}">
                <a16:creationId xmlns:a16="http://schemas.microsoft.com/office/drawing/2014/main" id="{2224D874-FE56-1884-DD0B-58AAD111801E}"/>
              </a:ext>
            </a:extLst>
          </p:cNvPr>
          <p:cNvSpPr/>
          <p:nvPr/>
        </p:nvSpPr>
        <p:spPr>
          <a:xfrm rot="20238533">
            <a:off x="8646184" y="2990001"/>
            <a:ext cx="3373019" cy="6818800"/>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53682DA-C0C5-7173-9301-DD00C59F4C64}"/>
              </a:ext>
            </a:extLst>
          </p:cNvPr>
          <p:cNvPicPr>
            <a:picLocks noChangeAspect="1"/>
          </p:cNvPicPr>
          <p:nvPr/>
        </p:nvPicPr>
        <p:blipFill>
          <a:blip r:embed="rId5"/>
          <a:stretch>
            <a:fillRect/>
          </a:stretch>
        </p:blipFill>
        <p:spPr>
          <a:xfrm rot="20135294">
            <a:off x="6901532" y="5454626"/>
            <a:ext cx="918771" cy="1094309"/>
          </a:xfrm>
          <a:prstGeom prst="rect">
            <a:avLst/>
          </a:prstGeom>
        </p:spPr>
      </p:pic>
      <p:pic>
        <p:nvPicPr>
          <p:cNvPr id="2" name="Picture 1">
            <a:extLst>
              <a:ext uri="{FF2B5EF4-FFF2-40B4-BE49-F238E27FC236}">
                <a16:creationId xmlns:a16="http://schemas.microsoft.com/office/drawing/2014/main" id="{F9660B93-4EE4-7AA3-C398-F31BB529752E}"/>
              </a:ext>
            </a:extLst>
          </p:cNvPr>
          <p:cNvPicPr>
            <a:picLocks noChangeAspect="1"/>
          </p:cNvPicPr>
          <p:nvPr/>
        </p:nvPicPr>
        <p:blipFill>
          <a:blip r:embed="rId6"/>
          <a:stretch>
            <a:fillRect/>
          </a:stretch>
        </p:blipFill>
        <p:spPr>
          <a:xfrm>
            <a:off x="2041414" y="1075740"/>
            <a:ext cx="8291279" cy="2353260"/>
          </a:xfrm>
          <a:prstGeom prst="rect">
            <a:avLst/>
          </a:prstGeom>
        </p:spPr>
      </p:pic>
    </p:spTree>
    <p:extLst>
      <p:ext uri="{BB962C8B-B14F-4D97-AF65-F5344CB8AC3E}">
        <p14:creationId xmlns:p14="http://schemas.microsoft.com/office/powerpoint/2010/main" val="766047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7" name="Freeform 5">
            <a:extLst>
              <a:ext uri="{FF2B5EF4-FFF2-40B4-BE49-F238E27FC236}">
                <a16:creationId xmlns:a16="http://schemas.microsoft.com/office/drawing/2014/main" id="{2224D874-FE56-1884-DD0B-58AAD111801E}"/>
              </a:ext>
            </a:extLst>
          </p:cNvPr>
          <p:cNvSpPr/>
          <p:nvPr/>
        </p:nvSpPr>
        <p:spPr>
          <a:xfrm rot="20238533">
            <a:off x="8646184" y="2990001"/>
            <a:ext cx="3373019" cy="6818800"/>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289ACBC-7567-8840-2C22-B21CD9F2B4BC}"/>
              </a:ext>
            </a:extLst>
          </p:cNvPr>
          <p:cNvPicPr>
            <a:picLocks noChangeAspect="1"/>
          </p:cNvPicPr>
          <p:nvPr/>
        </p:nvPicPr>
        <p:blipFill>
          <a:blip r:embed="rId5"/>
          <a:stretch>
            <a:fillRect/>
          </a:stretch>
        </p:blipFill>
        <p:spPr>
          <a:xfrm>
            <a:off x="428510" y="678484"/>
            <a:ext cx="10781355" cy="2540204"/>
          </a:xfrm>
          <a:prstGeom prst="rect">
            <a:avLst/>
          </a:prstGeom>
        </p:spPr>
      </p:pic>
      <p:pic>
        <p:nvPicPr>
          <p:cNvPr id="4" name="Picture 3">
            <a:extLst>
              <a:ext uri="{FF2B5EF4-FFF2-40B4-BE49-F238E27FC236}">
                <a16:creationId xmlns:a16="http://schemas.microsoft.com/office/drawing/2014/main" id="{A53682DA-C0C5-7173-9301-DD00C59F4C64}"/>
              </a:ext>
            </a:extLst>
          </p:cNvPr>
          <p:cNvPicPr>
            <a:picLocks noChangeAspect="1"/>
          </p:cNvPicPr>
          <p:nvPr/>
        </p:nvPicPr>
        <p:blipFill>
          <a:blip r:embed="rId6"/>
          <a:stretch>
            <a:fillRect/>
          </a:stretch>
        </p:blipFill>
        <p:spPr>
          <a:xfrm rot="20135294">
            <a:off x="6901532" y="5454626"/>
            <a:ext cx="918771" cy="1094309"/>
          </a:xfrm>
          <a:prstGeom prst="rect">
            <a:avLst/>
          </a:prstGeom>
        </p:spPr>
      </p:pic>
    </p:spTree>
    <p:extLst>
      <p:ext uri="{BB962C8B-B14F-4D97-AF65-F5344CB8AC3E}">
        <p14:creationId xmlns:p14="http://schemas.microsoft.com/office/powerpoint/2010/main" val="1148782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pic>
        <p:nvPicPr>
          <p:cNvPr id="4" name="Picture 3">
            <a:extLst>
              <a:ext uri="{FF2B5EF4-FFF2-40B4-BE49-F238E27FC236}">
                <a16:creationId xmlns:a16="http://schemas.microsoft.com/office/drawing/2014/main" id="{A53682DA-C0C5-7173-9301-DD00C59F4C64}"/>
              </a:ext>
            </a:extLst>
          </p:cNvPr>
          <p:cNvPicPr>
            <a:picLocks noChangeAspect="1"/>
          </p:cNvPicPr>
          <p:nvPr/>
        </p:nvPicPr>
        <p:blipFill>
          <a:blip r:embed="rId3"/>
          <a:stretch>
            <a:fillRect/>
          </a:stretch>
        </p:blipFill>
        <p:spPr>
          <a:xfrm rot="20135294">
            <a:off x="6901532" y="5454626"/>
            <a:ext cx="918771" cy="1094309"/>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20"/>
            <a:ext cx="11713464" cy="6291072"/>
          </a:xfrm>
          <a:custGeom>
            <a:avLst/>
            <a:gdLst>
              <a:gd name="connsiteX0" fmla="*/ 1048533 w 11713464"/>
              <a:gd name="connsiteY0" fmla="*/ 0 h 6291072"/>
              <a:gd name="connsiteX1" fmla="*/ 11713464 w 11713464"/>
              <a:gd name="connsiteY1" fmla="*/ 0 h 6291072"/>
              <a:gd name="connsiteX2" fmla="*/ 11713464 w 11713464"/>
              <a:gd name="connsiteY2" fmla="*/ 0 h 6291072"/>
              <a:gd name="connsiteX3" fmla="*/ 11713464 w 11713464"/>
              <a:gd name="connsiteY3" fmla="*/ 5242539 h 6291072"/>
              <a:gd name="connsiteX4" fmla="*/ 10664931 w 11713464"/>
              <a:gd name="connsiteY4" fmla="*/ 6291072 h 6291072"/>
              <a:gd name="connsiteX5" fmla="*/ 0 w 11713464"/>
              <a:gd name="connsiteY5" fmla="*/ 6291072 h 6291072"/>
              <a:gd name="connsiteX6" fmla="*/ 0 w 11713464"/>
              <a:gd name="connsiteY6" fmla="*/ 6291072 h 6291072"/>
              <a:gd name="connsiteX7" fmla="*/ 0 w 11713464"/>
              <a:gd name="connsiteY7" fmla="*/ 1048533 h 6291072"/>
              <a:gd name="connsiteX8" fmla="*/ 1048533 w 11713464"/>
              <a:gd name="connsiteY8" fmla="*/ 0 h 629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291072" fill="none" extrusionOk="0">
                <a:moveTo>
                  <a:pt x="1048533" y="0"/>
                </a:moveTo>
                <a:cubicBezTo>
                  <a:pt x="3328785" y="78011"/>
                  <a:pt x="8927923" y="21937"/>
                  <a:pt x="11713464" y="0"/>
                </a:cubicBezTo>
                <a:lnTo>
                  <a:pt x="11713464" y="0"/>
                </a:lnTo>
                <a:cubicBezTo>
                  <a:pt x="11867936" y="1213601"/>
                  <a:pt x="11879090" y="3837751"/>
                  <a:pt x="11713464" y="5242539"/>
                </a:cubicBezTo>
                <a:cubicBezTo>
                  <a:pt x="11730535" y="5800390"/>
                  <a:pt x="11134244" y="6282841"/>
                  <a:pt x="10664931" y="6291072"/>
                </a:cubicBezTo>
                <a:cubicBezTo>
                  <a:pt x="8285516" y="6145988"/>
                  <a:pt x="1440699" y="6326151"/>
                  <a:pt x="0" y="6291072"/>
                </a:cubicBezTo>
                <a:lnTo>
                  <a:pt x="0" y="6291072"/>
                </a:lnTo>
                <a:cubicBezTo>
                  <a:pt x="42204" y="3693435"/>
                  <a:pt x="161297" y="2728160"/>
                  <a:pt x="0" y="1048533"/>
                </a:cubicBezTo>
                <a:cubicBezTo>
                  <a:pt x="91558" y="481137"/>
                  <a:pt x="470505" y="12841"/>
                  <a:pt x="1048533" y="0"/>
                </a:cubicBezTo>
                <a:close/>
              </a:path>
              <a:path w="11713464" h="6291072" stroke="0" extrusionOk="0">
                <a:moveTo>
                  <a:pt x="1048533" y="0"/>
                </a:moveTo>
                <a:cubicBezTo>
                  <a:pt x="4114656" y="-16420"/>
                  <a:pt x="10579046" y="-157111"/>
                  <a:pt x="11713464" y="0"/>
                </a:cubicBezTo>
                <a:lnTo>
                  <a:pt x="11713464" y="0"/>
                </a:lnTo>
                <a:cubicBezTo>
                  <a:pt x="11849554" y="1137350"/>
                  <a:pt x="11596177" y="3354398"/>
                  <a:pt x="11713464" y="5242539"/>
                </a:cubicBezTo>
                <a:cubicBezTo>
                  <a:pt x="11710295" y="5830812"/>
                  <a:pt x="11276094" y="6312859"/>
                  <a:pt x="10664931" y="6291072"/>
                </a:cubicBezTo>
                <a:cubicBezTo>
                  <a:pt x="6252583" y="6173577"/>
                  <a:pt x="2849754" y="6372694"/>
                  <a:pt x="0" y="6291072"/>
                </a:cubicBezTo>
                <a:lnTo>
                  <a:pt x="0" y="6291072"/>
                </a:lnTo>
                <a:cubicBezTo>
                  <a:pt x="-46332" y="3891772"/>
                  <a:pt x="133940" y="2432386"/>
                  <a:pt x="0" y="1048533"/>
                </a:cubicBezTo>
                <a:cubicBezTo>
                  <a:pt x="62689" y="394157"/>
                  <a:pt x="531680" y="5829"/>
                  <a:pt x="1048533"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3219B314-A465-1B11-8A8F-C29CE8D6747F}"/>
              </a:ext>
            </a:extLst>
          </p:cNvPr>
          <p:cNvSpPr txBox="1"/>
          <p:nvPr/>
        </p:nvSpPr>
        <p:spPr>
          <a:xfrm>
            <a:off x="576588" y="292608"/>
            <a:ext cx="11032236" cy="1077218"/>
          </a:xfrm>
          <a:prstGeom prst="rect">
            <a:avLst/>
          </a:prstGeom>
          <a:noFill/>
        </p:spPr>
        <p:txBody>
          <a:bodyPr wrap="square">
            <a:spAutoFit/>
          </a:bodyPr>
          <a:lstStyle/>
          <a:p>
            <a:r>
              <a:rPr lang="en-US" sz="3200" b="1" dirty="0">
                <a:solidFill>
                  <a:srgbClr val="C00000"/>
                </a:solidFill>
                <a:highlight>
                  <a:srgbClr val="FFFFFF"/>
                </a:highlight>
                <a:latin typeface="Calibri" panose="020F0502020204030204" pitchFamily="34" charset="0"/>
                <a:ea typeface="Calibri" panose="020F0502020204030204" pitchFamily="34" charset="0"/>
                <a:cs typeface="Calibri" panose="020F0502020204030204" pitchFamily="34" charset="0"/>
              </a:rPr>
              <a:t>1.</a:t>
            </a:r>
            <a:r>
              <a:rPr lang="vi-VN" sz="3200" b="1" i="0" dirty="0">
                <a:solidFill>
                  <a:srgbClr val="C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Đọc bài văn kể lại câu chuyện và các chi tiết kể sáng tạo (A, B) dưới đây, sau đó thực hiện yêu cầu.</a:t>
            </a:r>
            <a:endPar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Table 8">
            <a:extLst>
              <a:ext uri="{FF2B5EF4-FFF2-40B4-BE49-F238E27FC236}">
                <a16:creationId xmlns:a16="http://schemas.microsoft.com/office/drawing/2014/main" id="{B8A89409-A0BD-6F1E-0436-5134391B5245}"/>
              </a:ext>
            </a:extLst>
          </p:cNvPr>
          <p:cNvGraphicFramePr>
            <a:graphicFrameLocks noGrp="1"/>
          </p:cNvGraphicFramePr>
          <p:nvPr>
            <p:extLst>
              <p:ext uri="{D42A27DB-BD31-4B8C-83A1-F6EECF244321}">
                <p14:modId xmlns:p14="http://schemas.microsoft.com/office/powerpoint/2010/main" val="4084271430"/>
              </p:ext>
            </p:extLst>
          </p:nvPr>
        </p:nvGraphicFramePr>
        <p:xfrm>
          <a:off x="583176" y="1320596"/>
          <a:ext cx="10887455" cy="5244796"/>
        </p:xfrm>
        <a:graphic>
          <a:graphicData uri="http://schemas.openxmlformats.org/drawingml/2006/table">
            <a:tbl>
              <a:tblPr/>
              <a:tblGrid>
                <a:gridCol w="7903245">
                  <a:extLst>
                    <a:ext uri="{9D8B030D-6E8A-4147-A177-3AD203B41FA5}">
                      <a16:colId xmlns:a16="http://schemas.microsoft.com/office/drawing/2014/main" val="1665216863"/>
                    </a:ext>
                  </a:extLst>
                </a:gridCol>
                <a:gridCol w="2984210">
                  <a:extLst>
                    <a:ext uri="{9D8B030D-6E8A-4147-A177-3AD203B41FA5}">
                      <a16:colId xmlns:a16="http://schemas.microsoft.com/office/drawing/2014/main" val="1512069890"/>
                    </a:ext>
                  </a:extLst>
                </a:gridCol>
              </a:tblGrid>
              <a:tr h="1362510">
                <a:tc rowSpan="2">
                  <a:txBody>
                    <a:bodyPr/>
                    <a:lstStyle/>
                    <a:p>
                      <a:pPr algn="just"/>
                      <a:r>
                        <a:rPr lang="vi-VN" sz="1800" dirty="0">
                          <a:solidFill>
                            <a:srgbClr val="000000"/>
                          </a:solidFill>
                          <a:effectLst/>
                        </a:rPr>
                        <a:t>Nếu hay đọc truyện phiêu lưu, có lẽ bạn sẽ thích câu chuyện </a:t>
                      </a:r>
                      <a:r>
                        <a:rPr lang="vi-VN" sz="1800" i="1" dirty="0">
                          <a:solidFill>
                            <a:srgbClr val="000000"/>
                          </a:solidFill>
                          <a:effectLst/>
                        </a:rPr>
                        <a:t>Một chuyển phiêu lưu</a:t>
                      </a:r>
                      <a:r>
                        <a:rPr lang="vi-VN" sz="1800" dirty="0">
                          <a:solidFill>
                            <a:srgbClr val="000000"/>
                          </a:solidFill>
                          <a:effectLst/>
                        </a:rPr>
                        <a:t> của tác giả Nguyễn Thị Kim </a:t>
                      </a:r>
                      <a:r>
                        <a:rPr lang="vi-VN" sz="1800" dirty="0" err="1">
                          <a:solidFill>
                            <a:srgbClr val="000000"/>
                          </a:solidFill>
                          <a:effectLst/>
                        </a:rPr>
                        <a:t>Hoà</a:t>
                      </a:r>
                      <a:r>
                        <a:rPr lang="vi-VN" sz="1800" dirty="0">
                          <a:solidFill>
                            <a:srgbClr val="000000"/>
                          </a:solidFill>
                          <a:effectLst/>
                        </a:rPr>
                        <a:t>.</a:t>
                      </a:r>
                    </a:p>
                    <a:p>
                      <a:pPr algn="just"/>
                      <a:r>
                        <a:rPr lang="vi-VN" sz="1800" dirty="0">
                          <a:solidFill>
                            <a:srgbClr val="000000"/>
                          </a:solidFill>
                          <a:effectLst/>
                        </a:rPr>
                        <a:t>Chuyện kể rằng, một hôm, mèo nhép rủ chuột xù sang sông chơi, nhưng chuột xù từ chối. (</a:t>
                      </a:r>
                      <a:r>
                        <a:rPr lang="vi-VN" sz="1800" b="1" dirty="0">
                          <a:solidFill>
                            <a:srgbClr val="000000"/>
                          </a:solidFill>
                          <a:effectLst/>
                        </a:rPr>
                        <a:t>A)</a:t>
                      </a:r>
                      <a:r>
                        <a:rPr lang="vi-VN" sz="1800" dirty="0">
                          <a:solidFill>
                            <a:srgbClr val="000000"/>
                          </a:solidFill>
                          <a:effectLst/>
                        </a:rPr>
                        <a:t> Mèo nhép khăng </a:t>
                      </a:r>
                      <a:r>
                        <a:rPr lang="vi-VN" sz="1800" dirty="0" err="1">
                          <a:solidFill>
                            <a:srgbClr val="000000"/>
                          </a:solidFill>
                          <a:effectLst/>
                        </a:rPr>
                        <a:t>khăng</a:t>
                      </a:r>
                      <a:r>
                        <a:rPr lang="vi-VN" sz="1800" dirty="0">
                          <a:solidFill>
                            <a:srgbClr val="000000"/>
                          </a:solidFill>
                          <a:effectLst/>
                        </a:rPr>
                        <a:t> muốn đi nên chuột đành đồng ý vì không nỡ để bạn mạo hiểm một mình. Hai bạn nhờ bác ngựa đưa sang sông.</a:t>
                      </a:r>
                    </a:p>
                    <a:p>
                      <a:pPr algn="just"/>
                      <a:r>
                        <a:rPr lang="vi-VN" sz="1800" dirty="0">
                          <a:solidFill>
                            <a:srgbClr val="000000"/>
                          </a:solidFill>
                          <a:effectLst/>
                        </a:rPr>
                        <a:t>Đồng cỏ bên kia sông quả là một thế giới xanh tuyệt đẹp! </a:t>
                      </a:r>
                      <a:r>
                        <a:rPr lang="vi-VN" sz="1800" b="1" dirty="0">
                          <a:solidFill>
                            <a:srgbClr val="000000"/>
                          </a:solidFill>
                          <a:effectLst/>
                        </a:rPr>
                        <a:t>(B)</a:t>
                      </a:r>
                      <a:r>
                        <a:rPr lang="vi-VN" sz="1800" dirty="0">
                          <a:solidFill>
                            <a:srgbClr val="000000"/>
                          </a:solidFill>
                          <a:effectLst/>
                        </a:rPr>
                        <a:t> Thích chí, mèo nhép nhảy nhót khắp nơi, mặc dù chuột xù đã cảnh báo rằng trong bụi cỏ có hang rắn.</a:t>
                      </a:r>
                    </a:p>
                    <a:p>
                      <a:pPr algn="just"/>
                      <a:r>
                        <a:rPr lang="vi-VN" sz="1800" dirty="0">
                          <a:solidFill>
                            <a:srgbClr val="000000"/>
                          </a:solidFill>
                          <a:effectLst/>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vi-VN" sz="1800" dirty="0">
                          <a:solidFill>
                            <a:srgbClr val="000000"/>
                          </a:solidFill>
                          <a:effectLst/>
                        </a:rPr>
                        <a:t>Trên lưng bác ngựa trở về, thấy chuột xù nằm </a:t>
                      </a:r>
                      <a:r>
                        <a:rPr lang="vi-VN" sz="1800" dirty="0" err="1">
                          <a:solidFill>
                            <a:srgbClr val="000000"/>
                          </a:solidFill>
                          <a:effectLst/>
                        </a:rPr>
                        <a:t>thiêm</a:t>
                      </a:r>
                      <a:r>
                        <a:rPr lang="vi-VN" sz="1800" dirty="0">
                          <a:solidFill>
                            <a:srgbClr val="000000"/>
                          </a:solidFill>
                          <a:effectLst/>
                        </a:rPr>
                        <a:t> thiếp, mèo nhép cứ sụt sịt, nước mắt rơi ướt lông chuột xù. Mèo không để ý, miệng chuột đang mím lại do cố nén cười.</a:t>
                      </a:r>
                    </a:p>
                    <a:p>
                      <a:pPr algn="just"/>
                      <a:r>
                        <a:rPr lang="vi-VN" sz="1800" dirty="0">
                          <a:solidFill>
                            <a:srgbClr val="000000"/>
                          </a:solidFill>
                          <a:effectLst/>
                        </a:rPr>
                        <a:t>Câu chuyện thật thú vị và hài hước. Mèo nhép đã có bài học quý giá về việc phải biết lắng nghe người khác để giữ an toàn cho bản thân và những người xung quanh.</a:t>
                      </a:r>
                    </a:p>
                  </a:txBody>
                  <a:tcPr marL="32717" marR="32717" marT="16358" marB="16358">
                    <a:lnL>
                      <a:noFill/>
                    </a:lnL>
                    <a:lnR>
                      <a:noFill/>
                    </a:lnR>
                    <a:lnT>
                      <a:noFill/>
                    </a:lnT>
                    <a:lnB>
                      <a:noFill/>
                    </a:lnB>
                    <a:noFill/>
                  </a:tcPr>
                </a:tc>
                <a:tc>
                  <a:txBody>
                    <a:bodyPr/>
                    <a:lstStyle/>
                    <a:p>
                      <a:pPr algn="just"/>
                      <a:r>
                        <a:rPr lang="vi-VN" sz="1800" b="1">
                          <a:solidFill>
                            <a:srgbClr val="000000"/>
                          </a:solidFill>
                          <a:effectLst/>
                        </a:rPr>
                        <a:t>(A)</a:t>
                      </a:r>
                      <a:endParaRPr lang="vi-VN" sz="1800">
                        <a:solidFill>
                          <a:srgbClr val="000000"/>
                        </a:solidFill>
                        <a:effectLst/>
                      </a:endParaRPr>
                    </a:p>
                    <a:p>
                      <a:pPr algn="just"/>
                      <a:r>
                        <a:rPr lang="vi-VN" sz="1800">
                          <a:solidFill>
                            <a:srgbClr val="000000"/>
                          </a:solidFill>
                          <a:effectLst/>
                        </a:rPr>
                        <a:t>Chuột xù nói:</a:t>
                      </a:r>
                    </a:p>
                    <a:p>
                      <a:pPr algn="just"/>
                      <a:r>
                        <a:rPr lang="vi-VN" sz="1800">
                          <a:solidFill>
                            <a:srgbClr val="000000"/>
                          </a:solidFill>
                          <a:effectLst/>
                        </a:rPr>
                        <a:t>– Bác ngựa bảo nguy hiểm lắm.</a:t>
                      </a:r>
                    </a:p>
                    <a:p>
                      <a:pPr algn="just"/>
                      <a:r>
                        <a:rPr lang="vi-VN" sz="1800">
                          <a:solidFill>
                            <a:srgbClr val="000000"/>
                          </a:solidFill>
                          <a:effectLst/>
                        </a:rPr>
                        <a:t>Mèo nhép hứ một cái:</a:t>
                      </a:r>
                    </a:p>
                    <a:p>
                      <a:pPr algn="just"/>
                      <a:r>
                        <a:rPr lang="vi-VN" sz="1800">
                          <a:solidFill>
                            <a:srgbClr val="000000"/>
                          </a:solidFill>
                          <a:effectLst/>
                        </a:rPr>
                        <a:t>– Cậu không đi thì thôi, tớ đi một mình.</a:t>
                      </a:r>
                    </a:p>
                    <a:p>
                      <a:pPr algn="just"/>
                      <a:r>
                        <a:rPr lang="vi-VN" sz="1800">
                          <a:solidFill>
                            <a:srgbClr val="000000"/>
                          </a:solidFill>
                          <a:effectLst/>
                        </a:rPr>
                        <a:t> </a:t>
                      </a:r>
                    </a:p>
                  </a:txBody>
                  <a:tcPr marL="32717" marR="32717" marT="16358" marB="16358">
                    <a:lnL>
                      <a:noFill/>
                    </a:lnL>
                    <a:lnR>
                      <a:noFill/>
                    </a:lnR>
                    <a:lnT>
                      <a:noFill/>
                    </a:lnT>
                    <a:lnB>
                      <a:noFill/>
                    </a:lnB>
                    <a:noFill/>
                  </a:tcPr>
                </a:tc>
                <a:extLst>
                  <a:ext uri="{0D108BD9-81ED-4DB2-BD59-A6C34878D82A}">
                    <a16:rowId xmlns:a16="http://schemas.microsoft.com/office/drawing/2014/main" val="1023337133"/>
                  </a:ext>
                </a:extLst>
              </a:tr>
              <a:tr h="2122372">
                <a:tc vMerge="1">
                  <a:txBody>
                    <a:bodyPr/>
                    <a:lstStyle/>
                    <a:p>
                      <a:endParaRPr lang="vi-VN"/>
                    </a:p>
                  </a:txBody>
                  <a:tcPr/>
                </a:tc>
                <a:tc>
                  <a:txBody>
                    <a:bodyPr/>
                    <a:lstStyle/>
                    <a:p>
                      <a:pPr algn="just"/>
                      <a:r>
                        <a:rPr lang="vi-VN" sz="1800" b="1" dirty="0">
                          <a:solidFill>
                            <a:srgbClr val="000000"/>
                          </a:solidFill>
                          <a:effectLst/>
                        </a:rPr>
                        <a:t>(B)</a:t>
                      </a:r>
                      <a:endParaRPr lang="vi-VN" sz="1800" dirty="0">
                        <a:solidFill>
                          <a:srgbClr val="000000"/>
                        </a:solidFill>
                        <a:effectLst/>
                      </a:endParaRPr>
                    </a:p>
                    <a:p>
                      <a:pPr algn="just"/>
                      <a:r>
                        <a:rPr lang="vi-VN" sz="1800" dirty="0">
                          <a:solidFill>
                            <a:srgbClr val="000000"/>
                          </a:solidFill>
                          <a:effectLst/>
                        </a:rPr>
                        <a:t>Cỏ phủ kín cánh đồng như một tấm thảm xanh mát. Cây cối cũng xanh mướt như ngày nào cũng được gội rửa. Không gian ngai ngái mùi cỏ thơm, thật dễ chịu!</a:t>
                      </a:r>
                    </a:p>
                  </a:txBody>
                  <a:tcPr marL="32717" marR="32717" marT="16358" marB="16358">
                    <a:lnL>
                      <a:noFill/>
                    </a:lnL>
                    <a:lnR>
                      <a:noFill/>
                    </a:lnR>
                    <a:lnT>
                      <a:noFill/>
                    </a:lnT>
                    <a:lnB>
                      <a:noFill/>
                    </a:lnB>
                    <a:noFill/>
                  </a:tcPr>
                </a:tc>
                <a:extLst>
                  <a:ext uri="{0D108BD9-81ED-4DB2-BD59-A6C34878D82A}">
                    <a16:rowId xmlns:a16="http://schemas.microsoft.com/office/drawing/2014/main" val="1432593117"/>
                  </a:ext>
                </a:extLst>
              </a:tr>
            </a:tbl>
          </a:graphicData>
        </a:graphic>
      </p:graphicFrame>
    </p:spTree>
    <p:extLst>
      <p:ext uri="{BB962C8B-B14F-4D97-AF65-F5344CB8AC3E}">
        <p14:creationId xmlns:p14="http://schemas.microsoft.com/office/powerpoint/2010/main" val="355769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pic>
        <p:nvPicPr>
          <p:cNvPr id="4" name="Picture 3">
            <a:extLst>
              <a:ext uri="{FF2B5EF4-FFF2-40B4-BE49-F238E27FC236}">
                <a16:creationId xmlns:a16="http://schemas.microsoft.com/office/drawing/2014/main" id="{A53682DA-C0C5-7173-9301-DD00C59F4C64}"/>
              </a:ext>
            </a:extLst>
          </p:cNvPr>
          <p:cNvPicPr>
            <a:picLocks noChangeAspect="1"/>
          </p:cNvPicPr>
          <p:nvPr/>
        </p:nvPicPr>
        <p:blipFill>
          <a:blip r:embed="rId3"/>
          <a:stretch>
            <a:fillRect/>
          </a:stretch>
        </p:blipFill>
        <p:spPr>
          <a:xfrm rot="20135294">
            <a:off x="6901532" y="5454626"/>
            <a:ext cx="918771" cy="1094309"/>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A964F3E5-A7A1-CA90-BD3D-33BA5D5F39BF}"/>
              </a:ext>
            </a:extLst>
          </p:cNvPr>
          <p:cNvGrpSpPr/>
          <p:nvPr/>
        </p:nvGrpSpPr>
        <p:grpSpPr>
          <a:xfrm>
            <a:off x="560561" y="444950"/>
            <a:ext cx="6891799" cy="935803"/>
            <a:chOff x="414257" y="1605723"/>
            <a:chExt cx="6891799" cy="935803"/>
          </a:xfrm>
        </p:grpSpPr>
        <p:sp>
          <p:nvSpPr>
            <p:cNvPr id="2" name="Rectangle: Rounded Corners 1">
              <a:extLst>
                <a:ext uri="{FF2B5EF4-FFF2-40B4-BE49-F238E27FC236}">
                  <a16:creationId xmlns:a16="http://schemas.microsoft.com/office/drawing/2014/main" id="{08C81EB3-3AF2-E2FF-E3F9-770FB18720E8}"/>
                </a:ext>
              </a:extLst>
            </p:cNvPr>
            <p:cNvSpPr/>
            <p:nvPr/>
          </p:nvSpPr>
          <p:spPr>
            <a:xfrm>
              <a:off x="798576" y="1722478"/>
              <a:ext cx="6507480" cy="819048"/>
            </a:xfrm>
            <a:custGeom>
              <a:avLst/>
              <a:gdLst>
                <a:gd name="connsiteX0" fmla="*/ 0 w 6507480"/>
                <a:gd name="connsiteY0" fmla="*/ 136511 h 819048"/>
                <a:gd name="connsiteX1" fmla="*/ 136511 w 6507480"/>
                <a:gd name="connsiteY1" fmla="*/ 0 h 819048"/>
                <a:gd name="connsiteX2" fmla="*/ 6370969 w 6507480"/>
                <a:gd name="connsiteY2" fmla="*/ 0 h 819048"/>
                <a:gd name="connsiteX3" fmla="*/ 6507480 w 6507480"/>
                <a:gd name="connsiteY3" fmla="*/ 136511 h 819048"/>
                <a:gd name="connsiteX4" fmla="*/ 6507480 w 6507480"/>
                <a:gd name="connsiteY4" fmla="*/ 682537 h 819048"/>
                <a:gd name="connsiteX5" fmla="*/ 6370969 w 6507480"/>
                <a:gd name="connsiteY5" fmla="*/ 819048 h 819048"/>
                <a:gd name="connsiteX6" fmla="*/ 136511 w 6507480"/>
                <a:gd name="connsiteY6" fmla="*/ 819048 h 819048"/>
                <a:gd name="connsiteX7" fmla="*/ 0 w 6507480"/>
                <a:gd name="connsiteY7" fmla="*/ 682537 h 819048"/>
                <a:gd name="connsiteX8" fmla="*/ 0 w 6507480"/>
                <a:gd name="connsiteY8" fmla="*/ 136511 h 8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7480" h="819048" fill="none" extrusionOk="0">
                  <a:moveTo>
                    <a:pt x="0" y="136511"/>
                  </a:moveTo>
                  <a:cubicBezTo>
                    <a:pt x="197" y="66441"/>
                    <a:pt x="66608" y="9215"/>
                    <a:pt x="136511" y="0"/>
                  </a:cubicBezTo>
                  <a:cubicBezTo>
                    <a:pt x="2282973" y="72427"/>
                    <a:pt x="5181924" y="61419"/>
                    <a:pt x="6370969" y="0"/>
                  </a:cubicBezTo>
                  <a:cubicBezTo>
                    <a:pt x="6444966" y="-9606"/>
                    <a:pt x="6494257" y="57118"/>
                    <a:pt x="6507480" y="136511"/>
                  </a:cubicBezTo>
                  <a:cubicBezTo>
                    <a:pt x="6547831" y="256379"/>
                    <a:pt x="6499583" y="510053"/>
                    <a:pt x="6507480" y="682537"/>
                  </a:cubicBezTo>
                  <a:cubicBezTo>
                    <a:pt x="6509165" y="749377"/>
                    <a:pt x="6439128" y="810938"/>
                    <a:pt x="6370969" y="819048"/>
                  </a:cubicBezTo>
                  <a:cubicBezTo>
                    <a:pt x="4652094" y="848875"/>
                    <a:pt x="1647129" y="739742"/>
                    <a:pt x="136511" y="819048"/>
                  </a:cubicBezTo>
                  <a:cubicBezTo>
                    <a:pt x="71255" y="817902"/>
                    <a:pt x="-11026" y="760110"/>
                    <a:pt x="0" y="682537"/>
                  </a:cubicBezTo>
                  <a:cubicBezTo>
                    <a:pt x="-49124" y="419826"/>
                    <a:pt x="15088" y="402940"/>
                    <a:pt x="0" y="136511"/>
                  </a:cubicBezTo>
                  <a:close/>
                </a:path>
                <a:path w="6507480" h="819048" stroke="0" extrusionOk="0">
                  <a:moveTo>
                    <a:pt x="0" y="136511"/>
                  </a:moveTo>
                  <a:cubicBezTo>
                    <a:pt x="3778" y="62148"/>
                    <a:pt x="67109" y="12482"/>
                    <a:pt x="136511" y="0"/>
                  </a:cubicBezTo>
                  <a:cubicBezTo>
                    <a:pt x="1578693" y="123000"/>
                    <a:pt x="5016071" y="-96860"/>
                    <a:pt x="6370969" y="0"/>
                  </a:cubicBezTo>
                  <a:cubicBezTo>
                    <a:pt x="6437390" y="-6838"/>
                    <a:pt x="6508395" y="59273"/>
                    <a:pt x="6507480" y="136511"/>
                  </a:cubicBezTo>
                  <a:cubicBezTo>
                    <a:pt x="6476905" y="310514"/>
                    <a:pt x="6492740" y="508001"/>
                    <a:pt x="6507480" y="682537"/>
                  </a:cubicBezTo>
                  <a:cubicBezTo>
                    <a:pt x="6493664" y="762935"/>
                    <a:pt x="6445023" y="818829"/>
                    <a:pt x="6370969" y="819048"/>
                  </a:cubicBezTo>
                  <a:cubicBezTo>
                    <a:pt x="4681600" y="658341"/>
                    <a:pt x="1269394" y="858715"/>
                    <a:pt x="136511" y="819048"/>
                  </a:cubicBezTo>
                  <a:cubicBezTo>
                    <a:pt x="58495" y="818518"/>
                    <a:pt x="-6182" y="755129"/>
                    <a:pt x="0" y="682537"/>
                  </a:cubicBezTo>
                  <a:cubicBezTo>
                    <a:pt x="-8065" y="534205"/>
                    <a:pt x="28422" y="373779"/>
                    <a:pt x="0" y="136511"/>
                  </a:cubicBezTo>
                  <a:close/>
                </a:path>
              </a:pathLst>
            </a:custGeom>
            <a:solidFill>
              <a:srgbClr val="FFFFCC"/>
            </a:solidFill>
            <a:ln w="38100">
              <a:solidFill>
                <a:schemeClr val="accent2"/>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a. Bài văn trên kể lại câu chuyện gì?</a:t>
              </a:r>
            </a:p>
          </p:txBody>
        </p:sp>
        <p:pic>
          <p:nvPicPr>
            <p:cNvPr id="7" name="Picture 6">
              <a:extLst>
                <a:ext uri="{FF2B5EF4-FFF2-40B4-BE49-F238E27FC236}">
                  <a16:creationId xmlns:a16="http://schemas.microsoft.com/office/drawing/2014/main" id="{16DBBD72-8327-CBF4-1AF4-52949C9C072A}"/>
                </a:ext>
              </a:extLst>
            </p:cNvPr>
            <p:cNvPicPr>
              <a:picLocks noChangeAspect="1"/>
            </p:cNvPicPr>
            <p:nvPr/>
          </p:nvPicPr>
          <p:blipFill>
            <a:blip r:embed="rId4"/>
            <a:stretch>
              <a:fillRect/>
            </a:stretch>
          </p:blipFill>
          <p:spPr>
            <a:xfrm rot="1631518">
              <a:off x="414257" y="1605723"/>
              <a:ext cx="579170" cy="850466"/>
            </a:xfrm>
            <a:prstGeom prst="rect">
              <a:avLst/>
            </a:prstGeom>
          </p:spPr>
        </p:pic>
      </p:grpSp>
      <p:grpSp>
        <p:nvGrpSpPr>
          <p:cNvPr id="11" name="Group 10">
            <a:extLst>
              <a:ext uri="{FF2B5EF4-FFF2-40B4-BE49-F238E27FC236}">
                <a16:creationId xmlns:a16="http://schemas.microsoft.com/office/drawing/2014/main" id="{A2CB3C92-0B0D-0666-942F-0DC43CCE3667}"/>
              </a:ext>
            </a:extLst>
          </p:cNvPr>
          <p:cNvGrpSpPr/>
          <p:nvPr/>
        </p:nvGrpSpPr>
        <p:grpSpPr>
          <a:xfrm>
            <a:off x="524747" y="1614951"/>
            <a:ext cx="10801587" cy="1161288"/>
            <a:chOff x="378443" y="2818639"/>
            <a:chExt cx="10801587" cy="1161288"/>
          </a:xfrm>
        </p:grpSpPr>
        <p:sp>
          <p:nvSpPr>
            <p:cNvPr id="6" name="Rectangle: Rounded Corners 5">
              <a:extLst>
                <a:ext uri="{FF2B5EF4-FFF2-40B4-BE49-F238E27FC236}">
                  <a16:creationId xmlns:a16="http://schemas.microsoft.com/office/drawing/2014/main" id="{7BC465A9-41CF-EA21-6D65-9C75B22A419B}"/>
                </a:ext>
              </a:extLst>
            </p:cNvPr>
            <p:cNvSpPr/>
            <p:nvPr/>
          </p:nvSpPr>
          <p:spPr>
            <a:xfrm>
              <a:off x="697958" y="2818639"/>
              <a:ext cx="10482072" cy="1161288"/>
            </a:xfrm>
            <a:custGeom>
              <a:avLst/>
              <a:gdLst>
                <a:gd name="connsiteX0" fmla="*/ 0 w 10482072"/>
                <a:gd name="connsiteY0" fmla="*/ 193552 h 1161288"/>
                <a:gd name="connsiteX1" fmla="*/ 193552 w 10482072"/>
                <a:gd name="connsiteY1" fmla="*/ 0 h 1161288"/>
                <a:gd name="connsiteX2" fmla="*/ 10288520 w 10482072"/>
                <a:gd name="connsiteY2" fmla="*/ 0 h 1161288"/>
                <a:gd name="connsiteX3" fmla="*/ 10482072 w 10482072"/>
                <a:gd name="connsiteY3" fmla="*/ 193552 h 1161288"/>
                <a:gd name="connsiteX4" fmla="*/ 10482072 w 10482072"/>
                <a:gd name="connsiteY4" fmla="*/ 967736 h 1161288"/>
                <a:gd name="connsiteX5" fmla="*/ 10288520 w 10482072"/>
                <a:gd name="connsiteY5" fmla="*/ 1161288 h 1161288"/>
                <a:gd name="connsiteX6" fmla="*/ 193552 w 10482072"/>
                <a:gd name="connsiteY6" fmla="*/ 1161288 h 1161288"/>
                <a:gd name="connsiteX7" fmla="*/ 0 w 10482072"/>
                <a:gd name="connsiteY7" fmla="*/ 967736 h 1161288"/>
                <a:gd name="connsiteX8" fmla="*/ 0 w 10482072"/>
                <a:gd name="connsiteY8" fmla="*/ 193552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072" h="1161288" fill="none" extrusionOk="0">
                  <a:moveTo>
                    <a:pt x="0" y="193552"/>
                  </a:moveTo>
                  <a:cubicBezTo>
                    <a:pt x="-271" y="95533"/>
                    <a:pt x="91664" y="-10104"/>
                    <a:pt x="193552" y="0"/>
                  </a:cubicBezTo>
                  <a:cubicBezTo>
                    <a:pt x="5105357" y="29483"/>
                    <a:pt x="8461413" y="4220"/>
                    <a:pt x="10288520" y="0"/>
                  </a:cubicBezTo>
                  <a:cubicBezTo>
                    <a:pt x="10404334" y="3360"/>
                    <a:pt x="10476789" y="93512"/>
                    <a:pt x="10482072" y="193552"/>
                  </a:cubicBezTo>
                  <a:cubicBezTo>
                    <a:pt x="10546399" y="344029"/>
                    <a:pt x="10474438" y="672194"/>
                    <a:pt x="10482072" y="967736"/>
                  </a:cubicBezTo>
                  <a:cubicBezTo>
                    <a:pt x="10493242" y="1080643"/>
                    <a:pt x="10405422" y="1170296"/>
                    <a:pt x="10288520" y="1161288"/>
                  </a:cubicBezTo>
                  <a:cubicBezTo>
                    <a:pt x="7268216" y="1195416"/>
                    <a:pt x="5144272" y="1038496"/>
                    <a:pt x="193552" y="1161288"/>
                  </a:cubicBezTo>
                  <a:cubicBezTo>
                    <a:pt x="78203" y="1178131"/>
                    <a:pt x="-10020" y="1091333"/>
                    <a:pt x="0" y="967736"/>
                  </a:cubicBezTo>
                  <a:cubicBezTo>
                    <a:pt x="-52755" y="640320"/>
                    <a:pt x="52804" y="331777"/>
                    <a:pt x="0" y="193552"/>
                  </a:cubicBezTo>
                  <a:close/>
                </a:path>
                <a:path w="10482072" h="1161288" stroke="0" extrusionOk="0">
                  <a:moveTo>
                    <a:pt x="0" y="193552"/>
                  </a:moveTo>
                  <a:cubicBezTo>
                    <a:pt x="-4806" y="94837"/>
                    <a:pt x="100324" y="7385"/>
                    <a:pt x="193552" y="0"/>
                  </a:cubicBezTo>
                  <a:cubicBezTo>
                    <a:pt x="1732422" y="-40312"/>
                    <a:pt x="8494573" y="-70188"/>
                    <a:pt x="10288520" y="0"/>
                  </a:cubicBezTo>
                  <a:cubicBezTo>
                    <a:pt x="10377928" y="-1645"/>
                    <a:pt x="10482933" y="84985"/>
                    <a:pt x="10482072" y="193552"/>
                  </a:cubicBezTo>
                  <a:cubicBezTo>
                    <a:pt x="10534397" y="461104"/>
                    <a:pt x="10414076" y="698784"/>
                    <a:pt x="10482072" y="967736"/>
                  </a:cubicBezTo>
                  <a:cubicBezTo>
                    <a:pt x="10481612" y="1080130"/>
                    <a:pt x="10391750" y="1161342"/>
                    <a:pt x="10288520" y="1161288"/>
                  </a:cubicBezTo>
                  <a:cubicBezTo>
                    <a:pt x="5391384" y="1178639"/>
                    <a:pt x="3055272" y="1284634"/>
                    <a:pt x="193552" y="1161288"/>
                  </a:cubicBezTo>
                  <a:cubicBezTo>
                    <a:pt x="87828" y="1156354"/>
                    <a:pt x="6033" y="1082166"/>
                    <a:pt x="0" y="967736"/>
                  </a:cubicBezTo>
                  <a:cubicBezTo>
                    <a:pt x="14195" y="780927"/>
                    <a:pt x="-55207" y="311679"/>
                    <a:pt x="0" y="193552"/>
                  </a:cubicBezTo>
                  <a:close/>
                </a:path>
              </a:pathLst>
            </a:custGeom>
            <a:solidFill>
              <a:srgbClr val="FFFFCC"/>
            </a:solidFill>
            <a:ln w="38100">
              <a:solidFill>
                <a:schemeClr val="accent2"/>
              </a:solidFill>
              <a:prstDash val="sysDot"/>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b. Tìm phần mở bài, thân bài và kết bài của bài văn. Nêu ý chính của mỗi phần.</a:t>
              </a:r>
            </a:p>
          </p:txBody>
        </p:sp>
        <p:pic>
          <p:nvPicPr>
            <p:cNvPr id="10" name="Picture 9">
              <a:extLst>
                <a:ext uri="{FF2B5EF4-FFF2-40B4-BE49-F238E27FC236}">
                  <a16:creationId xmlns:a16="http://schemas.microsoft.com/office/drawing/2014/main" id="{FDD48D31-B45B-7476-866F-5086BA9EA10A}"/>
                </a:ext>
              </a:extLst>
            </p:cNvPr>
            <p:cNvPicPr>
              <a:picLocks noChangeAspect="1"/>
            </p:cNvPicPr>
            <p:nvPr/>
          </p:nvPicPr>
          <p:blipFill>
            <a:blip r:embed="rId4"/>
            <a:stretch>
              <a:fillRect/>
            </a:stretch>
          </p:blipFill>
          <p:spPr>
            <a:xfrm rot="1631518">
              <a:off x="378443" y="2828954"/>
              <a:ext cx="579170" cy="850466"/>
            </a:xfrm>
            <a:prstGeom prst="rect">
              <a:avLst/>
            </a:prstGeom>
          </p:spPr>
        </p:pic>
      </p:grpSp>
      <p:grpSp>
        <p:nvGrpSpPr>
          <p:cNvPr id="12" name="Group 11">
            <a:extLst>
              <a:ext uri="{FF2B5EF4-FFF2-40B4-BE49-F238E27FC236}">
                <a16:creationId xmlns:a16="http://schemas.microsoft.com/office/drawing/2014/main" id="{D20FC307-D198-F2F4-8740-E21C13659EB4}"/>
              </a:ext>
            </a:extLst>
          </p:cNvPr>
          <p:cNvGrpSpPr/>
          <p:nvPr/>
        </p:nvGrpSpPr>
        <p:grpSpPr>
          <a:xfrm>
            <a:off x="490728" y="2929141"/>
            <a:ext cx="10801587" cy="1161288"/>
            <a:chOff x="378443" y="2818639"/>
            <a:chExt cx="10801587" cy="1161288"/>
          </a:xfrm>
        </p:grpSpPr>
        <p:sp>
          <p:nvSpPr>
            <p:cNvPr id="13" name="Rectangle: Rounded Corners 12">
              <a:extLst>
                <a:ext uri="{FF2B5EF4-FFF2-40B4-BE49-F238E27FC236}">
                  <a16:creationId xmlns:a16="http://schemas.microsoft.com/office/drawing/2014/main" id="{27A1EF1F-F405-25EA-84B1-8BAA42519B43}"/>
                </a:ext>
              </a:extLst>
            </p:cNvPr>
            <p:cNvSpPr/>
            <p:nvPr/>
          </p:nvSpPr>
          <p:spPr>
            <a:xfrm>
              <a:off x="697958" y="2818639"/>
              <a:ext cx="10482072" cy="1161288"/>
            </a:xfrm>
            <a:custGeom>
              <a:avLst/>
              <a:gdLst>
                <a:gd name="connsiteX0" fmla="*/ 0 w 10482072"/>
                <a:gd name="connsiteY0" fmla="*/ 193552 h 1161288"/>
                <a:gd name="connsiteX1" fmla="*/ 193552 w 10482072"/>
                <a:gd name="connsiteY1" fmla="*/ 0 h 1161288"/>
                <a:gd name="connsiteX2" fmla="*/ 10288520 w 10482072"/>
                <a:gd name="connsiteY2" fmla="*/ 0 h 1161288"/>
                <a:gd name="connsiteX3" fmla="*/ 10482072 w 10482072"/>
                <a:gd name="connsiteY3" fmla="*/ 193552 h 1161288"/>
                <a:gd name="connsiteX4" fmla="*/ 10482072 w 10482072"/>
                <a:gd name="connsiteY4" fmla="*/ 967736 h 1161288"/>
                <a:gd name="connsiteX5" fmla="*/ 10288520 w 10482072"/>
                <a:gd name="connsiteY5" fmla="*/ 1161288 h 1161288"/>
                <a:gd name="connsiteX6" fmla="*/ 193552 w 10482072"/>
                <a:gd name="connsiteY6" fmla="*/ 1161288 h 1161288"/>
                <a:gd name="connsiteX7" fmla="*/ 0 w 10482072"/>
                <a:gd name="connsiteY7" fmla="*/ 967736 h 1161288"/>
                <a:gd name="connsiteX8" fmla="*/ 0 w 10482072"/>
                <a:gd name="connsiteY8" fmla="*/ 193552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072" h="1161288" fill="none" extrusionOk="0">
                  <a:moveTo>
                    <a:pt x="0" y="193552"/>
                  </a:moveTo>
                  <a:cubicBezTo>
                    <a:pt x="-271" y="95533"/>
                    <a:pt x="91664" y="-10104"/>
                    <a:pt x="193552" y="0"/>
                  </a:cubicBezTo>
                  <a:cubicBezTo>
                    <a:pt x="5105357" y="29483"/>
                    <a:pt x="8461413" y="4220"/>
                    <a:pt x="10288520" y="0"/>
                  </a:cubicBezTo>
                  <a:cubicBezTo>
                    <a:pt x="10404334" y="3360"/>
                    <a:pt x="10476789" y="93512"/>
                    <a:pt x="10482072" y="193552"/>
                  </a:cubicBezTo>
                  <a:cubicBezTo>
                    <a:pt x="10546399" y="344029"/>
                    <a:pt x="10474438" y="672194"/>
                    <a:pt x="10482072" y="967736"/>
                  </a:cubicBezTo>
                  <a:cubicBezTo>
                    <a:pt x="10493242" y="1080643"/>
                    <a:pt x="10405422" y="1170296"/>
                    <a:pt x="10288520" y="1161288"/>
                  </a:cubicBezTo>
                  <a:cubicBezTo>
                    <a:pt x="7268216" y="1195416"/>
                    <a:pt x="5144272" y="1038496"/>
                    <a:pt x="193552" y="1161288"/>
                  </a:cubicBezTo>
                  <a:cubicBezTo>
                    <a:pt x="78203" y="1178131"/>
                    <a:pt x="-10020" y="1091333"/>
                    <a:pt x="0" y="967736"/>
                  </a:cubicBezTo>
                  <a:cubicBezTo>
                    <a:pt x="-52755" y="640320"/>
                    <a:pt x="52804" y="331777"/>
                    <a:pt x="0" y="193552"/>
                  </a:cubicBezTo>
                  <a:close/>
                </a:path>
                <a:path w="10482072" h="1161288" stroke="0" extrusionOk="0">
                  <a:moveTo>
                    <a:pt x="0" y="193552"/>
                  </a:moveTo>
                  <a:cubicBezTo>
                    <a:pt x="-4806" y="94837"/>
                    <a:pt x="100324" y="7385"/>
                    <a:pt x="193552" y="0"/>
                  </a:cubicBezTo>
                  <a:cubicBezTo>
                    <a:pt x="1732422" y="-40312"/>
                    <a:pt x="8494573" y="-70188"/>
                    <a:pt x="10288520" y="0"/>
                  </a:cubicBezTo>
                  <a:cubicBezTo>
                    <a:pt x="10377928" y="-1645"/>
                    <a:pt x="10482933" y="84985"/>
                    <a:pt x="10482072" y="193552"/>
                  </a:cubicBezTo>
                  <a:cubicBezTo>
                    <a:pt x="10534397" y="461104"/>
                    <a:pt x="10414076" y="698784"/>
                    <a:pt x="10482072" y="967736"/>
                  </a:cubicBezTo>
                  <a:cubicBezTo>
                    <a:pt x="10481612" y="1080130"/>
                    <a:pt x="10391750" y="1161342"/>
                    <a:pt x="10288520" y="1161288"/>
                  </a:cubicBezTo>
                  <a:cubicBezTo>
                    <a:pt x="5391384" y="1178639"/>
                    <a:pt x="3055272" y="1284634"/>
                    <a:pt x="193552" y="1161288"/>
                  </a:cubicBezTo>
                  <a:cubicBezTo>
                    <a:pt x="87828" y="1156354"/>
                    <a:pt x="6033" y="1082166"/>
                    <a:pt x="0" y="967736"/>
                  </a:cubicBezTo>
                  <a:cubicBezTo>
                    <a:pt x="14195" y="780927"/>
                    <a:pt x="-55207" y="311679"/>
                    <a:pt x="0" y="193552"/>
                  </a:cubicBezTo>
                  <a:close/>
                </a:path>
              </a:pathLst>
            </a:custGeom>
            <a:solidFill>
              <a:srgbClr val="FFFFCC"/>
            </a:solidFill>
            <a:ln w="38100">
              <a:solidFill>
                <a:schemeClr val="accent2"/>
              </a:solidFill>
              <a:prstDash val="sysDot"/>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 Mỗi chi tiết sáng tạo A, B được bổ sung vào phần nào của bài văn?</a:t>
              </a:r>
              <a:endPar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CDAE72-E869-8CA4-E573-BCFC9D7F0772}"/>
                </a:ext>
              </a:extLst>
            </p:cNvPr>
            <p:cNvPicPr>
              <a:picLocks noChangeAspect="1"/>
            </p:cNvPicPr>
            <p:nvPr/>
          </p:nvPicPr>
          <p:blipFill>
            <a:blip r:embed="rId4"/>
            <a:stretch>
              <a:fillRect/>
            </a:stretch>
          </p:blipFill>
          <p:spPr>
            <a:xfrm rot="1631518">
              <a:off x="378443" y="2828954"/>
              <a:ext cx="579170" cy="850466"/>
            </a:xfrm>
            <a:prstGeom prst="rect">
              <a:avLst/>
            </a:prstGeom>
          </p:spPr>
        </p:pic>
      </p:grpSp>
      <p:grpSp>
        <p:nvGrpSpPr>
          <p:cNvPr id="15" name="Group 14">
            <a:extLst>
              <a:ext uri="{FF2B5EF4-FFF2-40B4-BE49-F238E27FC236}">
                <a16:creationId xmlns:a16="http://schemas.microsoft.com/office/drawing/2014/main" id="{2601B42F-FC89-0A29-DB4C-5414918BB806}"/>
              </a:ext>
            </a:extLst>
          </p:cNvPr>
          <p:cNvGrpSpPr/>
          <p:nvPr/>
        </p:nvGrpSpPr>
        <p:grpSpPr>
          <a:xfrm>
            <a:off x="441960" y="4282271"/>
            <a:ext cx="10801587" cy="860781"/>
            <a:chOff x="378443" y="2818639"/>
            <a:chExt cx="10801587" cy="860781"/>
          </a:xfrm>
        </p:grpSpPr>
        <p:sp>
          <p:nvSpPr>
            <p:cNvPr id="16" name="Rectangle: Rounded Corners 15">
              <a:extLst>
                <a:ext uri="{FF2B5EF4-FFF2-40B4-BE49-F238E27FC236}">
                  <a16:creationId xmlns:a16="http://schemas.microsoft.com/office/drawing/2014/main" id="{2C7CCEC7-6827-7140-85D3-67E72D2B8CE5}"/>
                </a:ext>
              </a:extLst>
            </p:cNvPr>
            <p:cNvSpPr/>
            <p:nvPr/>
          </p:nvSpPr>
          <p:spPr>
            <a:xfrm>
              <a:off x="697958" y="2818639"/>
              <a:ext cx="10482072" cy="839054"/>
            </a:xfrm>
            <a:custGeom>
              <a:avLst/>
              <a:gdLst>
                <a:gd name="connsiteX0" fmla="*/ 0 w 10482072"/>
                <a:gd name="connsiteY0" fmla="*/ 139845 h 839054"/>
                <a:gd name="connsiteX1" fmla="*/ 139845 w 10482072"/>
                <a:gd name="connsiteY1" fmla="*/ 0 h 839054"/>
                <a:gd name="connsiteX2" fmla="*/ 10342227 w 10482072"/>
                <a:gd name="connsiteY2" fmla="*/ 0 h 839054"/>
                <a:gd name="connsiteX3" fmla="*/ 10482072 w 10482072"/>
                <a:gd name="connsiteY3" fmla="*/ 139845 h 839054"/>
                <a:gd name="connsiteX4" fmla="*/ 10482072 w 10482072"/>
                <a:gd name="connsiteY4" fmla="*/ 699209 h 839054"/>
                <a:gd name="connsiteX5" fmla="*/ 10342227 w 10482072"/>
                <a:gd name="connsiteY5" fmla="*/ 839054 h 839054"/>
                <a:gd name="connsiteX6" fmla="*/ 139845 w 10482072"/>
                <a:gd name="connsiteY6" fmla="*/ 839054 h 839054"/>
                <a:gd name="connsiteX7" fmla="*/ 0 w 10482072"/>
                <a:gd name="connsiteY7" fmla="*/ 699209 h 839054"/>
                <a:gd name="connsiteX8" fmla="*/ 0 w 10482072"/>
                <a:gd name="connsiteY8" fmla="*/ 139845 h 83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072" h="839054" fill="none" extrusionOk="0">
                  <a:moveTo>
                    <a:pt x="0" y="139845"/>
                  </a:moveTo>
                  <a:cubicBezTo>
                    <a:pt x="-340" y="73745"/>
                    <a:pt x="63619" y="-2034"/>
                    <a:pt x="139845" y="0"/>
                  </a:cubicBezTo>
                  <a:cubicBezTo>
                    <a:pt x="2050908" y="29483"/>
                    <a:pt x="8030201" y="4220"/>
                    <a:pt x="10342227" y="0"/>
                  </a:cubicBezTo>
                  <a:cubicBezTo>
                    <a:pt x="10429844" y="3912"/>
                    <a:pt x="10475915" y="70600"/>
                    <a:pt x="10482072" y="139845"/>
                  </a:cubicBezTo>
                  <a:cubicBezTo>
                    <a:pt x="10521737" y="414951"/>
                    <a:pt x="10512070" y="445278"/>
                    <a:pt x="10482072" y="699209"/>
                  </a:cubicBezTo>
                  <a:cubicBezTo>
                    <a:pt x="10488756" y="780040"/>
                    <a:pt x="10426995" y="845837"/>
                    <a:pt x="10342227" y="839054"/>
                  </a:cubicBezTo>
                  <a:cubicBezTo>
                    <a:pt x="5381621" y="873182"/>
                    <a:pt x="4591167" y="716262"/>
                    <a:pt x="139845" y="839054"/>
                  </a:cubicBezTo>
                  <a:cubicBezTo>
                    <a:pt x="60063" y="844131"/>
                    <a:pt x="-2093" y="779931"/>
                    <a:pt x="0" y="699209"/>
                  </a:cubicBezTo>
                  <a:cubicBezTo>
                    <a:pt x="-30747" y="495037"/>
                    <a:pt x="37712" y="387530"/>
                    <a:pt x="0" y="139845"/>
                  </a:cubicBezTo>
                  <a:close/>
                </a:path>
                <a:path w="10482072" h="839054" stroke="0" extrusionOk="0">
                  <a:moveTo>
                    <a:pt x="0" y="139845"/>
                  </a:moveTo>
                  <a:cubicBezTo>
                    <a:pt x="-6948" y="74438"/>
                    <a:pt x="63471" y="465"/>
                    <a:pt x="139845" y="0"/>
                  </a:cubicBezTo>
                  <a:cubicBezTo>
                    <a:pt x="4262723" y="-40312"/>
                    <a:pt x="6381477" y="-70188"/>
                    <a:pt x="10342227" y="0"/>
                  </a:cubicBezTo>
                  <a:cubicBezTo>
                    <a:pt x="10418066" y="-131"/>
                    <a:pt x="10488546" y="50042"/>
                    <a:pt x="10482072" y="139845"/>
                  </a:cubicBezTo>
                  <a:cubicBezTo>
                    <a:pt x="10435350" y="284307"/>
                    <a:pt x="10509361" y="642915"/>
                    <a:pt x="10482072" y="699209"/>
                  </a:cubicBezTo>
                  <a:cubicBezTo>
                    <a:pt x="10481210" y="786732"/>
                    <a:pt x="10408754" y="839211"/>
                    <a:pt x="10342227" y="839054"/>
                  </a:cubicBezTo>
                  <a:cubicBezTo>
                    <a:pt x="5571028" y="856405"/>
                    <a:pt x="1645190" y="962400"/>
                    <a:pt x="139845" y="839054"/>
                  </a:cubicBezTo>
                  <a:cubicBezTo>
                    <a:pt x="64415" y="831459"/>
                    <a:pt x="3951" y="781377"/>
                    <a:pt x="0" y="699209"/>
                  </a:cubicBezTo>
                  <a:cubicBezTo>
                    <a:pt x="-26284" y="628965"/>
                    <a:pt x="27764" y="407184"/>
                    <a:pt x="0" y="139845"/>
                  </a:cubicBezTo>
                  <a:close/>
                </a:path>
              </a:pathLst>
            </a:custGeom>
            <a:solidFill>
              <a:srgbClr val="FFFFCC"/>
            </a:solidFill>
            <a:ln w="38100">
              <a:solidFill>
                <a:schemeClr val="accent2"/>
              </a:solidFill>
              <a:prstDash val="sysDot"/>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 Tìm nội dung phù hợp với mỗi chi tiết sáng tạo A, B.</a:t>
              </a:r>
              <a:endPar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7C2CB77-408C-93D6-6653-1252B8BE64D9}"/>
                </a:ext>
              </a:extLst>
            </p:cNvPr>
            <p:cNvPicPr>
              <a:picLocks noChangeAspect="1"/>
            </p:cNvPicPr>
            <p:nvPr/>
          </p:nvPicPr>
          <p:blipFill>
            <a:blip r:embed="rId4"/>
            <a:stretch>
              <a:fillRect/>
            </a:stretch>
          </p:blipFill>
          <p:spPr>
            <a:xfrm rot="1631518">
              <a:off x="378443" y="2828954"/>
              <a:ext cx="579170" cy="850466"/>
            </a:xfrm>
            <a:prstGeom prst="rect">
              <a:avLst/>
            </a:prstGeom>
          </p:spPr>
        </p:pic>
      </p:grpSp>
      <p:pic>
        <p:nvPicPr>
          <p:cNvPr id="19" name="Picture 18">
            <a:extLst>
              <a:ext uri="{FF2B5EF4-FFF2-40B4-BE49-F238E27FC236}">
                <a16:creationId xmlns:a16="http://schemas.microsoft.com/office/drawing/2014/main" id="{577F5C65-BD60-A02C-FB3C-BF0747DD9E61}"/>
              </a:ext>
            </a:extLst>
          </p:cNvPr>
          <p:cNvPicPr>
            <a:picLocks noChangeAspect="1"/>
          </p:cNvPicPr>
          <p:nvPr/>
        </p:nvPicPr>
        <p:blipFill>
          <a:blip r:embed="rId5"/>
          <a:stretch>
            <a:fillRect/>
          </a:stretch>
        </p:blipFill>
        <p:spPr>
          <a:xfrm>
            <a:off x="1929384" y="5206276"/>
            <a:ext cx="8005368" cy="1398651"/>
          </a:xfrm>
          <a:prstGeom prst="rect">
            <a:avLst/>
          </a:prstGeom>
        </p:spPr>
      </p:pic>
    </p:spTree>
    <p:extLst>
      <p:ext uri="{BB962C8B-B14F-4D97-AF65-F5344CB8AC3E}">
        <p14:creationId xmlns:p14="http://schemas.microsoft.com/office/powerpoint/2010/main" val="2314503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A964F3E5-A7A1-CA90-BD3D-33BA5D5F39BF}"/>
              </a:ext>
            </a:extLst>
          </p:cNvPr>
          <p:cNvGrpSpPr/>
          <p:nvPr/>
        </p:nvGrpSpPr>
        <p:grpSpPr>
          <a:xfrm>
            <a:off x="2646806" y="655262"/>
            <a:ext cx="6891799" cy="935803"/>
            <a:chOff x="414257" y="1605723"/>
            <a:chExt cx="6891799" cy="935803"/>
          </a:xfrm>
        </p:grpSpPr>
        <p:sp>
          <p:nvSpPr>
            <p:cNvPr id="2" name="Rectangle: Rounded Corners 1">
              <a:extLst>
                <a:ext uri="{FF2B5EF4-FFF2-40B4-BE49-F238E27FC236}">
                  <a16:creationId xmlns:a16="http://schemas.microsoft.com/office/drawing/2014/main" id="{08C81EB3-3AF2-E2FF-E3F9-770FB18720E8}"/>
                </a:ext>
              </a:extLst>
            </p:cNvPr>
            <p:cNvSpPr/>
            <p:nvPr/>
          </p:nvSpPr>
          <p:spPr>
            <a:xfrm>
              <a:off x="798576" y="1722478"/>
              <a:ext cx="6507480" cy="819048"/>
            </a:xfrm>
            <a:custGeom>
              <a:avLst/>
              <a:gdLst>
                <a:gd name="connsiteX0" fmla="*/ 0 w 6507480"/>
                <a:gd name="connsiteY0" fmla="*/ 136511 h 819048"/>
                <a:gd name="connsiteX1" fmla="*/ 136511 w 6507480"/>
                <a:gd name="connsiteY1" fmla="*/ 0 h 819048"/>
                <a:gd name="connsiteX2" fmla="*/ 6370969 w 6507480"/>
                <a:gd name="connsiteY2" fmla="*/ 0 h 819048"/>
                <a:gd name="connsiteX3" fmla="*/ 6507480 w 6507480"/>
                <a:gd name="connsiteY3" fmla="*/ 136511 h 819048"/>
                <a:gd name="connsiteX4" fmla="*/ 6507480 w 6507480"/>
                <a:gd name="connsiteY4" fmla="*/ 682537 h 819048"/>
                <a:gd name="connsiteX5" fmla="*/ 6370969 w 6507480"/>
                <a:gd name="connsiteY5" fmla="*/ 819048 h 819048"/>
                <a:gd name="connsiteX6" fmla="*/ 136511 w 6507480"/>
                <a:gd name="connsiteY6" fmla="*/ 819048 h 819048"/>
                <a:gd name="connsiteX7" fmla="*/ 0 w 6507480"/>
                <a:gd name="connsiteY7" fmla="*/ 682537 h 819048"/>
                <a:gd name="connsiteX8" fmla="*/ 0 w 6507480"/>
                <a:gd name="connsiteY8" fmla="*/ 136511 h 8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7480" h="819048" fill="none" extrusionOk="0">
                  <a:moveTo>
                    <a:pt x="0" y="136511"/>
                  </a:moveTo>
                  <a:cubicBezTo>
                    <a:pt x="197" y="66441"/>
                    <a:pt x="66608" y="9215"/>
                    <a:pt x="136511" y="0"/>
                  </a:cubicBezTo>
                  <a:cubicBezTo>
                    <a:pt x="2282973" y="72427"/>
                    <a:pt x="5181924" y="61419"/>
                    <a:pt x="6370969" y="0"/>
                  </a:cubicBezTo>
                  <a:cubicBezTo>
                    <a:pt x="6444966" y="-9606"/>
                    <a:pt x="6494257" y="57118"/>
                    <a:pt x="6507480" y="136511"/>
                  </a:cubicBezTo>
                  <a:cubicBezTo>
                    <a:pt x="6547831" y="256379"/>
                    <a:pt x="6499583" y="510053"/>
                    <a:pt x="6507480" y="682537"/>
                  </a:cubicBezTo>
                  <a:cubicBezTo>
                    <a:pt x="6509165" y="749377"/>
                    <a:pt x="6439128" y="810938"/>
                    <a:pt x="6370969" y="819048"/>
                  </a:cubicBezTo>
                  <a:cubicBezTo>
                    <a:pt x="4652094" y="848875"/>
                    <a:pt x="1647129" y="739742"/>
                    <a:pt x="136511" y="819048"/>
                  </a:cubicBezTo>
                  <a:cubicBezTo>
                    <a:pt x="71255" y="817902"/>
                    <a:pt x="-11026" y="760110"/>
                    <a:pt x="0" y="682537"/>
                  </a:cubicBezTo>
                  <a:cubicBezTo>
                    <a:pt x="-49124" y="419826"/>
                    <a:pt x="15088" y="402940"/>
                    <a:pt x="0" y="136511"/>
                  </a:cubicBezTo>
                  <a:close/>
                </a:path>
                <a:path w="6507480" h="819048" stroke="0" extrusionOk="0">
                  <a:moveTo>
                    <a:pt x="0" y="136511"/>
                  </a:moveTo>
                  <a:cubicBezTo>
                    <a:pt x="3778" y="62148"/>
                    <a:pt x="67109" y="12482"/>
                    <a:pt x="136511" y="0"/>
                  </a:cubicBezTo>
                  <a:cubicBezTo>
                    <a:pt x="1578693" y="123000"/>
                    <a:pt x="5016071" y="-96860"/>
                    <a:pt x="6370969" y="0"/>
                  </a:cubicBezTo>
                  <a:cubicBezTo>
                    <a:pt x="6437390" y="-6838"/>
                    <a:pt x="6508395" y="59273"/>
                    <a:pt x="6507480" y="136511"/>
                  </a:cubicBezTo>
                  <a:cubicBezTo>
                    <a:pt x="6476905" y="310514"/>
                    <a:pt x="6492740" y="508001"/>
                    <a:pt x="6507480" y="682537"/>
                  </a:cubicBezTo>
                  <a:cubicBezTo>
                    <a:pt x="6493664" y="762935"/>
                    <a:pt x="6445023" y="818829"/>
                    <a:pt x="6370969" y="819048"/>
                  </a:cubicBezTo>
                  <a:cubicBezTo>
                    <a:pt x="4681600" y="658341"/>
                    <a:pt x="1269394" y="858715"/>
                    <a:pt x="136511" y="819048"/>
                  </a:cubicBezTo>
                  <a:cubicBezTo>
                    <a:pt x="58495" y="818518"/>
                    <a:pt x="-6182" y="755129"/>
                    <a:pt x="0" y="682537"/>
                  </a:cubicBezTo>
                  <a:cubicBezTo>
                    <a:pt x="-8065" y="534205"/>
                    <a:pt x="28422" y="373779"/>
                    <a:pt x="0" y="136511"/>
                  </a:cubicBezTo>
                  <a:close/>
                </a:path>
              </a:pathLst>
            </a:custGeom>
            <a:solidFill>
              <a:srgbClr val="FFFFCC"/>
            </a:solidFill>
            <a:ln w="38100">
              <a:solidFill>
                <a:schemeClr val="accent2"/>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Calibri" panose="020F0502020204030204" pitchFamily="34" charset="0"/>
                  <a:ea typeface="Calibri" panose="020F0502020204030204" pitchFamily="34" charset="0"/>
                  <a:cs typeface="Calibri" panose="020F0502020204030204" pitchFamily="34" charset="0"/>
                </a:rPr>
                <a:t>a. Bài văn trên kể lại câu chuyện gì?</a:t>
              </a:r>
            </a:p>
          </p:txBody>
        </p:sp>
        <p:pic>
          <p:nvPicPr>
            <p:cNvPr id="7" name="Picture 6">
              <a:extLst>
                <a:ext uri="{FF2B5EF4-FFF2-40B4-BE49-F238E27FC236}">
                  <a16:creationId xmlns:a16="http://schemas.microsoft.com/office/drawing/2014/main" id="{16DBBD72-8327-CBF4-1AF4-52949C9C072A}"/>
                </a:ext>
              </a:extLst>
            </p:cNvPr>
            <p:cNvPicPr>
              <a:picLocks noChangeAspect="1"/>
            </p:cNvPicPr>
            <p:nvPr/>
          </p:nvPicPr>
          <p:blipFill>
            <a:blip r:embed="rId3"/>
            <a:stretch>
              <a:fillRect/>
            </a:stretch>
          </p:blipFill>
          <p:spPr>
            <a:xfrm rot="1631518">
              <a:off x="414257" y="1605723"/>
              <a:ext cx="579170" cy="850466"/>
            </a:xfrm>
            <a:prstGeom prst="rect">
              <a:avLst/>
            </a:prstGeom>
          </p:spPr>
        </p:pic>
      </p:grpSp>
      <p:sp>
        <p:nvSpPr>
          <p:cNvPr id="18" name="TextBox 17">
            <a:extLst>
              <a:ext uri="{FF2B5EF4-FFF2-40B4-BE49-F238E27FC236}">
                <a16:creationId xmlns:a16="http://schemas.microsoft.com/office/drawing/2014/main" id="{7CD35B23-DD8A-F91F-FC49-CFECC41EDFC5}"/>
              </a:ext>
            </a:extLst>
          </p:cNvPr>
          <p:cNvSpPr txBox="1"/>
          <p:nvPr/>
        </p:nvSpPr>
        <p:spPr>
          <a:xfrm>
            <a:off x="1092708" y="2064338"/>
            <a:ext cx="10465308" cy="2018694"/>
          </a:xfrm>
          <a:prstGeom prst="rect">
            <a:avLst/>
          </a:prstGeom>
          <a:noFill/>
        </p:spPr>
        <p:txBody>
          <a:bodyPr wrap="square">
            <a:spAutoFit/>
          </a:bodyPr>
          <a:lstStyle/>
          <a:p>
            <a:pPr>
              <a:lnSpc>
                <a:spcPct val="150000"/>
              </a:lnSpc>
            </a:pPr>
            <a:r>
              <a:rPr lang="vi-VN" sz="4400" dirty="0">
                <a:latin typeface="Calibri" panose="020F0502020204030204" pitchFamily="34" charset="0"/>
                <a:ea typeface="Calibri" panose="020F0502020204030204" pitchFamily="34" charset="0"/>
                <a:cs typeface="Calibri" panose="020F0502020204030204" pitchFamily="34" charset="0"/>
              </a:rPr>
              <a:t>Bài văn kể lại câu chuyện Một chuyến phiêu lưu của nhà văn Nguyễn Thị Kim </a:t>
            </a:r>
            <a:r>
              <a:rPr lang="vi-VN" sz="4400" dirty="0" err="1">
                <a:latin typeface="Calibri" panose="020F0502020204030204" pitchFamily="34" charset="0"/>
                <a:ea typeface="Calibri" panose="020F0502020204030204" pitchFamily="34" charset="0"/>
                <a:cs typeface="Calibri" panose="020F0502020204030204" pitchFamily="34" charset="0"/>
              </a:rPr>
              <a:t>Hoà</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7530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7CD35B23-DD8A-F91F-FC49-CFECC41EDFC5}"/>
              </a:ext>
            </a:extLst>
          </p:cNvPr>
          <p:cNvSpPr txBox="1"/>
          <p:nvPr/>
        </p:nvSpPr>
        <p:spPr>
          <a:xfrm>
            <a:off x="1165860" y="1848255"/>
            <a:ext cx="10465308" cy="4448013"/>
          </a:xfrm>
          <a:prstGeom prst="rect">
            <a:avLst/>
          </a:prstGeom>
          <a:noFill/>
        </p:spPr>
        <p:txBody>
          <a:bodyPr wrap="square">
            <a:spAutoFit/>
          </a:bodyPr>
          <a:lstStyle/>
          <a:p>
            <a:pPr>
              <a:lnSpc>
                <a:spcPct val="150000"/>
              </a:lnSpc>
            </a:pPr>
            <a:r>
              <a:rPr lang="vi-VN" sz="3200" b="1" i="1" dirty="0">
                <a:latin typeface="Calibri" panose="020F0502020204030204" pitchFamily="34" charset="0"/>
                <a:ea typeface="Calibri" panose="020F0502020204030204" pitchFamily="34" charset="0"/>
                <a:cs typeface="Calibri" panose="020F0502020204030204" pitchFamily="34" charset="0"/>
              </a:rPr>
              <a:t>+ Mở bài: </a:t>
            </a:r>
            <a:r>
              <a:rPr lang="vi-VN" sz="3200" dirty="0">
                <a:latin typeface="Calibri" panose="020F0502020204030204" pitchFamily="34" charset="0"/>
                <a:ea typeface="Calibri" panose="020F0502020204030204" pitchFamily="34" charset="0"/>
                <a:cs typeface="Calibri" panose="020F0502020204030204" pitchFamily="34" charset="0"/>
              </a:rPr>
              <a:t>Từ đầu đến tác giả Nguyễn Thị Kim </a:t>
            </a:r>
            <a:r>
              <a:rPr lang="vi-VN" sz="3200" dirty="0" err="1">
                <a:latin typeface="Calibri" panose="020F0502020204030204" pitchFamily="34" charset="0"/>
                <a:ea typeface="Calibri" panose="020F0502020204030204" pitchFamily="34" charset="0"/>
                <a:cs typeface="Calibri" panose="020F0502020204030204" pitchFamily="34" charset="0"/>
              </a:rPr>
              <a:t>Hoà</a:t>
            </a:r>
            <a:r>
              <a:rPr lang="vi-VN" sz="3200" dirty="0">
                <a:latin typeface="Calibri" panose="020F0502020204030204" pitchFamily="34" charset="0"/>
                <a:ea typeface="Calibri" panose="020F0502020204030204" pitchFamily="34" charset="0"/>
                <a:cs typeface="Calibri" panose="020F0502020204030204" pitchFamily="34" charset="0"/>
              </a:rPr>
              <a:t>.</a:t>
            </a:r>
          </a:p>
          <a:p>
            <a:pPr>
              <a:lnSpc>
                <a:spcPct val="150000"/>
              </a:lnSpc>
            </a:pPr>
            <a:r>
              <a:rPr lang="vi-VN" sz="3200" i="1" dirty="0">
                <a:latin typeface="Calibri" panose="020F0502020204030204" pitchFamily="34" charset="0"/>
                <a:ea typeface="Calibri" panose="020F0502020204030204" pitchFamily="34" charset="0"/>
                <a:cs typeface="Calibri" panose="020F0502020204030204" pitchFamily="34" charset="0"/>
              </a:rPr>
              <a:t>Nội dung: Giới thiệu tên câu chuyện và tác giả.</a:t>
            </a:r>
          </a:p>
          <a:p>
            <a:pPr>
              <a:lnSpc>
                <a:spcPct val="150000"/>
              </a:lnSpc>
            </a:pPr>
            <a:r>
              <a:rPr lang="vi-VN" sz="3200" b="1" i="1" dirty="0">
                <a:latin typeface="Calibri" panose="020F0502020204030204" pitchFamily="34" charset="0"/>
                <a:ea typeface="Calibri" panose="020F0502020204030204" pitchFamily="34" charset="0"/>
                <a:cs typeface="Calibri" panose="020F0502020204030204" pitchFamily="34" charset="0"/>
              </a:rPr>
              <a:t>+ Thân bài: </a:t>
            </a:r>
            <a:r>
              <a:rPr lang="vi-VN" sz="3200" dirty="0">
                <a:latin typeface="Calibri" panose="020F0502020204030204" pitchFamily="34" charset="0"/>
                <a:ea typeface="Calibri" panose="020F0502020204030204" pitchFamily="34" charset="0"/>
                <a:cs typeface="Calibri" panose="020F0502020204030204" pitchFamily="34" charset="0"/>
              </a:rPr>
              <a:t>Tiếp theo đến do cố nén cười.</a:t>
            </a:r>
          </a:p>
          <a:p>
            <a:pPr>
              <a:lnSpc>
                <a:spcPct val="150000"/>
              </a:lnSpc>
            </a:pPr>
            <a:r>
              <a:rPr lang="vi-VN" sz="3200" i="1" dirty="0">
                <a:latin typeface="Calibri" panose="020F0502020204030204" pitchFamily="34" charset="0"/>
                <a:ea typeface="Calibri" panose="020F0502020204030204" pitchFamily="34" charset="0"/>
                <a:cs typeface="Calibri" panose="020F0502020204030204" pitchFamily="34" charset="0"/>
              </a:rPr>
              <a:t>Nội dung: Kể lại câu chuyện Một chuyến phiêu lưu.</a:t>
            </a:r>
          </a:p>
          <a:p>
            <a:pPr>
              <a:lnSpc>
                <a:spcPct val="150000"/>
              </a:lnSpc>
            </a:pPr>
            <a:r>
              <a:rPr lang="vi-VN" sz="3200" b="1" i="1" dirty="0">
                <a:latin typeface="Calibri" panose="020F0502020204030204" pitchFamily="34" charset="0"/>
                <a:ea typeface="Calibri" panose="020F0502020204030204" pitchFamily="34" charset="0"/>
                <a:cs typeface="Calibri" panose="020F0502020204030204" pitchFamily="34" charset="0"/>
              </a:rPr>
              <a:t>+ Kết bài: </a:t>
            </a:r>
            <a:r>
              <a:rPr lang="vi-VN" sz="3200" dirty="0">
                <a:latin typeface="Calibri" panose="020F0502020204030204" pitchFamily="34" charset="0"/>
                <a:ea typeface="Calibri" panose="020F0502020204030204" pitchFamily="34" charset="0"/>
                <a:cs typeface="Calibri" panose="020F0502020204030204" pitchFamily="34" charset="0"/>
              </a:rPr>
              <a:t>Phần còn lại. </a:t>
            </a:r>
          </a:p>
          <a:p>
            <a:pPr>
              <a:lnSpc>
                <a:spcPct val="150000"/>
              </a:lnSpc>
            </a:pPr>
            <a:r>
              <a:rPr lang="vi-VN" sz="3200" i="1" dirty="0">
                <a:latin typeface="Calibri" panose="020F0502020204030204" pitchFamily="34" charset="0"/>
                <a:ea typeface="Calibri" panose="020F0502020204030204" pitchFamily="34" charset="0"/>
                <a:cs typeface="Calibri" panose="020F0502020204030204" pitchFamily="34" charset="0"/>
              </a:rPr>
              <a:t>Nội dung: Nêu suy nghĩ, cảm xúc về câu chuyện</a:t>
            </a:r>
          </a:p>
        </p:txBody>
      </p:sp>
      <p:grpSp>
        <p:nvGrpSpPr>
          <p:cNvPr id="4" name="Group 3">
            <a:extLst>
              <a:ext uri="{FF2B5EF4-FFF2-40B4-BE49-F238E27FC236}">
                <a16:creationId xmlns:a16="http://schemas.microsoft.com/office/drawing/2014/main" id="{3C9F1952-33B3-1812-EA0E-4216F96DAA11}"/>
              </a:ext>
            </a:extLst>
          </p:cNvPr>
          <p:cNvGrpSpPr/>
          <p:nvPr/>
        </p:nvGrpSpPr>
        <p:grpSpPr>
          <a:xfrm>
            <a:off x="691912" y="508527"/>
            <a:ext cx="10801587" cy="1161288"/>
            <a:chOff x="378443" y="2818639"/>
            <a:chExt cx="10801587" cy="1161288"/>
          </a:xfrm>
        </p:grpSpPr>
        <p:sp>
          <p:nvSpPr>
            <p:cNvPr id="6" name="Rectangle: Rounded Corners 5">
              <a:extLst>
                <a:ext uri="{FF2B5EF4-FFF2-40B4-BE49-F238E27FC236}">
                  <a16:creationId xmlns:a16="http://schemas.microsoft.com/office/drawing/2014/main" id="{9F66ED89-E0DF-77CF-3F01-536951452560}"/>
                </a:ext>
              </a:extLst>
            </p:cNvPr>
            <p:cNvSpPr/>
            <p:nvPr/>
          </p:nvSpPr>
          <p:spPr>
            <a:xfrm>
              <a:off x="697958" y="2818639"/>
              <a:ext cx="10482072" cy="1161288"/>
            </a:xfrm>
            <a:custGeom>
              <a:avLst/>
              <a:gdLst>
                <a:gd name="connsiteX0" fmla="*/ 0 w 10482072"/>
                <a:gd name="connsiteY0" fmla="*/ 193552 h 1161288"/>
                <a:gd name="connsiteX1" fmla="*/ 193552 w 10482072"/>
                <a:gd name="connsiteY1" fmla="*/ 0 h 1161288"/>
                <a:gd name="connsiteX2" fmla="*/ 10288520 w 10482072"/>
                <a:gd name="connsiteY2" fmla="*/ 0 h 1161288"/>
                <a:gd name="connsiteX3" fmla="*/ 10482072 w 10482072"/>
                <a:gd name="connsiteY3" fmla="*/ 193552 h 1161288"/>
                <a:gd name="connsiteX4" fmla="*/ 10482072 w 10482072"/>
                <a:gd name="connsiteY4" fmla="*/ 967736 h 1161288"/>
                <a:gd name="connsiteX5" fmla="*/ 10288520 w 10482072"/>
                <a:gd name="connsiteY5" fmla="*/ 1161288 h 1161288"/>
                <a:gd name="connsiteX6" fmla="*/ 193552 w 10482072"/>
                <a:gd name="connsiteY6" fmla="*/ 1161288 h 1161288"/>
                <a:gd name="connsiteX7" fmla="*/ 0 w 10482072"/>
                <a:gd name="connsiteY7" fmla="*/ 967736 h 1161288"/>
                <a:gd name="connsiteX8" fmla="*/ 0 w 10482072"/>
                <a:gd name="connsiteY8" fmla="*/ 193552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072" h="1161288" fill="none" extrusionOk="0">
                  <a:moveTo>
                    <a:pt x="0" y="193552"/>
                  </a:moveTo>
                  <a:cubicBezTo>
                    <a:pt x="-271" y="95533"/>
                    <a:pt x="91664" y="-10104"/>
                    <a:pt x="193552" y="0"/>
                  </a:cubicBezTo>
                  <a:cubicBezTo>
                    <a:pt x="5105357" y="29483"/>
                    <a:pt x="8461413" y="4220"/>
                    <a:pt x="10288520" y="0"/>
                  </a:cubicBezTo>
                  <a:cubicBezTo>
                    <a:pt x="10404334" y="3360"/>
                    <a:pt x="10476789" y="93512"/>
                    <a:pt x="10482072" y="193552"/>
                  </a:cubicBezTo>
                  <a:cubicBezTo>
                    <a:pt x="10546399" y="344029"/>
                    <a:pt x="10474438" y="672194"/>
                    <a:pt x="10482072" y="967736"/>
                  </a:cubicBezTo>
                  <a:cubicBezTo>
                    <a:pt x="10493242" y="1080643"/>
                    <a:pt x="10405422" y="1170296"/>
                    <a:pt x="10288520" y="1161288"/>
                  </a:cubicBezTo>
                  <a:cubicBezTo>
                    <a:pt x="7268216" y="1195416"/>
                    <a:pt x="5144272" y="1038496"/>
                    <a:pt x="193552" y="1161288"/>
                  </a:cubicBezTo>
                  <a:cubicBezTo>
                    <a:pt x="78203" y="1178131"/>
                    <a:pt x="-10020" y="1091333"/>
                    <a:pt x="0" y="967736"/>
                  </a:cubicBezTo>
                  <a:cubicBezTo>
                    <a:pt x="-52755" y="640320"/>
                    <a:pt x="52804" y="331777"/>
                    <a:pt x="0" y="193552"/>
                  </a:cubicBezTo>
                  <a:close/>
                </a:path>
                <a:path w="10482072" h="1161288" stroke="0" extrusionOk="0">
                  <a:moveTo>
                    <a:pt x="0" y="193552"/>
                  </a:moveTo>
                  <a:cubicBezTo>
                    <a:pt x="-4806" y="94837"/>
                    <a:pt x="100324" y="7385"/>
                    <a:pt x="193552" y="0"/>
                  </a:cubicBezTo>
                  <a:cubicBezTo>
                    <a:pt x="1732422" y="-40312"/>
                    <a:pt x="8494573" y="-70188"/>
                    <a:pt x="10288520" y="0"/>
                  </a:cubicBezTo>
                  <a:cubicBezTo>
                    <a:pt x="10377928" y="-1645"/>
                    <a:pt x="10482933" y="84985"/>
                    <a:pt x="10482072" y="193552"/>
                  </a:cubicBezTo>
                  <a:cubicBezTo>
                    <a:pt x="10534397" y="461104"/>
                    <a:pt x="10414076" y="698784"/>
                    <a:pt x="10482072" y="967736"/>
                  </a:cubicBezTo>
                  <a:cubicBezTo>
                    <a:pt x="10481612" y="1080130"/>
                    <a:pt x="10391750" y="1161342"/>
                    <a:pt x="10288520" y="1161288"/>
                  </a:cubicBezTo>
                  <a:cubicBezTo>
                    <a:pt x="5391384" y="1178639"/>
                    <a:pt x="3055272" y="1284634"/>
                    <a:pt x="193552" y="1161288"/>
                  </a:cubicBezTo>
                  <a:cubicBezTo>
                    <a:pt x="87828" y="1156354"/>
                    <a:pt x="6033" y="1082166"/>
                    <a:pt x="0" y="967736"/>
                  </a:cubicBezTo>
                  <a:cubicBezTo>
                    <a:pt x="14195" y="780927"/>
                    <a:pt x="-55207" y="311679"/>
                    <a:pt x="0" y="193552"/>
                  </a:cubicBezTo>
                  <a:close/>
                </a:path>
              </a:pathLst>
            </a:custGeom>
            <a:solidFill>
              <a:srgbClr val="FFFFCC"/>
            </a:solidFill>
            <a:ln w="38100">
              <a:solidFill>
                <a:schemeClr val="accent2"/>
              </a:solidFill>
              <a:prstDash val="sysDot"/>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b. Tìm phần mở bài, thân bài và kết bài của bài văn. Nêu ý chính của mỗi phần.</a:t>
              </a:r>
            </a:p>
          </p:txBody>
        </p:sp>
        <p:pic>
          <p:nvPicPr>
            <p:cNvPr id="8" name="Picture 7">
              <a:extLst>
                <a:ext uri="{FF2B5EF4-FFF2-40B4-BE49-F238E27FC236}">
                  <a16:creationId xmlns:a16="http://schemas.microsoft.com/office/drawing/2014/main" id="{CF9E7F10-9BAD-9DC3-4281-1AE0F0C7D0A1}"/>
                </a:ext>
              </a:extLst>
            </p:cNvPr>
            <p:cNvPicPr>
              <a:picLocks noChangeAspect="1"/>
            </p:cNvPicPr>
            <p:nvPr/>
          </p:nvPicPr>
          <p:blipFill>
            <a:blip r:embed="rId3"/>
            <a:stretch>
              <a:fillRect/>
            </a:stretch>
          </p:blipFill>
          <p:spPr>
            <a:xfrm rot="1631518">
              <a:off x="378443" y="2828954"/>
              <a:ext cx="579170" cy="850466"/>
            </a:xfrm>
            <a:prstGeom prst="rect">
              <a:avLst/>
            </a:prstGeom>
          </p:spPr>
        </p:pic>
      </p:grpSp>
    </p:spTree>
    <p:extLst>
      <p:ext uri="{BB962C8B-B14F-4D97-AF65-F5344CB8AC3E}">
        <p14:creationId xmlns:p14="http://schemas.microsoft.com/office/powerpoint/2010/main" val="3028825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7CD35B23-DD8A-F91F-FC49-CFECC41EDFC5}"/>
              </a:ext>
            </a:extLst>
          </p:cNvPr>
          <p:cNvSpPr txBox="1"/>
          <p:nvPr/>
        </p:nvSpPr>
        <p:spPr>
          <a:xfrm>
            <a:off x="1047275" y="2126253"/>
            <a:ext cx="10465308" cy="1843582"/>
          </a:xfrm>
          <a:prstGeom prst="rect">
            <a:avLst/>
          </a:prstGeom>
          <a:noFill/>
        </p:spPr>
        <p:txBody>
          <a:bodyPr wrap="square">
            <a:spAutoFit/>
          </a:bodyPr>
          <a:lstStyle/>
          <a:p>
            <a:pPr>
              <a:lnSpc>
                <a:spcPct val="150000"/>
              </a:lnSpc>
            </a:pPr>
            <a:r>
              <a:rPr lang="vi-VN" sz="4000" b="1" i="1" dirty="0">
                <a:latin typeface="Calibri" panose="020F0502020204030204" pitchFamily="34" charset="0"/>
                <a:ea typeface="Calibri" panose="020F0502020204030204" pitchFamily="34" charset="0"/>
                <a:cs typeface="Calibri" panose="020F0502020204030204" pitchFamily="34" charset="0"/>
              </a:rPr>
              <a:t>Các chi tiết sáng tạo được bổ sung vào phần thân bài (phần kể lại câu chuyện) của bài văn</a:t>
            </a:r>
            <a:endParaRPr lang="vi-VN" sz="40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688A5FB2-B324-AD5F-78AD-4DAD7B3548DD}"/>
              </a:ext>
            </a:extLst>
          </p:cNvPr>
          <p:cNvGrpSpPr/>
          <p:nvPr/>
        </p:nvGrpSpPr>
        <p:grpSpPr>
          <a:xfrm>
            <a:off x="638818" y="518845"/>
            <a:ext cx="10801587" cy="1161288"/>
            <a:chOff x="378443" y="2818639"/>
            <a:chExt cx="10801587" cy="1161288"/>
          </a:xfrm>
        </p:grpSpPr>
        <p:sp>
          <p:nvSpPr>
            <p:cNvPr id="7" name="Rectangle: Rounded Corners 6">
              <a:extLst>
                <a:ext uri="{FF2B5EF4-FFF2-40B4-BE49-F238E27FC236}">
                  <a16:creationId xmlns:a16="http://schemas.microsoft.com/office/drawing/2014/main" id="{45F87834-2793-5BE9-75F4-6E15376C1E44}"/>
                </a:ext>
              </a:extLst>
            </p:cNvPr>
            <p:cNvSpPr/>
            <p:nvPr/>
          </p:nvSpPr>
          <p:spPr>
            <a:xfrm>
              <a:off x="697958" y="2818639"/>
              <a:ext cx="10482072" cy="1161288"/>
            </a:xfrm>
            <a:custGeom>
              <a:avLst/>
              <a:gdLst>
                <a:gd name="connsiteX0" fmla="*/ 0 w 10482072"/>
                <a:gd name="connsiteY0" fmla="*/ 193552 h 1161288"/>
                <a:gd name="connsiteX1" fmla="*/ 193552 w 10482072"/>
                <a:gd name="connsiteY1" fmla="*/ 0 h 1161288"/>
                <a:gd name="connsiteX2" fmla="*/ 10288520 w 10482072"/>
                <a:gd name="connsiteY2" fmla="*/ 0 h 1161288"/>
                <a:gd name="connsiteX3" fmla="*/ 10482072 w 10482072"/>
                <a:gd name="connsiteY3" fmla="*/ 193552 h 1161288"/>
                <a:gd name="connsiteX4" fmla="*/ 10482072 w 10482072"/>
                <a:gd name="connsiteY4" fmla="*/ 967736 h 1161288"/>
                <a:gd name="connsiteX5" fmla="*/ 10288520 w 10482072"/>
                <a:gd name="connsiteY5" fmla="*/ 1161288 h 1161288"/>
                <a:gd name="connsiteX6" fmla="*/ 193552 w 10482072"/>
                <a:gd name="connsiteY6" fmla="*/ 1161288 h 1161288"/>
                <a:gd name="connsiteX7" fmla="*/ 0 w 10482072"/>
                <a:gd name="connsiteY7" fmla="*/ 967736 h 1161288"/>
                <a:gd name="connsiteX8" fmla="*/ 0 w 10482072"/>
                <a:gd name="connsiteY8" fmla="*/ 193552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072" h="1161288" fill="none" extrusionOk="0">
                  <a:moveTo>
                    <a:pt x="0" y="193552"/>
                  </a:moveTo>
                  <a:cubicBezTo>
                    <a:pt x="-271" y="95533"/>
                    <a:pt x="91664" y="-10104"/>
                    <a:pt x="193552" y="0"/>
                  </a:cubicBezTo>
                  <a:cubicBezTo>
                    <a:pt x="5105357" y="29483"/>
                    <a:pt x="8461413" y="4220"/>
                    <a:pt x="10288520" y="0"/>
                  </a:cubicBezTo>
                  <a:cubicBezTo>
                    <a:pt x="10404334" y="3360"/>
                    <a:pt x="10476789" y="93512"/>
                    <a:pt x="10482072" y="193552"/>
                  </a:cubicBezTo>
                  <a:cubicBezTo>
                    <a:pt x="10546399" y="344029"/>
                    <a:pt x="10474438" y="672194"/>
                    <a:pt x="10482072" y="967736"/>
                  </a:cubicBezTo>
                  <a:cubicBezTo>
                    <a:pt x="10493242" y="1080643"/>
                    <a:pt x="10405422" y="1170296"/>
                    <a:pt x="10288520" y="1161288"/>
                  </a:cubicBezTo>
                  <a:cubicBezTo>
                    <a:pt x="7268216" y="1195416"/>
                    <a:pt x="5144272" y="1038496"/>
                    <a:pt x="193552" y="1161288"/>
                  </a:cubicBezTo>
                  <a:cubicBezTo>
                    <a:pt x="78203" y="1178131"/>
                    <a:pt x="-10020" y="1091333"/>
                    <a:pt x="0" y="967736"/>
                  </a:cubicBezTo>
                  <a:cubicBezTo>
                    <a:pt x="-52755" y="640320"/>
                    <a:pt x="52804" y="331777"/>
                    <a:pt x="0" y="193552"/>
                  </a:cubicBezTo>
                  <a:close/>
                </a:path>
                <a:path w="10482072" h="1161288" stroke="0" extrusionOk="0">
                  <a:moveTo>
                    <a:pt x="0" y="193552"/>
                  </a:moveTo>
                  <a:cubicBezTo>
                    <a:pt x="-4806" y="94837"/>
                    <a:pt x="100324" y="7385"/>
                    <a:pt x="193552" y="0"/>
                  </a:cubicBezTo>
                  <a:cubicBezTo>
                    <a:pt x="1732422" y="-40312"/>
                    <a:pt x="8494573" y="-70188"/>
                    <a:pt x="10288520" y="0"/>
                  </a:cubicBezTo>
                  <a:cubicBezTo>
                    <a:pt x="10377928" y="-1645"/>
                    <a:pt x="10482933" y="84985"/>
                    <a:pt x="10482072" y="193552"/>
                  </a:cubicBezTo>
                  <a:cubicBezTo>
                    <a:pt x="10534397" y="461104"/>
                    <a:pt x="10414076" y="698784"/>
                    <a:pt x="10482072" y="967736"/>
                  </a:cubicBezTo>
                  <a:cubicBezTo>
                    <a:pt x="10481612" y="1080130"/>
                    <a:pt x="10391750" y="1161342"/>
                    <a:pt x="10288520" y="1161288"/>
                  </a:cubicBezTo>
                  <a:cubicBezTo>
                    <a:pt x="5391384" y="1178639"/>
                    <a:pt x="3055272" y="1284634"/>
                    <a:pt x="193552" y="1161288"/>
                  </a:cubicBezTo>
                  <a:cubicBezTo>
                    <a:pt x="87828" y="1156354"/>
                    <a:pt x="6033" y="1082166"/>
                    <a:pt x="0" y="967736"/>
                  </a:cubicBezTo>
                  <a:cubicBezTo>
                    <a:pt x="14195" y="780927"/>
                    <a:pt x="-55207" y="311679"/>
                    <a:pt x="0" y="193552"/>
                  </a:cubicBezTo>
                  <a:close/>
                </a:path>
              </a:pathLst>
            </a:custGeom>
            <a:solidFill>
              <a:srgbClr val="FFFFCC"/>
            </a:solidFill>
            <a:ln w="38100">
              <a:solidFill>
                <a:schemeClr val="accent2"/>
              </a:solidFill>
              <a:prstDash val="sysDot"/>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 Mỗi chi tiết sáng tạo A, B được bổ sung vào phần nào của bài văn?</a:t>
              </a:r>
              <a:endPar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4367B13-B059-B00A-1742-CFBD9DA59C71}"/>
                </a:ext>
              </a:extLst>
            </p:cNvPr>
            <p:cNvPicPr>
              <a:picLocks noChangeAspect="1"/>
            </p:cNvPicPr>
            <p:nvPr/>
          </p:nvPicPr>
          <p:blipFill>
            <a:blip r:embed="rId3"/>
            <a:stretch>
              <a:fillRect/>
            </a:stretch>
          </p:blipFill>
          <p:spPr>
            <a:xfrm rot="1631518">
              <a:off x="378443" y="2828954"/>
              <a:ext cx="579170" cy="850466"/>
            </a:xfrm>
            <a:prstGeom prst="rect">
              <a:avLst/>
            </a:prstGeom>
          </p:spPr>
        </p:pic>
      </p:grpSp>
    </p:spTree>
    <p:extLst>
      <p:ext uri="{BB962C8B-B14F-4D97-AF65-F5344CB8AC3E}">
        <p14:creationId xmlns:p14="http://schemas.microsoft.com/office/powerpoint/2010/main" val="3418476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paper with objects around it&#10;&#10;Description automatically generated">
            <a:extLst>
              <a:ext uri="{FF2B5EF4-FFF2-40B4-BE49-F238E27FC236}">
                <a16:creationId xmlns:a16="http://schemas.microsoft.com/office/drawing/2014/main" id="{40BD48B1-492A-FE64-5AB2-F09043232C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67" r="-2" b="17412"/>
          <a:stretch/>
        </p:blipFill>
        <p:spPr>
          <a:xfrm>
            <a:off x="-6588" y="10"/>
            <a:ext cx="12198588" cy="6857990"/>
          </a:xfrm>
          <a:prstGeom prst="rect">
            <a:avLst/>
          </a:prstGeom>
        </p:spPr>
      </p:pic>
      <p:sp>
        <p:nvSpPr>
          <p:cNvPr id="3" name="Rectangle: Diagonal Corners Rounded 2">
            <a:extLst>
              <a:ext uri="{FF2B5EF4-FFF2-40B4-BE49-F238E27FC236}">
                <a16:creationId xmlns:a16="http://schemas.microsoft.com/office/drawing/2014/main" id="{5C14DC17-F0E0-BF5E-77AB-4A20451F34EB}"/>
              </a:ext>
            </a:extLst>
          </p:cNvPr>
          <p:cNvSpPr/>
          <p:nvPr/>
        </p:nvSpPr>
        <p:spPr>
          <a:xfrm>
            <a:off x="182880" y="274319"/>
            <a:ext cx="11713464" cy="6415559"/>
          </a:xfrm>
          <a:custGeom>
            <a:avLst/>
            <a:gdLst>
              <a:gd name="connsiteX0" fmla="*/ 1069281 w 11713464"/>
              <a:gd name="connsiteY0" fmla="*/ 0 h 6415559"/>
              <a:gd name="connsiteX1" fmla="*/ 11713464 w 11713464"/>
              <a:gd name="connsiteY1" fmla="*/ 0 h 6415559"/>
              <a:gd name="connsiteX2" fmla="*/ 11713464 w 11713464"/>
              <a:gd name="connsiteY2" fmla="*/ 0 h 6415559"/>
              <a:gd name="connsiteX3" fmla="*/ 11713464 w 11713464"/>
              <a:gd name="connsiteY3" fmla="*/ 5346278 h 6415559"/>
              <a:gd name="connsiteX4" fmla="*/ 10644183 w 11713464"/>
              <a:gd name="connsiteY4" fmla="*/ 6415559 h 6415559"/>
              <a:gd name="connsiteX5" fmla="*/ 0 w 11713464"/>
              <a:gd name="connsiteY5" fmla="*/ 6415559 h 6415559"/>
              <a:gd name="connsiteX6" fmla="*/ 0 w 11713464"/>
              <a:gd name="connsiteY6" fmla="*/ 6415559 h 6415559"/>
              <a:gd name="connsiteX7" fmla="*/ 0 w 11713464"/>
              <a:gd name="connsiteY7" fmla="*/ 1069281 h 6415559"/>
              <a:gd name="connsiteX8" fmla="*/ 1069281 w 11713464"/>
              <a:gd name="connsiteY8" fmla="*/ 0 h 64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3464" h="6415559" fill="none" extrusionOk="0">
                <a:moveTo>
                  <a:pt x="1069281" y="0"/>
                </a:moveTo>
                <a:cubicBezTo>
                  <a:pt x="5430557" y="78011"/>
                  <a:pt x="8946411" y="21937"/>
                  <a:pt x="11713464" y="0"/>
                </a:cubicBezTo>
                <a:lnTo>
                  <a:pt x="11713464" y="0"/>
                </a:lnTo>
                <a:cubicBezTo>
                  <a:pt x="11867936" y="2359435"/>
                  <a:pt x="11879090" y="3954937"/>
                  <a:pt x="11713464" y="5346278"/>
                </a:cubicBezTo>
                <a:cubicBezTo>
                  <a:pt x="11760230" y="5878646"/>
                  <a:pt x="11142925" y="6408675"/>
                  <a:pt x="10644183" y="6415559"/>
                </a:cubicBezTo>
                <a:cubicBezTo>
                  <a:pt x="5528107" y="6270475"/>
                  <a:pt x="4841665" y="6450638"/>
                  <a:pt x="0" y="6415559"/>
                </a:cubicBezTo>
                <a:lnTo>
                  <a:pt x="0" y="6415559"/>
                </a:lnTo>
                <a:cubicBezTo>
                  <a:pt x="42204" y="5082001"/>
                  <a:pt x="161297" y="3719445"/>
                  <a:pt x="0" y="1069281"/>
                </a:cubicBezTo>
                <a:cubicBezTo>
                  <a:pt x="37371" y="483506"/>
                  <a:pt x="479948" y="14708"/>
                  <a:pt x="1069281" y="0"/>
                </a:cubicBezTo>
                <a:close/>
              </a:path>
              <a:path w="11713464" h="6415559" stroke="0" extrusionOk="0">
                <a:moveTo>
                  <a:pt x="1069281" y="0"/>
                </a:moveTo>
                <a:cubicBezTo>
                  <a:pt x="4257632" y="-16420"/>
                  <a:pt x="7344248" y="-157111"/>
                  <a:pt x="11713464" y="0"/>
                </a:cubicBezTo>
                <a:lnTo>
                  <a:pt x="11713464" y="0"/>
                </a:lnTo>
                <a:cubicBezTo>
                  <a:pt x="11849554" y="2481539"/>
                  <a:pt x="11596177" y="3065561"/>
                  <a:pt x="11713464" y="5346278"/>
                </a:cubicBezTo>
                <a:cubicBezTo>
                  <a:pt x="11682080" y="6027792"/>
                  <a:pt x="11253512" y="6428316"/>
                  <a:pt x="10644183" y="6415559"/>
                </a:cubicBezTo>
                <a:cubicBezTo>
                  <a:pt x="7478975" y="6298064"/>
                  <a:pt x="1071835" y="6497181"/>
                  <a:pt x="0" y="6415559"/>
                </a:cubicBezTo>
                <a:lnTo>
                  <a:pt x="0" y="6415559"/>
                </a:lnTo>
                <a:cubicBezTo>
                  <a:pt x="-46332" y="4503642"/>
                  <a:pt x="133940" y="3131617"/>
                  <a:pt x="0" y="1069281"/>
                </a:cubicBezTo>
                <a:cubicBezTo>
                  <a:pt x="7737" y="469442"/>
                  <a:pt x="582163" y="9687"/>
                  <a:pt x="1069281" y="0"/>
                </a:cubicBezTo>
                <a:close/>
              </a:path>
            </a:pathLst>
          </a:custGeom>
          <a:solidFill>
            <a:schemeClr val="bg1"/>
          </a:solidFill>
          <a:ln w="38100">
            <a:solidFill>
              <a:srgbClr val="FFC300"/>
            </a:solidFill>
            <a:prstDash val="sysDot"/>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7CD35B23-DD8A-F91F-FC49-CFECC41EDFC5}"/>
              </a:ext>
            </a:extLst>
          </p:cNvPr>
          <p:cNvSpPr txBox="1"/>
          <p:nvPr/>
        </p:nvSpPr>
        <p:spPr>
          <a:xfrm>
            <a:off x="858722" y="3429000"/>
            <a:ext cx="10465308" cy="1843582"/>
          </a:xfrm>
          <a:prstGeom prst="rect">
            <a:avLst/>
          </a:prstGeom>
          <a:noFill/>
        </p:spPr>
        <p:txBody>
          <a:bodyPr wrap="square">
            <a:spAutoFit/>
          </a:bodyPr>
          <a:lstStyle/>
          <a:p>
            <a:pPr>
              <a:lnSpc>
                <a:spcPct val="150000"/>
              </a:lnSpc>
            </a:pPr>
            <a:r>
              <a:rPr lang="vi-VN" sz="4000" b="1" i="1" dirty="0">
                <a:solidFill>
                  <a:srgbClr val="FFC000"/>
                </a:solidFill>
                <a:latin typeface="Calibri" panose="020F0502020204030204" pitchFamily="34" charset="0"/>
                <a:ea typeface="Calibri" panose="020F0502020204030204" pitchFamily="34" charset="0"/>
                <a:cs typeface="Calibri" panose="020F0502020204030204" pitchFamily="34" charset="0"/>
              </a:rPr>
              <a:t>Chi tiết A: </a:t>
            </a:r>
            <a:r>
              <a:rPr lang="vi-VN" sz="4000" b="1" i="1" dirty="0">
                <a:latin typeface="Calibri" panose="020F0502020204030204" pitchFamily="34" charset="0"/>
                <a:ea typeface="Calibri" panose="020F0502020204030204" pitchFamily="34" charset="0"/>
                <a:cs typeface="Calibri" panose="020F0502020204030204" pitchFamily="34" charset="0"/>
              </a:rPr>
              <a:t>Sáng tạo thêm lời thoại cho nhân vật, </a:t>
            </a:r>
            <a:r>
              <a:rPr lang="vi-VN" sz="4000" b="1" i="1" dirty="0">
                <a:solidFill>
                  <a:schemeClr val="accent3"/>
                </a:solidFill>
                <a:latin typeface="Calibri" panose="020F0502020204030204" pitchFamily="34" charset="0"/>
                <a:ea typeface="Calibri" panose="020F0502020204030204" pitchFamily="34" charset="0"/>
                <a:cs typeface="Calibri" panose="020F0502020204030204" pitchFamily="34" charset="0"/>
              </a:rPr>
              <a:t>Chi tiết B: </a:t>
            </a:r>
            <a:r>
              <a:rPr lang="vi-VN" sz="4000" b="1" i="1" dirty="0">
                <a:latin typeface="Calibri" panose="020F0502020204030204" pitchFamily="34" charset="0"/>
                <a:ea typeface="Calibri" panose="020F0502020204030204" pitchFamily="34" charset="0"/>
                <a:cs typeface="Calibri" panose="020F0502020204030204" pitchFamily="34" charset="0"/>
              </a:rPr>
              <a:t>Sáng tạo thêm các chi tiết tả cảnh</a:t>
            </a:r>
            <a:endParaRPr lang="vi-VN" sz="40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0E978AA8-ABC7-A12B-3644-864E12632C95}"/>
              </a:ext>
            </a:extLst>
          </p:cNvPr>
          <p:cNvGrpSpPr/>
          <p:nvPr/>
        </p:nvGrpSpPr>
        <p:grpSpPr>
          <a:xfrm>
            <a:off x="601268" y="633785"/>
            <a:ext cx="10801587" cy="860781"/>
            <a:chOff x="378443" y="2818639"/>
            <a:chExt cx="10801587" cy="860781"/>
          </a:xfrm>
        </p:grpSpPr>
        <p:sp>
          <p:nvSpPr>
            <p:cNvPr id="6" name="Rectangle: Rounded Corners 5">
              <a:extLst>
                <a:ext uri="{FF2B5EF4-FFF2-40B4-BE49-F238E27FC236}">
                  <a16:creationId xmlns:a16="http://schemas.microsoft.com/office/drawing/2014/main" id="{60D3EC44-614E-31D0-2942-7D4FF84A3703}"/>
                </a:ext>
              </a:extLst>
            </p:cNvPr>
            <p:cNvSpPr/>
            <p:nvPr/>
          </p:nvSpPr>
          <p:spPr>
            <a:xfrm>
              <a:off x="697958" y="2818639"/>
              <a:ext cx="10482072" cy="839054"/>
            </a:xfrm>
            <a:custGeom>
              <a:avLst/>
              <a:gdLst>
                <a:gd name="connsiteX0" fmla="*/ 0 w 10482072"/>
                <a:gd name="connsiteY0" fmla="*/ 139845 h 839054"/>
                <a:gd name="connsiteX1" fmla="*/ 139845 w 10482072"/>
                <a:gd name="connsiteY1" fmla="*/ 0 h 839054"/>
                <a:gd name="connsiteX2" fmla="*/ 10342227 w 10482072"/>
                <a:gd name="connsiteY2" fmla="*/ 0 h 839054"/>
                <a:gd name="connsiteX3" fmla="*/ 10482072 w 10482072"/>
                <a:gd name="connsiteY3" fmla="*/ 139845 h 839054"/>
                <a:gd name="connsiteX4" fmla="*/ 10482072 w 10482072"/>
                <a:gd name="connsiteY4" fmla="*/ 699209 h 839054"/>
                <a:gd name="connsiteX5" fmla="*/ 10342227 w 10482072"/>
                <a:gd name="connsiteY5" fmla="*/ 839054 h 839054"/>
                <a:gd name="connsiteX6" fmla="*/ 139845 w 10482072"/>
                <a:gd name="connsiteY6" fmla="*/ 839054 h 839054"/>
                <a:gd name="connsiteX7" fmla="*/ 0 w 10482072"/>
                <a:gd name="connsiteY7" fmla="*/ 699209 h 839054"/>
                <a:gd name="connsiteX8" fmla="*/ 0 w 10482072"/>
                <a:gd name="connsiteY8" fmla="*/ 139845 h 83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072" h="839054" fill="none" extrusionOk="0">
                  <a:moveTo>
                    <a:pt x="0" y="139845"/>
                  </a:moveTo>
                  <a:cubicBezTo>
                    <a:pt x="-340" y="73745"/>
                    <a:pt x="63619" y="-2034"/>
                    <a:pt x="139845" y="0"/>
                  </a:cubicBezTo>
                  <a:cubicBezTo>
                    <a:pt x="2050908" y="29483"/>
                    <a:pt x="8030201" y="4220"/>
                    <a:pt x="10342227" y="0"/>
                  </a:cubicBezTo>
                  <a:cubicBezTo>
                    <a:pt x="10429844" y="3912"/>
                    <a:pt x="10475915" y="70600"/>
                    <a:pt x="10482072" y="139845"/>
                  </a:cubicBezTo>
                  <a:cubicBezTo>
                    <a:pt x="10521737" y="414951"/>
                    <a:pt x="10512070" y="445278"/>
                    <a:pt x="10482072" y="699209"/>
                  </a:cubicBezTo>
                  <a:cubicBezTo>
                    <a:pt x="10488756" y="780040"/>
                    <a:pt x="10426995" y="845837"/>
                    <a:pt x="10342227" y="839054"/>
                  </a:cubicBezTo>
                  <a:cubicBezTo>
                    <a:pt x="5381621" y="873182"/>
                    <a:pt x="4591167" y="716262"/>
                    <a:pt x="139845" y="839054"/>
                  </a:cubicBezTo>
                  <a:cubicBezTo>
                    <a:pt x="60063" y="844131"/>
                    <a:pt x="-2093" y="779931"/>
                    <a:pt x="0" y="699209"/>
                  </a:cubicBezTo>
                  <a:cubicBezTo>
                    <a:pt x="-30747" y="495037"/>
                    <a:pt x="37712" y="387530"/>
                    <a:pt x="0" y="139845"/>
                  </a:cubicBezTo>
                  <a:close/>
                </a:path>
                <a:path w="10482072" h="839054" stroke="0" extrusionOk="0">
                  <a:moveTo>
                    <a:pt x="0" y="139845"/>
                  </a:moveTo>
                  <a:cubicBezTo>
                    <a:pt x="-6948" y="74438"/>
                    <a:pt x="63471" y="465"/>
                    <a:pt x="139845" y="0"/>
                  </a:cubicBezTo>
                  <a:cubicBezTo>
                    <a:pt x="4262723" y="-40312"/>
                    <a:pt x="6381477" y="-70188"/>
                    <a:pt x="10342227" y="0"/>
                  </a:cubicBezTo>
                  <a:cubicBezTo>
                    <a:pt x="10418066" y="-131"/>
                    <a:pt x="10488546" y="50042"/>
                    <a:pt x="10482072" y="139845"/>
                  </a:cubicBezTo>
                  <a:cubicBezTo>
                    <a:pt x="10435350" y="284307"/>
                    <a:pt x="10509361" y="642915"/>
                    <a:pt x="10482072" y="699209"/>
                  </a:cubicBezTo>
                  <a:cubicBezTo>
                    <a:pt x="10481210" y="786732"/>
                    <a:pt x="10408754" y="839211"/>
                    <a:pt x="10342227" y="839054"/>
                  </a:cubicBezTo>
                  <a:cubicBezTo>
                    <a:pt x="5571028" y="856405"/>
                    <a:pt x="1645190" y="962400"/>
                    <a:pt x="139845" y="839054"/>
                  </a:cubicBezTo>
                  <a:cubicBezTo>
                    <a:pt x="64415" y="831459"/>
                    <a:pt x="3951" y="781377"/>
                    <a:pt x="0" y="699209"/>
                  </a:cubicBezTo>
                  <a:cubicBezTo>
                    <a:pt x="-26284" y="628965"/>
                    <a:pt x="27764" y="407184"/>
                    <a:pt x="0" y="139845"/>
                  </a:cubicBezTo>
                  <a:close/>
                </a:path>
              </a:pathLst>
            </a:custGeom>
            <a:solidFill>
              <a:srgbClr val="FFFFCC"/>
            </a:solidFill>
            <a:ln w="38100">
              <a:solidFill>
                <a:schemeClr val="accent2"/>
              </a:solidFill>
              <a:prstDash val="sysDot"/>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 Tìm nội dung phù hợp với mỗi chi tiết sáng tạo A, B.</a:t>
              </a:r>
              <a:endPar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6679FA3-B8C0-9AC6-0748-D02D089A702B}"/>
                </a:ext>
              </a:extLst>
            </p:cNvPr>
            <p:cNvPicPr>
              <a:picLocks noChangeAspect="1"/>
            </p:cNvPicPr>
            <p:nvPr/>
          </p:nvPicPr>
          <p:blipFill>
            <a:blip r:embed="rId3"/>
            <a:stretch>
              <a:fillRect/>
            </a:stretch>
          </p:blipFill>
          <p:spPr>
            <a:xfrm rot="1631518">
              <a:off x="378443" y="2828954"/>
              <a:ext cx="579170" cy="850466"/>
            </a:xfrm>
            <a:prstGeom prst="rect">
              <a:avLst/>
            </a:prstGeom>
          </p:spPr>
        </p:pic>
      </p:grpSp>
      <p:pic>
        <p:nvPicPr>
          <p:cNvPr id="10" name="Picture 9">
            <a:extLst>
              <a:ext uri="{FF2B5EF4-FFF2-40B4-BE49-F238E27FC236}">
                <a16:creationId xmlns:a16="http://schemas.microsoft.com/office/drawing/2014/main" id="{F4D92B6B-8EA4-5D3B-08CE-984A25904B0C}"/>
              </a:ext>
            </a:extLst>
          </p:cNvPr>
          <p:cNvPicPr>
            <a:picLocks noChangeAspect="1"/>
          </p:cNvPicPr>
          <p:nvPr/>
        </p:nvPicPr>
        <p:blipFill>
          <a:blip r:embed="rId4"/>
          <a:stretch>
            <a:fillRect/>
          </a:stretch>
        </p:blipFill>
        <p:spPr>
          <a:xfrm>
            <a:off x="2088692" y="1557790"/>
            <a:ext cx="8005368" cy="1398651"/>
          </a:xfrm>
          <a:prstGeom prst="rect">
            <a:avLst/>
          </a:prstGeom>
        </p:spPr>
      </p:pic>
    </p:spTree>
    <p:extLst>
      <p:ext uri="{BB962C8B-B14F-4D97-AF65-F5344CB8AC3E}">
        <p14:creationId xmlns:p14="http://schemas.microsoft.com/office/powerpoint/2010/main" val="1964616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3023</TotalTime>
  <Words>922</Words>
  <Application>Microsoft Office PowerPoint</Application>
  <PresentationFormat>Widescreen</PresentationFormat>
  <Paragraphs>64</Paragraphs>
  <Slides>20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Times New Roman</vt:lpstr>
      <vt:lpstr>Aptos Display</vt:lpstr>
      <vt:lpstr>#9Slide05 SVNStandly</vt:lpstr>
      <vt:lpstr>Calibri</vt:lpstr>
      <vt:lpstr>Aptos</vt:lpstr>
      <vt:lpstr>#9Slide03 Cabin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hai vu duy</cp:lastModifiedBy>
  <cp:revision>5</cp:revision>
  <dcterms:created xsi:type="dcterms:W3CDTF">2024-06-08T07:51:45Z</dcterms:created>
  <dcterms:modified xsi:type="dcterms:W3CDTF">2025-01-14T14:18:49Z</dcterms:modified>
</cp:coreProperties>
</file>