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22"/>
  </p:notesMasterIdLst>
  <p:sldIdLst>
    <p:sldId id="260" r:id="rId3"/>
    <p:sldId id="283" r:id="rId4"/>
    <p:sldId id="284" r:id="rId5"/>
    <p:sldId id="272" r:id="rId6"/>
    <p:sldId id="273" r:id="rId7"/>
    <p:sldId id="305" r:id="rId8"/>
    <p:sldId id="286" r:id="rId9"/>
    <p:sldId id="285" r:id="rId10"/>
    <p:sldId id="288" r:id="rId11"/>
    <p:sldId id="289" r:id="rId12"/>
    <p:sldId id="274" r:id="rId13"/>
    <p:sldId id="306" r:id="rId14"/>
    <p:sldId id="307" r:id="rId15"/>
    <p:sldId id="298" r:id="rId16"/>
    <p:sldId id="302" r:id="rId17"/>
    <p:sldId id="303" r:id="rId18"/>
    <p:sldId id="299" r:id="rId19"/>
    <p:sldId id="300" r:id="rId20"/>
    <p:sldId id="301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4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5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9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slide" Target="slide7.xml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82D64B-391A-5F27-3DEB-62EBC49EE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7" y="2539919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xmlns="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2" y="226264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: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alt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 :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alt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h :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600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alt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3600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alt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xmlns="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29" y="1949216"/>
            <a:ext cx="6397723" cy="2739211"/>
          </a:xfrm>
          <a:custGeom>
            <a:avLst/>
            <a:gdLst>
              <a:gd name="connsiteX0" fmla="*/ 0 w 5897418"/>
              <a:gd name="connsiteY0" fmla="*/ 0 h 2739211"/>
              <a:gd name="connsiteX1" fmla="*/ 5897418 w 5897418"/>
              <a:gd name="connsiteY1" fmla="*/ 0 h 2739211"/>
              <a:gd name="connsiteX2" fmla="*/ 5897418 w 5897418"/>
              <a:gd name="connsiteY2" fmla="*/ 2739211 h 2739211"/>
              <a:gd name="connsiteX3" fmla="*/ 0 w 5897418"/>
              <a:gd name="connsiteY3" fmla="*/ 2739211 h 2739211"/>
              <a:gd name="connsiteX4" fmla="*/ 0 w 5897418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7418" h="2739211" fill="none" extrusionOk="0">
                <a:moveTo>
                  <a:pt x="0" y="0"/>
                </a:moveTo>
                <a:cubicBezTo>
                  <a:pt x="2283058" y="23925"/>
                  <a:pt x="4058562" y="-63769"/>
                  <a:pt x="5897418" y="0"/>
                </a:cubicBezTo>
                <a:cubicBezTo>
                  <a:pt x="5990445" y="343572"/>
                  <a:pt x="5821371" y="1734226"/>
                  <a:pt x="5897418" y="2739211"/>
                </a:cubicBezTo>
                <a:cubicBezTo>
                  <a:pt x="4071844" y="2904582"/>
                  <a:pt x="1002445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5897418" h="2739211" stroke="0" extrusionOk="0">
                <a:moveTo>
                  <a:pt x="0" y="0"/>
                </a:moveTo>
                <a:cubicBezTo>
                  <a:pt x="1650554" y="-90330"/>
                  <a:pt x="3517245" y="24700"/>
                  <a:pt x="5897418" y="0"/>
                </a:cubicBezTo>
                <a:cubicBezTo>
                  <a:pt x="6024616" y="1245212"/>
                  <a:pt x="6057870" y="2278820"/>
                  <a:pt x="5897418" y="2739211"/>
                </a:cubicBezTo>
                <a:cubicBezTo>
                  <a:pt x="3206133" y="2783833"/>
                  <a:pt x="1551139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44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(a + b)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54D67F3-A2A6-A200-6FF8-55C5FBD3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07F3150-E3D9-5171-D4C3-6428A4FF5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79" y="498856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xmlns="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3" y="2316399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A. 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blipFill>
                <a:blip r:embed="rId3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buClr>
                    <a:srgbClr val="000000"/>
                  </a:buClr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B. (Chiều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rộng) </a:t>
                </a:r>
                <a14:m>
                  <m:oMath xmlns:m="http://schemas.openxmlformats.org/officeDocument/2006/math"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blipFill>
                <a:blip r:embed="rId4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2" y="3406204"/>
            <a:ext cx="3420448" cy="2565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707" y="0"/>
            <a:ext cx="10329534" cy="2635309"/>
            <a:chOff x="447707" y="0"/>
            <a:chExt cx="10329534" cy="2635309"/>
          </a:xfrm>
        </p:grpSpPr>
        <p:grpSp>
          <p:nvGrpSpPr>
            <p:cNvPr id="4" name="Group 3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2681321" y="965268"/>
                <a:ext cx="70916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Với</a:t>
                </a:r>
                <a:r>
                  <a:rPr kumimoji="0" lang="en-US" sz="32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 cùng một đơn vị đo, muốn tính chu vi đáy của hình hộp chữ nhật ta lấy:</a:t>
                </a: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endParaRPr>
              </a:p>
            </p:txBody>
          </p:sp>
        </p:grpSp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4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4377" y="347894"/>
            <a:ext cx="10799298" cy="2247900"/>
            <a:chOff x="544710" y="320361"/>
            <a:chExt cx="10369097" cy="2247900"/>
          </a:xfrm>
          <a:solidFill>
            <a:srgbClr val="FDB53F"/>
          </a:solidFill>
        </p:grpSpPr>
        <p:sp>
          <p:nvSpPr>
            <p:cNvPr id="5" name="Rounded Rectangle 4"/>
            <p:cNvSpPr/>
            <p:nvPr/>
          </p:nvSpPr>
          <p:spPr>
            <a:xfrm>
              <a:off x="2009289" y="758453"/>
              <a:ext cx="8904518" cy="1502965"/>
            </a:xfrm>
            <a:prstGeom prst="roundRect">
              <a:avLst/>
            </a:prstGeom>
            <a:grpFill/>
            <a:ln w="57150">
              <a:solidFill>
                <a:srgbClr val="FB5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2587320" y="907233"/>
              <a:ext cx="818162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Với</a:t>
              </a:r>
              <a:r>
                <a:rPr kumimoji="0" lang="en-US" sz="36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 cùng một đơn vị đo, muốn tính diện tích xung quanh của hình hộp chữ nhật ta lấy</a:t>
              </a: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Dongle" charset="-127"/>
                <a:cs typeface="Times New Roman" panose="02020603050405020304" charset="0"/>
                <a:sym typeface="Arial" panose="020B0604020202020204"/>
              </a:endParaRPr>
            </a:p>
          </p:txBody>
        </p:sp>
        <p:pic>
          <p:nvPicPr>
            <p:cNvPr id="15" name="Picture 1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8" t="2990" r="33148" b="64788"/>
            <a:stretch/>
          </p:blipFill>
          <p:spPr>
            <a:xfrm>
              <a:off x="544710" y="320361"/>
              <a:ext cx="2351252" cy="2247900"/>
            </a:xfrm>
            <a:prstGeom prst="rect">
              <a:avLst/>
            </a:prstGeom>
            <a:noFill/>
          </p:spPr>
        </p:pic>
      </p:grpSp>
      <p:sp>
        <p:nvSpPr>
          <p:cNvPr id="16" name="Rounded Rectangle 15"/>
          <p:cNvSpPr/>
          <p:nvPr/>
        </p:nvSpPr>
        <p:spPr>
          <a:xfrm>
            <a:off x="1099443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Diện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tích đáy nhân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97584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(Chiều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dài + chiều rộng) 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7467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Chu vi đáy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7584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Cả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ý B và ý C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45814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17" grpId="1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120" y="657881"/>
            <a:ext cx="5551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ln>
                  <a:solidFill>
                    <a:sysClr val="windowText" lastClr="000000"/>
                  </a:solidFill>
                </a:ln>
                <a:solidFill>
                  <a:srgbClr val="FF9409"/>
                </a:solidFill>
                <a:latin typeface="Coiny" panose="02000903060500060000" pitchFamily="2" charset="0"/>
              </a:rPr>
              <a:t>EM CẦN NHỚ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9" b="90237" l="1941" r="97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0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162" y="1902838"/>
            <a:ext cx="2755631" cy="1231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35680" y="3825240"/>
            <a:ext cx="4450080" cy="2773680"/>
            <a:chOff x="822960" y="3733800"/>
            <a:chExt cx="4450080" cy="2773680"/>
          </a:xfrm>
        </p:grpSpPr>
        <p:sp>
          <p:nvSpPr>
            <p:cNvPr id="4" name="Rounded Rectangle 3"/>
            <p:cNvSpPr/>
            <p:nvPr/>
          </p:nvSpPr>
          <p:spPr>
            <a:xfrm>
              <a:off x="822960" y="3733800"/>
              <a:ext cx="4450080" cy="2773680"/>
            </a:xfrm>
            <a:prstGeom prst="roundRect">
              <a:avLst/>
            </a:prstGeom>
            <a:noFill/>
            <a:ln w="38100">
              <a:solidFill>
                <a:srgbClr val="FC76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4954" y="3963094"/>
              <a:ext cx="407602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tính diện tích xung quanh của hình hộp chữ nhật ta lấy chu vi mặt đáy nhân với chiều cao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2551" y="5746660"/>
              <a:ext cx="43604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Sxq = chu vi đáy </a:t>
              </a:r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× chiều cao</a:t>
              </a:r>
              <a:endPara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98508" y="32468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dài</a:t>
            </a:r>
          </a:p>
        </p:txBody>
      </p:sp>
      <p:sp>
        <p:nvSpPr>
          <p:cNvPr id="13" name="TextBox 12"/>
          <p:cNvSpPr txBox="1"/>
          <p:nvPr/>
        </p:nvSpPr>
        <p:spPr>
          <a:xfrm rot="19713594">
            <a:off x="5523845" y="29804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rộng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146955" y="20697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cao</a:t>
            </a:r>
          </a:p>
        </p:txBody>
      </p:sp>
    </p:spTree>
    <p:extLst>
      <p:ext uri="{BB962C8B-B14F-4D97-AF65-F5344CB8AC3E}">
        <p14:creationId xmlns:p14="http://schemas.microsoft.com/office/powerpoint/2010/main" val="3414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xmlns="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lại bài đã học.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48587" y="4751275"/>
            <a:ext cx="6637327" cy="904240"/>
            <a:chOff x="975372" y="4103092"/>
            <a:chExt cx="6637327" cy="904240"/>
          </a:xfrm>
        </p:grpSpPr>
        <p:sp>
          <p:nvSpPr>
            <p:cNvPr id="10" name="TextBox 9"/>
            <p:cNvSpPr txBox="1"/>
            <p:nvPr/>
          </p:nvSpPr>
          <p:spPr>
            <a:xfrm>
              <a:off x="1879612" y="424704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4103092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E3F5DC-8217-39CC-0EEF-99F001826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884" y="1777919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89DCDB-E9FE-8D29-1001-434173F30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86" y="2173176"/>
            <a:ext cx="9998307" cy="110956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899597C-5C21-2FCC-DB6F-3759A0AEB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0" y="759165"/>
            <a:ext cx="8636441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7CBFCE2-6656-4A9C-9ADC-079A6211A0BF}"/>
              </a:ext>
            </a:extLst>
          </p:cNvPr>
          <p:cNvSpPr/>
          <p:nvPr/>
        </p:nvSpPr>
        <p:spPr>
          <a:xfrm>
            <a:off x="2500678" y="1249570"/>
            <a:ext cx="102431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đặc điểm gì?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xmlns="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9D7C43-CB2E-413E-A009-24DB81290437}"/>
              </a:ext>
            </a:extLst>
          </p:cNvPr>
          <p:cNvSpPr/>
          <p:nvPr/>
        </p:nvSpPr>
        <p:spPr>
          <a:xfrm>
            <a:off x="3689432" y="144472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mặt, hai mặt đáy và 4 mặt bên đều là hình chữ nhật.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2" y="528256"/>
            <a:ext cx="8636441" cy="4542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7CBFCE2-6656-4A9C-9ADC-079A6211A0BF}"/>
              </a:ext>
            </a:extLst>
          </p:cNvPr>
          <p:cNvSpPr/>
          <p:nvPr/>
        </p:nvSpPr>
        <p:spPr>
          <a:xfrm>
            <a:off x="3256871" y="1719364"/>
            <a:ext cx="87307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mấy kích thước? Đó là những kích thước nào?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xmlns="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9D7C43-CB2E-413E-A009-24DB81290437}"/>
              </a:ext>
            </a:extLst>
          </p:cNvPr>
          <p:cNvSpPr/>
          <p:nvPr/>
        </p:nvSpPr>
        <p:spPr>
          <a:xfrm>
            <a:off x="3615542" y="173768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kích thước: chiều dài, chiều rộng, chiều cao.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6" y="1455816"/>
            <a:ext cx="9998307" cy="2584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557" y="0"/>
            <a:ext cx="265808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4DC2A4-0580-EF33-1716-D0EB1F942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4A6EAEC5-1661-3B5E-5457-4A9A893D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40">
            <a:off x="2095500" y="3402939"/>
            <a:ext cx="241300" cy="92418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3D91836C-46F8-C9BE-7DC5-238F8C67C5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40" y="3138779"/>
            <a:ext cx="241300" cy="92418"/>
          </a:xfrm>
          <a:prstGeom prst="rect">
            <a:avLst/>
          </a:prstGeom>
        </p:spPr>
      </p:pic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76603345-450A-A82A-BA4E-69D2AD2E1F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352139"/>
            <a:ext cx="241300" cy="92418"/>
          </a:xfrm>
          <a:prstGeom prst="rect">
            <a:avLst/>
          </a:prstGeom>
        </p:spPr>
      </p:pic>
      <p:pic>
        <p:nvPicPr>
          <p:cNvPr id="9" name="J2TEAM-TTS-1734186686551 (1)">
            <a:hlinkClick r:id="" action="ppaction://media"/>
            <a:extLst>
              <a:ext uri="{FF2B5EF4-FFF2-40B4-BE49-F238E27FC236}">
                <a16:creationId xmlns:a16="http://schemas.microsoft.com/office/drawing/2014/main" xmlns="" id="{15DC0BF8-8143-1549-FA02-24C815850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6960" y="238760"/>
            <a:ext cx="406400" cy="406400"/>
          </a:xfrm>
          <a:prstGeom prst="rect">
            <a:avLst/>
          </a:prstGeom>
        </p:spPr>
      </p:pic>
      <p:pic>
        <p:nvPicPr>
          <p:cNvPr id="10" name="J2TEAM-TTS-1734186713271 (1)">
            <a:hlinkClick r:id="" action="ppaction://media"/>
            <a:extLst>
              <a:ext uri="{FF2B5EF4-FFF2-40B4-BE49-F238E27FC236}">
                <a16:creationId xmlns:a16="http://schemas.microsoft.com/office/drawing/2014/main" xmlns="" id="{8CC5A097-5500-7F33-1C09-8F1C8872DE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0720" y="1270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xmlns="" id="{0978157C-542E-D0F4-20E2-C9D110E8F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248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xmlns="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xmlns="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xmlns="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xmlns="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xmlns="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xmlns="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xmlns="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xmlns="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xmlns="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xmlns="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xmlns="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xmlns="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xmlns="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xmlns="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xmlns="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xmlns="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xmlns="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xmlns="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xmlns="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xmlns="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xmlns="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xmlns="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xmlns="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440367-3E30-81D7-EE9A-9AD77E92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3324919"/>
            <a:ext cx="6144260" cy="3442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xmlns="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xmlns="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xmlns="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xmlns="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xmlns="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xmlns="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xmlns="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xmlns="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733</TotalTime>
  <Words>581</Words>
  <Application>Microsoft Office PowerPoint</Application>
  <PresentationFormat>Widescreen</PresentationFormat>
  <Paragraphs>76</Paragraphs>
  <Slides>19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Arial</vt:lpstr>
      <vt:lpstr>Calibri</vt:lpstr>
      <vt:lpstr>Cambria</vt:lpstr>
      <vt:lpstr>Cambria Math</vt:lpstr>
      <vt:lpstr>Coiny</vt:lpstr>
      <vt:lpstr>Dongle</vt:lpstr>
      <vt:lpstr>Symbol</vt:lpstr>
      <vt:lpstr>Times New Roman</vt:lpstr>
      <vt:lpstr>字魂58号-创中黑</vt:lpstr>
      <vt:lpstr>等线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</cp:lastModifiedBy>
  <cp:revision>108</cp:revision>
  <dcterms:created xsi:type="dcterms:W3CDTF">2017-08-18T03:02:00Z</dcterms:created>
  <dcterms:modified xsi:type="dcterms:W3CDTF">2025-02-23T15:21:51Z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