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29" r:id="rId3"/>
    <p:sldId id="323" r:id="rId4"/>
    <p:sldId id="328" r:id="rId5"/>
    <p:sldId id="324" r:id="rId6"/>
    <p:sldId id="331" r:id="rId7"/>
    <p:sldId id="325" r:id="rId8"/>
    <p:sldId id="326" r:id="rId9"/>
    <p:sldId id="32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C04"/>
    <a:srgbClr val="0000FF"/>
    <a:srgbClr val="00CC00"/>
    <a:srgbClr val="990000"/>
    <a:srgbClr val="FF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61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5E20F-C670-44E5-B124-3AA7EE17793D}" type="datetimeFigureOut">
              <a:rPr lang="en-US" smtClean="0"/>
              <a:pPr/>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32D58-8876-4969-8AE4-D9464F523703}" type="slidenum">
              <a:rPr lang="en-US" smtClean="0"/>
              <a:pPr/>
              <a:t>‹#›</a:t>
            </a:fld>
            <a:endParaRPr lang="en-US"/>
          </a:p>
        </p:txBody>
      </p:sp>
    </p:spTree>
    <p:extLst>
      <p:ext uri="{BB962C8B-B14F-4D97-AF65-F5344CB8AC3E}">
        <p14:creationId xmlns:p14="http://schemas.microsoft.com/office/powerpoint/2010/main" val="205418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5/1/2025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05093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5/1/2025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195944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5/1/2025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361747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5/1/2025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195187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7E0F6E-00B1-45CF-86D1-C95BEB2127E0}" type="datetimeFigureOut">
              <a:rPr lang="en-SG" smtClean="0"/>
              <a:pPr/>
              <a:t>5/1/2025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124430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307E0F6E-00B1-45CF-86D1-C95BEB2127E0}" type="datetimeFigureOut">
              <a:rPr lang="en-SG" smtClean="0"/>
              <a:pPr/>
              <a:t>5/1/2025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96585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307E0F6E-00B1-45CF-86D1-C95BEB2127E0}" type="datetimeFigureOut">
              <a:rPr lang="en-SG" smtClean="0"/>
              <a:pPr/>
              <a:t>5/1/2025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79899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307E0F6E-00B1-45CF-86D1-C95BEB2127E0}" type="datetimeFigureOut">
              <a:rPr lang="en-SG" smtClean="0"/>
              <a:pPr/>
              <a:t>5/1/2025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406345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E0F6E-00B1-45CF-86D1-C95BEB2127E0}" type="datetimeFigureOut">
              <a:rPr lang="en-SG" smtClean="0"/>
              <a:pPr/>
              <a:t>5/1/2025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377085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7E0F6E-00B1-45CF-86D1-C95BEB2127E0}" type="datetimeFigureOut">
              <a:rPr lang="en-SG" smtClean="0"/>
              <a:pPr/>
              <a:t>5/1/2025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323379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7E0F6E-00B1-45CF-86D1-C95BEB2127E0}" type="datetimeFigureOut">
              <a:rPr lang="en-SG" smtClean="0"/>
              <a:pPr/>
              <a:t>5/1/2025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64897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E0F6E-00B1-45CF-86D1-C95BEB2127E0}" type="datetimeFigureOut">
              <a:rPr lang="en-SG" smtClean="0"/>
              <a:pPr/>
              <a:t>5/1/2025</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53ED5-7A54-4B9F-8C7F-B35A92C39430}" type="slidenum">
              <a:rPr lang="en-SG" smtClean="0"/>
              <a:pPr/>
              <a:t>‹#›</a:t>
            </a:fld>
            <a:endParaRPr lang="en-SG"/>
          </a:p>
        </p:txBody>
      </p:sp>
    </p:spTree>
    <p:extLst>
      <p:ext uri="{BB962C8B-B14F-4D97-AF65-F5344CB8AC3E}">
        <p14:creationId xmlns:p14="http://schemas.microsoft.com/office/powerpoint/2010/main" val="15454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045234" y="1394304"/>
            <a:ext cx="10515600" cy="4351338"/>
          </a:xfrm>
        </p:spPr>
        <p:txBody>
          <a:bodyPr/>
          <a:lstStyle/>
          <a:p>
            <a:pPr marL="0" indent="0" algn="ctr">
              <a:buNone/>
            </a:pPr>
            <a:r>
              <a:rPr lang="en-US" altLang="en-US" sz="7200" b="1" dirty="0" err="1">
                <a:solidFill>
                  <a:srgbClr val="FF0000"/>
                </a:solidFill>
                <a:latin typeface="Times New Roman" panose="02020603050405020304" pitchFamily="18" charset="0"/>
                <a:cs typeface="Times New Roman" panose="02020603050405020304" pitchFamily="18" charset="0"/>
              </a:rPr>
              <a:t>Môn:TIẾNG</a:t>
            </a:r>
            <a:r>
              <a:rPr lang="en-US" altLang="en-US" sz="7200" b="1" dirty="0">
                <a:solidFill>
                  <a:srgbClr val="FF0000"/>
                </a:solidFill>
                <a:latin typeface="Times New Roman" panose="02020603050405020304" pitchFamily="18" charset="0"/>
                <a:cs typeface="Times New Roman" panose="02020603050405020304" pitchFamily="18" charset="0"/>
              </a:rPr>
              <a:t> VIỆT LỚP 3</a:t>
            </a:r>
            <a:endParaRPr lang="en-SG" altLang="en-US" sz="72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altLang="en-US" sz="5400" b="1" dirty="0" err="1">
                <a:solidFill>
                  <a:srgbClr val="009900"/>
                </a:solidFill>
                <a:latin typeface="Times New Roman" panose="02020603050405020304" pitchFamily="18" charset="0"/>
                <a:cs typeface="Times New Roman" panose="02020603050405020304" pitchFamily="18" charset="0"/>
              </a:rPr>
              <a:t>ÔN</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TẬP</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CUỐI</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HỌC</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KÌ</a:t>
            </a:r>
            <a:r>
              <a:rPr lang="en-US" altLang="en-US" sz="5400" b="1" dirty="0">
                <a:solidFill>
                  <a:srgbClr val="009900"/>
                </a:solidFill>
                <a:latin typeface="Times New Roman" panose="02020603050405020304" pitchFamily="18" charset="0"/>
                <a:cs typeface="Times New Roman" panose="02020603050405020304" pitchFamily="18" charset="0"/>
              </a:rPr>
              <a:t> 1</a:t>
            </a:r>
          </a:p>
          <a:p>
            <a:pPr marL="0" indent="0" algn="ctr">
              <a:buNone/>
            </a:pPr>
            <a:r>
              <a:rPr lang="en-US" altLang="en-US" sz="5400" b="1" dirty="0" err="1">
                <a:solidFill>
                  <a:srgbClr val="009900"/>
                </a:solidFill>
                <a:latin typeface="Times New Roman" panose="02020603050405020304" pitchFamily="18" charset="0"/>
                <a:cs typeface="Times New Roman" panose="02020603050405020304" pitchFamily="18" charset="0"/>
              </a:rPr>
              <a:t>TIẾT</a:t>
            </a:r>
            <a:r>
              <a:rPr lang="en-US" altLang="en-US" sz="5400" b="1" dirty="0">
                <a:solidFill>
                  <a:srgbClr val="009900"/>
                </a:solidFill>
                <a:latin typeface="Times New Roman" panose="02020603050405020304" pitchFamily="18" charset="0"/>
                <a:cs typeface="Times New Roman" panose="02020603050405020304" pitchFamily="18" charset="0"/>
              </a:rPr>
              <a:t> 1+2</a:t>
            </a:r>
            <a:endParaRPr lang="en-SG" altLang="en-US" sz="5400" b="1" dirty="0">
              <a:solidFill>
                <a:srgbClr val="009900"/>
              </a:solidFill>
              <a:latin typeface="Times New Roman" panose="02020603050405020304" pitchFamily="18" charset="0"/>
              <a:cs typeface="Times New Roman" panose="02020603050405020304" pitchFamily="18" charset="0"/>
            </a:endParaRPr>
          </a:p>
          <a:p>
            <a:pPr marL="0" indent="0" algn="ctr">
              <a:buNone/>
            </a:pPr>
            <a:r>
              <a:rPr lang="en-US" altLang="en-US" b="1" dirty="0" err="1">
                <a:solidFill>
                  <a:srgbClr val="7030A0"/>
                </a:solidFill>
                <a:latin typeface="Times New Roman" panose="02020603050405020304" pitchFamily="18" charset="0"/>
                <a:cs typeface="Times New Roman" panose="02020603050405020304" pitchFamily="18" charset="0"/>
              </a:rPr>
              <a:t>Năm</a:t>
            </a:r>
            <a:r>
              <a:rPr lang="en-US" altLang="en-US" b="1" dirty="0">
                <a:solidFill>
                  <a:srgbClr val="7030A0"/>
                </a:solidFill>
                <a:latin typeface="Times New Roman" panose="02020603050405020304" pitchFamily="18" charset="0"/>
                <a:cs typeface="Times New Roman" panose="02020603050405020304" pitchFamily="18" charset="0"/>
              </a:rPr>
              <a:t> </a:t>
            </a:r>
            <a:r>
              <a:rPr lang="en-US" altLang="en-US" b="1" dirty="0" err="1">
                <a:solidFill>
                  <a:srgbClr val="7030A0"/>
                </a:solidFill>
                <a:latin typeface="Times New Roman" panose="02020603050405020304" pitchFamily="18" charset="0"/>
                <a:cs typeface="Times New Roman" panose="02020603050405020304" pitchFamily="18" charset="0"/>
              </a:rPr>
              <a:t>học</a:t>
            </a:r>
            <a:r>
              <a:rPr lang="en-US" altLang="en-US" b="1" dirty="0">
                <a:solidFill>
                  <a:srgbClr val="7030A0"/>
                </a:solidFill>
                <a:latin typeface="Times New Roman" panose="02020603050405020304" pitchFamily="18" charset="0"/>
                <a:cs typeface="Times New Roman" panose="02020603050405020304" pitchFamily="18" charset="0"/>
              </a:rPr>
              <a:t>: 2024 -2025</a:t>
            </a:r>
            <a:endParaRPr lang="en-SG" altLang="en-US"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05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386" y="783766"/>
            <a:ext cx="10515600" cy="2120799"/>
          </a:xfrm>
        </p:spPr>
        <p:txBody>
          <a:bodyPr>
            <a:normAutofit/>
          </a:bodyPr>
          <a:lstStyle/>
          <a:p>
            <a:pPr algn="ctr"/>
            <a:r>
              <a:rPr lang="en-US" b="1" dirty="0" err="1">
                <a:solidFill>
                  <a:srgbClr val="00B050"/>
                </a:solidFill>
                <a:latin typeface="Times New Roman" panose="02020603050405020304" pitchFamily="18" charset="0"/>
                <a:cs typeface="Times New Roman" panose="02020603050405020304" pitchFamily="18" charset="0"/>
              </a:rPr>
              <a:t>Thứ</a:t>
            </a:r>
            <a:r>
              <a:rPr lang="en-US" b="1" dirty="0">
                <a:solidFill>
                  <a:srgbClr val="00B050"/>
                </a:solidFill>
                <a:latin typeface="Times New Roman" panose="02020603050405020304" pitchFamily="18" charset="0"/>
                <a:cs typeface="Times New Roman" panose="02020603050405020304" pitchFamily="18" charset="0"/>
              </a:rPr>
              <a:t> Hai </a:t>
            </a:r>
            <a:r>
              <a:rPr lang="en-US" b="1" dirty="0" err="1">
                <a:solidFill>
                  <a:srgbClr val="00B050"/>
                </a:solidFill>
                <a:latin typeface="Times New Roman" panose="02020603050405020304" pitchFamily="18" charset="0"/>
                <a:cs typeface="Times New Roman" panose="02020603050405020304" pitchFamily="18" charset="0"/>
              </a:rPr>
              <a:t>ngày</a:t>
            </a:r>
            <a:r>
              <a:rPr lang="en-US" b="1" dirty="0">
                <a:solidFill>
                  <a:srgbClr val="00B050"/>
                </a:solidFill>
                <a:latin typeface="Times New Roman" panose="02020603050405020304" pitchFamily="18" charset="0"/>
                <a:cs typeface="Times New Roman" panose="02020603050405020304" pitchFamily="18" charset="0"/>
              </a:rPr>
              <a:t> 6 </a:t>
            </a:r>
            <a:r>
              <a:rPr lang="en-US" b="1" dirty="0" err="1">
                <a:solidFill>
                  <a:srgbClr val="00B050"/>
                </a:solidFill>
                <a:latin typeface="Times New Roman" panose="02020603050405020304" pitchFamily="18" charset="0"/>
                <a:cs typeface="Times New Roman" panose="02020603050405020304" pitchFamily="18" charset="0"/>
              </a:rPr>
              <a:t>tháng</a:t>
            </a:r>
            <a:r>
              <a:rPr lang="en-US" b="1" dirty="0">
                <a:solidFill>
                  <a:srgbClr val="00B050"/>
                </a:solidFill>
                <a:latin typeface="Times New Roman" panose="02020603050405020304" pitchFamily="18" charset="0"/>
                <a:cs typeface="Times New Roman" panose="02020603050405020304" pitchFamily="18" charset="0"/>
              </a:rPr>
              <a:t> 1 </a:t>
            </a:r>
            <a:r>
              <a:rPr lang="en-US" b="1" dirty="0" err="1">
                <a:solidFill>
                  <a:srgbClr val="00B050"/>
                </a:solidFill>
                <a:latin typeface="Times New Roman" panose="02020603050405020304" pitchFamily="18" charset="0"/>
                <a:cs typeface="Times New Roman" panose="02020603050405020304" pitchFamily="18" charset="0"/>
              </a:rPr>
              <a:t>năm</a:t>
            </a:r>
            <a:r>
              <a:rPr lang="en-US" b="1" dirty="0">
                <a:solidFill>
                  <a:srgbClr val="00B050"/>
                </a:solidFill>
                <a:latin typeface="Times New Roman" panose="02020603050405020304" pitchFamily="18" charset="0"/>
                <a:cs typeface="Times New Roman" panose="02020603050405020304" pitchFamily="18" charset="0"/>
              </a:rPr>
              <a:t> 2025</a:t>
            </a:r>
            <a:br>
              <a:rPr lang="en-US" b="1" dirty="0">
                <a:solidFill>
                  <a:srgbClr val="00B050"/>
                </a:solidFill>
                <a:latin typeface="Times New Roman" panose="02020603050405020304" pitchFamily="18" charset="0"/>
                <a:cs typeface="Times New Roman" panose="02020603050405020304" pitchFamily="18" charset="0"/>
              </a:rPr>
            </a:br>
            <a:r>
              <a:rPr lang="en-US" b="1" dirty="0" err="1">
                <a:solidFill>
                  <a:srgbClr val="00B050"/>
                </a:solidFill>
                <a:latin typeface="Times New Roman" panose="02020603050405020304" pitchFamily="18" charset="0"/>
                <a:cs typeface="Times New Roman" panose="02020603050405020304" pitchFamily="18" charset="0"/>
              </a:rPr>
              <a:t>Tiếng</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Việt</a:t>
            </a:r>
            <a:br>
              <a:rPr lang="en-US" b="1" dirty="0">
                <a:solidFill>
                  <a:srgbClr val="00B050"/>
                </a:solidFill>
                <a:latin typeface="Times New Roman" panose="02020603050405020304" pitchFamily="18" charset="0"/>
                <a:cs typeface="Times New Roman" panose="02020603050405020304" pitchFamily="18" charset="0"/>
              </a:rPr>
            </a:br>
            <a:r>
              <a:rPr lang="en-US" b="1" dirty="0" err="1">
                <a:solidFill>
                  <a:srgbClr val="00B050"/>
                </a:solidFill>
                <a:latin typeface="Times New Roman" panose="02020603050405020304" pitchFamily="18" charset="0"/>
                <a:cs typeface="Times New Roman" panose="02020603050405020304" pitchFamily="18" charset="0"/>
              </a:rPr>
              <a:t>Ôn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tập</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và</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đánh</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giá</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cuối</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học</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kì</a:t>
            </a:r>
            <a:r>
              <a:rPr lang="en-US" b="1" dirty="0">
                <a:solidFill>
                  <a:srgbClr val="00B050"/>
                </a:solidFill>
                <a:latin typeface="Times New Roman" panose="02020603050405020304" pitchFamily="18" charset="0"/>
                <a:cs typeface="Times New Roman" panose="02020603050405020304" pitchFamily="18" charset="0"/>
              </a:rPr>
              <a:t> ( </a:t>
            </a:r>
            <a:r>
              <a:rPr lang="en-US" b="1" dirty="0" err="1">
                <a:solidFill>
                  <a:srgbClr val="00B050"/>
                </a:solidFill>
                <a:latin typeface="Times New Roman" panose="02020603050405020304" pitchFamily="18" charset="0"/>
                <a:cs typeface="Times New Roman" panose="02020603050405020304" pitchFamily="18" charset="0"/>
              </a:rPr>
              <a:t>Tiết</a:t>
            </a:r>
            <a:r>
              <a:rPr lang="en-US" b="1" dirty="0">
                <a:solidFill>
                  <a:srgbClr val="00B050"/>
                </a:solidFill>
                <a:latin typeface="Times New Roman" panose="02020603050405020304" pitchFamily="18" charset="0"/>
                <a:cs typeface="Times New Roman" panose="02020603050405020304" pitchFamily="18" charset="0"/>
              </a:rPr>
              <a:t> 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35302" y="301430"/>
            <a:ext cx="2282611" cy="2381099"/>
          </a:xfrm>
          <a:prstGeom prst="rect">
            <a:avLst/>
          </a:prstGeom>
          <a:noFill/>
          <a:ln w="9525">
            <a:noFill/>
            <a:miter lim="800000"/>
            <a:headEnd/>
            <a:tailEnd/>
          </a:ln>
          <a:effectLst/>
        </p:spPr>
      </p:pic>
      <p:sp>
        <p:nvSpPr>
          <p:cNvPr id="6" name="TextBox 5"/>
          <p:cNvSpPr txBox="1"/>
          <p:nvPr/>
        </p:nvSpPr>
        <p:spPr>
          <a:xfrm>
            <a:off x="164615" y="2685241"/>
            <a:ext cx="2664447" cy="523220"/>
          </a:xfrm>
          <a:prstGeom prst="rect">
            <a:avLst/>
          </a:prstGeom>
          <a:noFill/>
        </p:spPr>
        <p:txBody>
          <a:bodyPr wrap="none" rtlCol="0">
            <a:spAutoFit/>
          </a:bodyPr>
          <a:lstStyle/>
          <a:p>
            <a:r>
              <a:rPr lang="en-US" sz="2800" b="1" dirty="0">
                <a:solidFill>
                  <a:srgbClr val="00B050"/>
                </a:solidFill>
                <a:latin typeface="Times New Roman" panose="02020603050405020304" pitchFamily="18" charset="0"/>
                <a:cs typeface="Times New Roman" panose="02020603050405020304" pitchFamily="18" charset="0"/>
              </a:rPr>
              <a:t>Tia </a:t>
            </a:r>
            <a:r>
              <a:rPr lang="en-US" sz="2800" b="1" dirty="0" err="1">
                <a:solidFill>
                  <a:srgbClr val="00B050"/>
                </a:solidFill>
                <a:latin typeface="Times New Roman" panose="02020603050405020304" pitchFamily="18" charset="0"/>
                <a:cs typeface="Times New Roman" panose="02020603050405020304" pitchFamily="18" charset="0"/>
              </a:rPr>
              <a:t>nắng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bé</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nhỏ</a:t>
            </a:r>
            <a:endParaRPr lang="en-US" sz="2800" b="1" dirty="0">
              <a:solidFill>
                <a:srgbClr val="00B05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srcRect/>
          <a:stretch>
            <a:fillRect/>
          </a:stretch>
        </p:blipFill>
        <p:spPr bwMode="auto">
          <a:xfrm>
            <a:off x="2774674" y="225778"/>
            <a:ext cx="2870752" cy="276590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979630" y="192778"/>
            <a:ext cx="3045101" cy="2787665"/>
          </a:xfrm>
          <a:prstGeom prst="rect">
            <a:avLst/>
          </a:prstGeom>
          <a:noFill/>
          <a:ln w="9525">
            <a:noFill/>
            <a:miter lim="800000"/>
            <a:headEnd/>
            <a:tailEnd/>
          </a:ln>
          <a:effectLst/>
        </p:spPr>
      </p:pic>
      <p:sp>
        <p:nvSpPr>
          <p:cNvPr id="11" name="TextBox 10"/>
          <p:cNvSpPr txBox="1"/>
          <p:nvPr/>
        </p:nvSpPr>
        <p:spPr>
          <a:xfrm>
            <a:off x="5903756" y="2806148"/>
            <a:ext cx="3299878" cy="523220"/>
          </a:xfrm>
          <a:prstGeom prst="rect">
            <a:avLst/>
          </a:prstGeom>
          <a:noFill/>
        </p:spPr>
        <p:txBody>
          <a:bodyPr wrap="non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Trò</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chuyện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5"/>
          <a:srcRect/>
          <a:stretch>
            <a:fillRect/>
          </a:stretch>
        </p:blipFill>
        <p:spPr bwMode="auto">
          <a:xfrm>
            <a:off x="9236764" y="159026"/>
            <a:ext cx="2650435" cy="2870822"/>
          </a:xfrm>
          <a:prstGeom prst="rect">
            <a:avLst/>
          </a:prstGeom>
          <a:noFill/>
          <a:ln w="9525">
            <a:noFill/>
            <a:miter lim="800000"/>
            <a:headEnd/>
            <a:tailEnd/>
          </a:ln>
          <a:effectLst/>
        </p:spPr>
      </p:pic>
      <p:sp>
        <p:nvSpPr>
          <p:cNvPr id="14" name="TextBox 13"/>
          <p:cNvSpPr txBox="1"/>
          <p:nvPr/>
        </p:nvSpPr>
        <p:spPr>
          <a:xfrm>
            <a:off x="9170504" y="2822713"/>
            <a:ext cx="3419526" cy="523220"/>
          </a:xfrm>
          <a:prstGeom prst="rect">
            <a:avLst/>
          </a:prstGeom>
          <a:noFill/>
        </p:spPr>
        <p:txBody>
          <a:bodyPr wrap="none" rtlCol="0">
            <a:spAutoFit/>
          </a:bodyPr>
          <a:lstStyle/>
          <a:p>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cháu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nắm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tay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ông</a:t>
            </a:r>
            <a:endParaRPr lang="en-US" sz="2800" b="1" dirty="0">
              <a:solidFill>
                <a:srgbClr val="7030A0"/>
              </a:solidFill>
              <a:latin typeface="Times New Roman" panose="02020603050405020304" pitchFamily="18" charset="0"/>
              <a:cs typeface="Times New Roman" panose="02020603050405020304" pitchFamily="18" charset="0"/>
            </a:endParaRPr>
          </a:p>
        </p:txBody>
      </p:sp>
      <p:pic>
        <p:nvPicPr>
          <p:cNvPr id="1030" name="Picture 6"/>
          <p:cNvPicPr>
            <a:picLocks noChangeAspect="1" noChangeArrowheads="1"/>
          </p:cNvPicPr>
          <p:nvPr/>
        </p:nvPicPr>
        <p:blipFill>
          <a:blip r:embed="rId6"/>
          <a:srcRect/>
          <a:stretch>
            <a:fillRect/>
          </a:stretch>
        </p:blipFill>
        <p:spPr bwMode="auto">
          <a:xfrm>
            <a:off x="1" y="3207028"/>
            <a:ext cx="2872095" cy="2955234"/>
          </a:xfrm>
          <a:prstGeom prst="rect">
            <a:avLst/>
          </a:prstGeom>
          <a:noFill/>
          <a:ln w="9525">
            <a:noFill/>
            <a:miter lim="800000"/>
            <a:headEnd/>
            <a:tailEnd/>
          </a:ln>
          <a:effectLst/>
        </p:spPr>
      </p:pic>
      <p:sp>
        <p:nvSpPr>
          <p:cNvPr id="17" name="TextBox 16"/>
          <p:cNvSpPr txBox="1"/>
          <p:nvPr/>
        </p:nvSpPr>
        <p:spPr>
          <a:xfrm>
            <a:off x="0" y="6211669"/>
            <a:ext cx="2395143" cy="523220"/>
          </a:xfrm>
          <a:prstGeom prst="rect">
            <a:avLst/>
          </a:prstGeom>
          <a:noFill/>
        </p:spPr>
        <p:txBody>
          <a:bodyPr wrap="none" rtlCol="0">
            <a:spAutoFit/>
          </a:bodyPr>
          <a:lstStyle/>
          <a:p>
            <a:r>
              <a:rPr lang="en-US" sz="2800" b="1" dirty="0" err="1">
                <a:solidFill>
                  <a:srgbClr val="800080"/>
                </a:solidFill>
                <a:latin typeface="Times New Roman" panose="02020603050405020304" pitchFamily="18" charset="0"/>
                <a:cs typeface="Times New Roman" panose="02020603050405020304" pitchFamily="18" charset="0"/>
              </a:rPr>
              <a:t>Bạn</a:t>
            </a:r>
            <a:r>
              <a:rPr lang="en-US" sz="2800" b="1" dirty="0">
                <a:solidFill>
                  <a:srgbClr val="800080"/>
                </a:solidFill>
                <a:latin typeface="Times New Roman" panose="02020603050405020304" pitchFamily="18" charset="0"/>
                <a:cs typeface="Times New Roman" panose="02020603050405020304" pitchFamily="18" charset="0"/>
              </a:rPr>
              <a:t> </a:t>
            </a:r>
            <a:r>
              <a:rPr lang="en-US" sz="2800" b="1" dirty="0" err="1">
                <a:solidFill>
                  <a:srgbClr val="800080"/>
                </a:solidFill>
                <a:latin typeface="Times New Roman" panose="02020603050405020304" pitchFamily="18" charset="0"/>
                <a:cs typeface="Times New Roman" panose="02020603050405020304" pitchFamily="18" charset="0"/>
              </a:rPr>
              <a:t>trong</a:t>
            </a:r>
            <a:r>
              <a:rPr lang="en-US" sz="2800" b="1" dirty="0">
                <a:solidFill>
                  <a:srgbClr val="800080"/>
                </a:solidFill>
                <a:latin typeface="Times New Roman" panose="02020603050405020304" pitchFamily="18" charset="0"/>
                <a:cs typeface="Times New Roman" panose="02020603050405020304" pitchFamily="18" charset="0"/>
              </a:rPr>
              <a:t> </a:t>
            </a:r>
            <a:r>
              <a:rPr lang="en-US" sz="2800" b="1" dirty="0" err="1">
                <a:solidFill>
                  <a:srgbClr val="800080"/>
                </a:solidFill>
                <a:latin typeface="Times New Roman" panose="02020603050405020304" pitchFamily="18" charset="0"/>
                <a:cs typeface="Times New Roman" panose="02020603050405020304" pitchFamily="18" charset="0"/>
              </a:rPr>
              <a:t>nhà</a:t>
            </a:r>
            <a:endParaRPr lang="en-US" sz="2800" b="1" dirty="0">
              <a:solidFill>
                <a:srgbClr val="800080"/>
              </a:solidFill>
              <a:latin typeface="Times New Roman" panose="02020603050405020304" pitchFamily="18" charset="0"/>
              <a:cs typeface="Times New Roman" panose="02020603050405020304" pitchFamily="18" charset="0"/>
            </a:endParaRPr>
          </a:p>
        </p:txBody>
      </p:sp>
      <p:pic>
        <p:nvPicPr>
          <p:cNvPr id="1031" name="Picture 7"/>
          <p:cNvPicPr>
            <a:picLocks noChangeAspect="1" noChangeArrowheads="1"/>
          </p:cNvPicPr>
          <p:nvPr/>
        </p:nvPicPr>
        <p:blipFill>
          <a:blip r:embed="rId7"/>
          <a:srcRect/>
          <a:stretch>
            <a:fillRect/>
          </a:stretch>
        </p:blipFill>
        <p:spPr bwMode="auto">
          <a:xfrm>
            <a:off x="3011556" y="3246783"/>
            <a:ext cx="3330105" cy="3021495"/>
          </a:xfrm>
          <a:prstGeom prst="rect">
            <a:avLst/>
          </a:prstGeom>
          <a:noFill/>
          <a:ln w="9525">
            <a:noFill/>
            <a:miter lim="800000"/>
            <a:headEnd/>
            <a:tailEnd/>
          </a:ln>
          <a:effectLst/>
        </p:spPr>
      </p:pic>
      <p:sp>
        <p:nvSpPr>
          <p:cNvPr id="20" name="TextBox 19"/>
          <p:cNvSpPr txBox="1"/>
          <p:nvPr/>
        </p:nvSpPr>
        <p:spPr>
          <a:xfrm>
            <a:off x="3087756" y="6273225"/>
            <a:ext cx="2509020" cy="523220"/>
          </a:xfrm>
          <a:prstGeom prst="rect">
            <a:avLst/>
          </a:prstGeom>
          <a:noFill/>
        </p:spPr>
        <p:txBody>
          <a:bodyPr wrap="none" rtlCol="0">
            <a:spAutoFit/>
          </a:bodyPr>
          <a:lstStyle/>
          <a:p>
            <a:r>
              <a:rPr lang="en-US" sz="2800" b="1" dirty="0" err="1">
                <a:solidFill>
                  <a:srgbClr val="990000"/>
                </a:solidFill>
                <a:latin typeface="Times New Roman" panose="02020603050405020304" pitchFamily="18" charset="0"/>
                <a:cs typeface="Times New Roman" panose="02020603050405020304" pitchFamily="18" charset="0"/>
              </a:rPr>
              <a:t>Đi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tìm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mặt</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trời</a:t>
            </a:r>
            <a:endParaRPr lang="en-US" sz="2800" b="1" dirty="0">
              <a:solidFill>
                <a:srgbClr val="990000"/>
              </a:solidFill>
              <a:latin typeface="Times New Roman" panose="02020603050405020304" pitchFamily="18" charset="0"/>
              <a:cs typeface="Times New Roman" panose="02020603050405020304" pitchFamily="18" charset="0"/>
            </a:endParaRPr>
          </a:p>
        </p:txBody>
      </p:sp>
      <p:pic>
        <p:nvPicPr>
          <p:cNvPr id="1032" name="Picture 8"/>
          <p:cNvPicPr>
            <a:picLocks noChangeAspect="1" noChangeArrowheads="1"/>
          </p:cNvPicPr>
          <p:nvPr/>
        </p:nvPicPr>
        <p:blipFill>
          <a:blip r:embed="rId8"/>
          <a:srcRect/>
          <a:stretch>
            <a:fillRect/>
          </a:stretch>
        </p:blipFill>
        <p:spPr bwMode="auto">
          <a:xfrm>
            <a:off x="6455661" y="3299791"/>
            <a:ext cx="2794356" cy="2676939"/>
          </a:xfrm>
          <a:prstGeom prst="rect">
            <a:avLst/>
          </a:prstGeom>
          <a:noFill/>
          <a:ln w="9525">
            <a:noFill/>
            <a:miter lim="800000"/>
            <a:headEnd/>
            <a:tailEnd/>
          </a:ln>
          <a:effectLst/>
        </p:spPr>
      </p:pic>
      <p:sp>
        <p:nvSpPr>
          <p:cNvPr id="23" name="TextBox 22"/>
          <p:cNvSpPr txBox="1"/>
          <p:nvPr/>
        </p:nvSpPr>
        <p:spPr>
          <a:xfrm>
            <a:off x="6347791" y="6334780"/>
            <a:ext cx="3122971" cy="523220"/>
          </a:xfrm>
          <a:prstGeom prst="rect">
            <a:avLst/>
          </a:prstGeom>
          <a:noFill/>
        </p:spPr>
        <p:txBody>
          <a:bodyPr wrap="non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chiếc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ấm</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1033" name="Picture 9"/>
          <p:cNvPicPr>
            <a:picLocks noChangeAspect="1" noChangeArrowheads="1"/>
          </p:cNvPicPr>
          <p:nvPr/>
        </p:nvPicPr>
        <p:blipFill>
          <a:blip r:embed="rId9"/>
          <a:srcRect/>
          <a:stretch>
            <a:fillRect/>
          </a:stretch>
        </p:blipFill>
        <p:spPr bwMode="auto">
          <a:xfrm>
            <a:off x="9351995" y="3260036"/>
            <a:ext cx="2800248" cy="2835965"/>
          </a:xfrm>
          <a:prstGeom prst="rect">
            <a:avLst/>
          </a:prstGeom>
          <a:noFill/>
          <a:ln w="9525">
            <a:noFill/>
            <a:miter lim="800000"/>
            <a:headEnd/>
            <a:tailEnd/>
          </a:ln>
          <a:effectLst/>
        </p:spPr>
      </p:pic>
      <p:sp>
        <p:nvSpPr>
          <p:cNvPr id="26" name="TextBox 25"/>
          <p:cNvSpPr txBox="1"/>
          <p:nvPr/>
        </p:nvSpPr>
        <p:spPr>
          <a:xfrm>
            <a:off x="9402105" y="6069496"/>
            <a:ext cx="3507692" cy="523220"/>
          </a:xfrm>
          <a:prstGeom prst="rect">
            <a:avLst/>
          </a:prstGeom>
          <a:noFill/>
        </p:spPr>
        <p:txBody>
          <a:bodyPr wrap="none" rtlCol="0">
            <a:spAutoFit/>
          </a:bodyPr>
          <a:lstStyle/>
          <a:p>
            <a:r>
              <a:rPr lang="en-US" sz="2800" b="1" dirty="0" err="1">
                <a:solidFill>
                  <a:srgbClr val="FF0066"/>
                </a:solidFill>
                <a:latin typeface="Times New Roman" panose="02020603050405020304" pitchFamily="18" charset="0"/>
                <a:cs typeface="Times New Roman" panose="02020603050405020304" pitchFamily="18" charset="0"/>
              </a:rPr>
              <a:t>Những</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ngọn</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hải</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đăng</a:t>
            </a:r>
            <a:endParaRPr lang="en-US" sz="2800" b="1" dirty="0">
              <a:solidFill>
                <a:srgbClr val="FF0066"/>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0" y="0"/>
            <a:ext cx="703297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Xem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đọc</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19F5C9E-B657-CBB3-6D61-5DFBEA24C44E}"/>
              </a:ext>
            </a:extLst>
          </p:cNvPr>
          <p:cNvSpPr txBox="1"/>
          <p:nvPr/>
        </p:nvSpPr>
        <p:spPr>
          <a:xfrm>
            <a:off x="2970466" y="2764489"/>
            <a:ext cx="2869696" cy="523220"/>
          </a:xfrm>
          <a:prstGeom prst="rect">
            <a:avLst/>
          </a:prstGeom>
          <a:noFill/>
        </p:spPr>
        <p:txBody>
          <a:bodyPr wrap="none" rtlCol="0">
            <a:spAutoFit/>
          </a:bodyPr>
          <a:lstStyle/>
          <a:p>
            <a:r>
              <a:rPr lang="en-US" sz="2800" b="1" dirty="0" err="1">
                <a:solidFill>
                  <a:srgbClr val="545C04"/>
                </a:solidFill>
                <a:latin typeface="Times New Roman" panose="02020603050405020304" pitchFamily="18" charset="0"/>
                <a:cs typeface="Times New Roman" panose="02020603050405020304" pitchFamily="18" charset="0"/>
              </a:rPr>
              <a:t>Món</a:t>
            </a:r>
            <a:r>
              <a:rPr lang="en-US" sz="2800" b="1" dirty="0">
                <a:solidFill>
                  <a:srgbClr val="545C04"/>
                </a:solidFill>
                <a:latin typeface="Times New Roman" panose="02020603050405020304" pitchFamily="18" charset="0"/>
                <a:cs typeface="Times New Roman" panose="02020603050405020304" pitchFamily="18" charset="0"/>
              </a:rPr>
              <a:t> </a:t>
            </a:r>
            <a:r>
              <a:rPr lang="en-US" sz="2800" b="1" dirty="0" err="1">
                <a:solidFill>
                  <a:srgbClr val="545C04"/>
                </a:solidFill>
                <a:latin typeface="Times New Roman" panose="02020603050405020304" pitchFamily="18" charset="0"/>
                <a:cs typeface="Times New Roman" panose="02020603050405020304" pitchFamily="18" charset="0"/>
              </a:rPr>
              <a:t>quà</a:t>
            </a:r>
            <a:r>
              <a:rPr lang="en-US" sz="2800" b="1" dirty="0">
                <a:solidFill>
                  <a:srgbClr val="545C04"/>
                </a:solidFill>
                <a:latin typeface="Times New Roman" panose="02020603050405020304" pitchFamily="18" charset="0"/>
                <a:cs typeface="Times New Roman" panose="02020603050405020304" pitchFamily="18" charset="0"/>
              </a:rPr>
              <a:t> </a:t>
            </a:r>
            <a:r>
              <a:rPr lang="en-US" sz="2800" b="1" dirty="0" err="1">
                <a:solidFill>
                  <a:srgbClr val="545C04"/>
                </a:solidFill>
                <a:latin typeface="Times New Roman" panose="02020603050405020304" pitchFamily="18" charset="0"/>
                <a:cs typeface="Times New Roman" panose="02020603050405020304" pitchFamily="18" charset="0"/>
              </a:rPr>
              <a:t>đặc</a:t>
            </a:r>
            <a:r>
              <a:rPr lang="en-US" sz="2800" b="1" dirty="0">
                <a:solidFill>
                  <a:srgbClr val="545C04"/>
                </a:solidFill>
                <a:latin typeface="Times New Roman" panose="02020603050405020304" pitchFamily="18" charset="0"/>
                <a:cs typeface="Times New Roman" panose="02020603050405020304" pitchFamily="18" charset="0"/>
              </a:rPr>
              <a:t> </a:t>
            </a:r>
            <a:r>
              <a:rPr lang="en-US" sz="2800" b="1" dirty="0" err="1">
                <a:solidFill>
                  <a:srgbClr val="545C04"/>
                </a:solidFill>
                <a:latin typeface="Times New Roman" panose="02020603050405020304" pitchFamily="18" charset="0"/>
                <a:cs typeface="Times New Roman" panose="02020603050405020304" pitchFamily="18" charset="0"/>
              </a:rPr>
              <a:t>biệt</a:t>
            </a:r>
            <a:endParaRPr lang="en-US" sz="2800" b="1" dirty="0">
              <a:solidFill>
                <a:srgbClr val="545C0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7" grpId="0"/>
      <p:bldP spid="20" grpId="0"/>
      <p:bldP spid="23" grpId="0"/>
      <p:bldP spid="2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018" y="1774377"/>
            <a:ext cx="10515600" cy="1325563"/>
          </a:xfrm>
        </p:spPr>
        <p:txBody>
          <a:bodyPr>
            <a:normAutofit/>
          </a:bodyPr>
          <a:lstStyle/>
          <a:p>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nghĩ</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yêu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thích</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b="1" dirty="0">
                <a:solidFill>
                  <a:srgbClr val="FF0000"/>
                </a:solidFill>
                <a:latin typeface="Times New Roman" panose="02020603050405020304" pitchFamily="18" charset="0"/>
                <a:cs typeface="Times New Roman" panose="02020603050405020304" pitchFamily="18" charset="0"/>
              </a:rPr>
              <a:t>3.</a:t>
            </a:r>
            <a:r>
              <a:rPr lang="nl-NL" sz="3200" b="1" dirty="0">
                <a:solidFill>
                  <a:srgbClr val="002060"/>
                </a:solidFill>
                <a:latin typeface="Times New Roman" panose="02020603050405020304" pitchFamily="18" charset="0"/>
                <a:cs typeface="Times New Roman" panose="02020603050405020304" pitchFamily="18" charset="0"/>
              </a:rPr>
              <a:t> Đọc kĩ câu ca dao, tìm từ ngữ theo yêu cầu, tìm từ ngữ thuộc một trong hai nhóm:</a:t>
            </a:r>
            <a:endParaRPr lang="en-US" sz="4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58928543"/>
              </p:ext>
            </p:extLst>
          </p:nvPr>
        </p:nvGraphicFramePr>
        <p:xfrm>
          <a:off x="1035052" y="1561739"/>
          <a:ext cx="9991535" cy="2895600"/>
        </p:xfrm>
        <a:graphic>
          <a:graphicData uri="http://schemas.openxmlformats.org/drawingml/2006/table">
            <a:tbl>
              <a:tblPr firstRow="1" bandRow="1">
                <a:tableStyleId>{5C22544A-7EE6-4342-B048-85BDC9FD1C3A}</a:tableStyleId>
              </a:tblPr>
              <a:tblGrid>
                <a:gridCol w="1042214">
                  <a:extLst>
                    <a:ext uri="{9D8B030D-6E8A-4147-A177-3AD203B41FA5}">
                      <a16:colId xmlns:a16="http://schemas.microsoft.com/office/drawing/2014/main" val="20000"/>
                    </a:ext>
                  </a:extLst>
                </a:gridCol>
                <a:gridCol w="3796409">
                  <a:extLst>
                    <a:ext uri="{9D8B030D-6E8A-4147-A177-3AD203B41FA5}">
                      <a16:colId xmlns:a16="http://schemas.microsoft.com/office/drawing/2014/main" val="20001"/>
                    </a:ext>
                  </a:extLst>
                </a:gridCol>
                <a:gridCol w="5152912">
                  <a:extLst>
                    <a:ext uri="{9D8B030D-6E8A-4147-A177-3AD203B41FA5}">
                      <a16:colId xmlns:a16="http://schemas.microsoft.com/office/drawing/2014/main" val="20002"/>
                    </a:ext>
                  </a:extLst>
                </a:gridCol>
              </a:tblGrid>
              <a:tr h="370840">
                <a:tc>
                  <a:txBody>
                    <a:bodyPr/>
                    <a:lstStyle/>
                    <a:p>
                      <a:r>
                        <a:rPr lang="en-US" sz="3200" dirty="0" err="1">
                          <a:solidFill>
                            <a:srgbClr val="0000FF"/>
                          </a:solidFill>
                          <a:latin typeface="Times New Roman" panose="02020603050405020304" pitchFamily="18" charset="0"/>
                          <a:cs typeface="Times New Roman" panose="02020603050405020304" pitchFamily="18" charset="0"/>
                        </a:rPr>
                        <a:t>Câu</a:t>
                      </a:r>
                      <a:endParaRPr lang="en-US" sz="3200" dirty="0">
                        <a:solidFill>
                          <a:srgbClr val="0000FF"/>
                        </a:solidFill>
                        <a:latin typeface="Times New Roman" panose="02020603050405020304" pitchFamily="18" charset="0"/>
                        <a:cs typeface="Times New Roman" panose="02020603050405020304" pitchFamily="18" charset="0"/>
                      </a:endParaRPr>
                    </a:p>
                  </a:txBody>
                  <a:tcPr/>
                </a:tc>
                <a:tc>
                  <a:txBody>
                    <a:bodyPr/>
                    <a:lstStyle/>
                    <a:p>
                      <a:r>
                        <a:rPr lang="en-US" sz="3200" dirty="0" err="1">
                          <a:solidFill>
                            <a:srgbClr val="7030A0"/>
                          </a:solidFill>
                          <a:latin typeface="Times New Roman" panose="02020603050405020304" pitchFamily="18" charset="0"/>
                          <a:cs typeface="Times New Roman" panose="02020603050405020304" pitchFamily="18" charset="0"/>
                        </a:rPr>
                        <a:t>Từ</a:t>
                      </a:r>
                      <a:r>
                        <a:rPr lang="en-US" sz="3200" baseline="0" dirty="0">
                          <a:solidFill>
                            <a:srgbClr val="7030A0"/>
                          </a:solidFill>
                          <a:latin typeface="Times New Roman" panose="02020603050405020304" pitchFamily="18" charset="0"/>
                          <a:cs typeface="Times New Roman" panose="02020603050405020304" pitchFamily="18" charset="0"/>
                        </a:rPr>
                        <a:t> </a:t>
                      </a:r>
                      <a:r>
                        <a:rPr lang="en-US" sz="3200" baseline="0" dirty="0" err="1">
                          <a:solidFill>
                            <a:srgbClr val="7030A0"/>
                          </a:solidFill>
                          <a:latin typeface="Times New Roman" panose="02020603050405020304" pitchFamily="18" charset="0"/>
                          <a:cs typeface="Times New Roman" panose="02020603050405020304" pitchFamily="18" charset="0"/>
                        </a:rPr>
                        <a:t>ngữ</a:t>
                      </a:r>
                      <a:r>
                        <a:rPr lang="en-US" sz="3200" baseline="0" dirty="0">
                          <a:solidFill>
                            <a:srgbClr val="7030A0"/>
                          </a:solidFill>
                          <a:latin typeface="Times New Roman" panose="02020603050405020304" pitchFamily="18" charset="0"/>
                          <a:cs typeface="Times New Roman" panose="02020603050405020304" pitchFamily="18" charset="0"/>
                        </a:rPr>
                        <a:t> </a:t>
                      </a:r>
                      <a:r>
                        <a:rPr lang="en-US" sz="3200" baseline="0" dirty="0" err="1">
                          <a:solidFill>
                            <a:srgbClr val="7030A0"/>
                          </a:solidFill>
                          <a:latin typeface="Times New Roman" panose="02020603050405020304" pitchFamily="18" charset="0"/>
                          <a:cs typeface="Times New Roman" panose="02020603050405020304" pitchFamily="18" charset="0"/>
                        </a:rPr>
                        <a:t>chỉ</a:t>
                      </a:r>
                      <a:r>
                        <a:rPr lang="en-US" sz="3200" baseline="0" dirty="0">
                          <a:solidFill>
                            <a:srgbClr val="7030A0"/>
                          </a:solidFill>
                          <a:latin typeface="Times New Roman" panose="02020603050405020304" pitchFamily="18" charset="0"/>
                          <a:cs typeface="Times New Roman" panose="02020603050405020304" pitchFamily="18" charset="0"/>
                        </a:rPr>
                        <a:t> </a:t>
                      </a:r>
                      <a:r>
                        <a:rPr lang="en-US" sz="3200" baseline="0" dirty="0" err="1">
                          <a:solidFill>
                            <a:srgbClr val="7030A0"/>
                          </a:solidFill>
                          <a:latin typeface="Times New Roman" panose="02020603050405020304" pitchFamily="18" charset="0"/>
                          <a:cs typeface="Times New Roman" panose="02020603050405020304" pitchFamily="18" charset="0"/>
                        </a:rPr>
                        <a:t>sự</a:t>
                      </a:r>
                      <a:r>
                        <a:rPr lang="en-US" sz="3200" baseline="0" dirty="0">
                          <a:solidFill>
                            <a:srgbClr val="7030A0"/>
                          </a:solidFill>
                          <a:latin typeface="Times New Roman" panose="02020603050405020304" pitchFamily="18" charset="0"/>
                          <a:cs typeface="Times New Roman" panose="02020603050405020304" pitchFamily="18" charset="0"/>
                        </a:rPr>
                        <a:t> </a:t>
                      </a:r>
                      <a:r>
                        <a:rPr lang="en-US" sz="3200" baseline="0" dirty="0" err="1">
                          <a:solidFill>
                            <a:srgbClr val="7030A0"/>
                          </a:solidFill>
                          <a:latin typeface="Times New Roman" panose="02020603050405020304" pitchFamily="18" charset="0"/>
                          <a:cs typeface="Times New Roman" panose="02020603050405020304" pitchFamily="18" charset="0"/>
                        </a:rPr>
                        <a:t>vật</a:t>
                      </a:r>
                      <a:endParaRPr lang="en-US" sz="3200"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en-US" sz="3200" b="1" dirty="0" err="1">
                          <a:solidFill>
                            <a:srgbClr val="990000"/>
                          </a:solidFill>
                          <a:latin typeface="Times New Roman" panose="02020603050405020304" pitchFamily="18" charset="0"/>
                          <a:cs typeface="Times New Roman" panose="02020603050405020304" pitchFamily="18" charset="0"/>
                        </a:rPr>
                        <a:t>Từ</a:t>
                      </a:r>
                      <a:r>
                        <a:rPr lang="en-US" sz="3200" b="1" baseline="0" dirty="0">
                          <a:solidFill>
                            <a:srgbClr val="990000"/>
                          </a:solidFill>
                          <a:latin typeface="Times New Roman" panose="02020603050405020304" pitchFamily="18" charset="0"/>
                          <a:cs typeface="Times New Roman" panose="02020603050405020304" pitchFamily="18" charset="0"/>
                        </a:rPr>
                        <a:t> </a:t>
                      </a:r>
                      <a:r>
                        <a:rPr lang="en-US" sz="3200" b="1" baseline="0" dirty="0" err="1">
                          <a:solidFill>
                            <a:srgbClr val="990000"/>
                          </a:solidFill>
                          <a:latin typeface="Times New Roman" panose="02020603050405020304" pitchFamily="18" charset="0"/>
                          <a:cs typeface="Times New Roman" panose="02020603050405020304" pitchFamily="18" charset="0"/>
                        </a:rPr>
                        <a:t>ngữ</a:t>
                      </a:r>
                      <a:r>
                        <a:rPr lang="en-US" sz="3200" b="1" baseline="0" dirty="0">
                          <a:solidFill>
                            <a:srgbClr val="990000"/>
                          </a:solidFill>
                          <a:latin typeface="Times New Roman" panose="02020603050405020304" pitchFamily="18" charset="0"/>
                          <a:cs typeface="Times New Roman" panose="02020603050405020304" pitchFamily="18" charset="0"/>
                        </a:rPr>
                        <a:t> </a:t>
                      </a:r>
                      <a:r>
                        <a:rPr lang="en-US" sz="3200" b="1" baseline="0" dirty="0" err="1">
                          <a:solidFill>
                            <a:srgbClr val="990000"/>
                          </a:solidFill>
                          <a:latin typeface="Times New Roman" panose="02020603050405020304" pitchFamily="18" charset="0"/>
                          <a:cs typeface="Times New Roman" panose="02020603050405020304" pitchFamily="18" charset="0"/>
                        </a:rPr>
                        <a:t>chỉ</a:t>
                      </a:r>
                      <a:r>
                        <a:rPr lang="en-US" sz="3200" b="1" baseline="0" dirty="0">
                          <a:solidFill>
                            <a:srgbClr val="990000"/>
                          </a:solidFill>
                          <a:latin typeface="Times New Roman" panose="02020603050405020304" pitchFamily="18" charset="0"/>
                          <a:cs typeface="Times New Roman" panose="02020603050405020304" pitchFamily="18" charset="0"/>
                        </a:rPr>
                        <a:t> </a:t>
                      </a:r>
                      <a:r>
                        <a:rPr lang="en-US" sz="3200" b="1" baseline="0" dirty="0" err="1">
                          <a:solidFill>
                            <a:srgbClr val="990000"/>
                          </a:solidFill>
                          <a:latin typeface="Times New Roman" panose="02020603050405020304" pitchFamily="18" charset="0"/>
                          <a:cs typeface="Times New Roman" panose="02020603050405020304" pitchFamily="18" charset="0"/>
                        </a:rPr>
                        <a:t>đặc</a:t>
                      </a:r>
                      <a:r>
                        <a:rPr lang="en-US" sz="3200" b="1" baseline="0" dirty="0">
                          <a:solidFill>
                            <a:srgbClr val="990000"/>
                          </a:solidFill>
                          <a:latin typeface="Times New Roman" panose="02020603050405020304" pitchFamily="18" charset="0"/>
                          <a:cs typeface="Times New Roman" panose="02020603050405020304" pitchFamily="18" charset="0"/>
                        </a:rPr>
                        <a:t> </a:t>
                      </a:r>
                      <a:r>
                        <a:rPr lang="en-US" sz="3200" b="1" baseline="0" dirty="0" err="1">
                          <a:solidFill>
                            <a:srgbClr val="990000"/>
                          </a:solidFill>
                          <a:latin typeface="Times New Roman" panose="02020603050405020304" pitchFamily="18" charset="0"/>
                          <a:cs typeface="Times New Roman" panose="02020603050405020304" pitchFamily="18" charset="0"/>
                        </a:rPr>
                        <a:t>điểm</a:t>
                      </a:r>
                      <a:endParaRPr lang="en-US" sz="3200" b="1" dirty="0">
                        <a:solidFill>
                          <a:srgbClr val="99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10001"/>
                  </a:ext>
                </a:extLst>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10002"/>
                  </a:ext>
                </a:extLst>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10003"/>
                  </a:ext>
                </a:extLst>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921146354"/>
              </p:ext>
            </p:extLst>
          </p:nvPr>
        </p:nvGraphicFramePr>
        <p:xfrm>
          <a:off x="1237129" y="1561739"/>
          <a:ext cx="9993856" cy="3383280"/>
        </p:xfrm>
        <a:graphic>
          <a:graphicData uri="http://schemas.openxmlformats.org/drawingml/2006/table">
            <a:tbl>
              <a:tblPr firstRow="1" bandRow="1">
                <a:tableStyleId>{5C22544A-7EE6-4342-B048-85BDC9FD1C3A}</a:tableStyleId>
              </a:tblPr>
              <a:tblGrid>
                <a:gridCol w="1072417">
                  <a:extLst>
                    <a:ext uri="{9D8B030D-6E8A-4147-A177-3AD203B41FA5}">
                      <a16:colId xmlns:a16="http://schemas.microsoft.com/office/drawing/2014/main" val="20000"/>
                    </a:ext>
                  </a:extLst>
                </a:gridCol>
                <a:gridCol w="4521560">
                  <a:extLst>
                    <a:ext uri="{9D8B030D-6E8A-4147-A177-3AD203B41FA5}">
                      <a16:colId xmlns:a16="http://schemas.microsoft.com/office/drawing/2014/main" val="20001"/>
                    </a:ext>
                  </a:extLst>
                </a:gridCol>
                <a:gridCol w="4399879">
                  <a:extLst>
                    <a:ext uri="{9D8B030D-6E8A-4147-A177-3AD203B41FA5}">
                      <a16:colId xmlns:a16="http://schemas.microsoft.com/office/drawing/2014/main" val="20002"/>
                    </a:ext>
                  </a:extLst>
                </a:gridCol>
              </a:tblGrid>
              <a:tr h="370840">
                <a:tc>
                  <a:txBody>
                    <a:bodyPr/>
                    <a:lstStyle/>
                    <a:p>
                      <a:r>
                        <a:rPr lang="en-US" sz="3200" dirty="0" err="1">
                          <a:solidFill>
                            <a:srgbClr val="0000FF"/>
                          </a:solidFill>
                          <a:latin typeface="Times New Roman" panose="02020603050405020304" pitchFamily="18" charset="0"/>
                          <a:cs typeface="Times New Roman" panose="02020603050405020304" pitchFamily="18" charset="0"/>
                        </a:rPr>
                        <a:t>Câu</a:t>
                      </a:r>
                      <a:endParaRPr lang="en-US" sz="3200" dirty="0">
                        <a:solidFill>
                          <a:srgbClr val="0000FF"/>
                        </a:solidFill>
                        <a:latin typeface="Times New Roman" panose="02020603050405020304" pitchFamily="18" charset="0"/>
                        <a:cs typeface="Times New Roman" panose="02020603050405020304" pitchFamily="18" charset="0"/>
                      </a:endParaRPr>
                    </a:p>
                  </a:txBody>
                  <a:tcPr/>
                </a:tc>
                <a:tc>
                  <a:txBody>
                    <a:bodyPr/>
                    <a:lstStyle/>
                    <a:p>
                      <a:r>
                        <a:rPr lang="en-US" sz="3200" dirty="0" err="1">
                          <a:solidFill>
                            <a:srgbClr val="800080"/>
                          </a:solidFill>
                          <a:latin typeface="Times New Roman" panose="02020603050405020304" pitchFamily="18" charset="0"/>
                          <a:cs typeface="Times New Roman" panose="02020603050405020304" pitchFamily="18" charset="0"/>
                        </a:rPr>
                        <a:t>Từ</a:t>
                      </a:r>
                      <a:r>
                        <a:rPr lang="en-US" sz="3200" baseline="0" dirty="0">
                          <a:solidFill>
                            <a:srgbClr val="800080"/>
                          </a:solidFill>
                          <a:latin typeface="Times New Roman" panose="02020603050405020304" pitchFamily="18" charset="0"/>
                          <a:cs typeface="Times New Roman" panose="02020603050405020304" pitchFamily="18" charset="0"/>
                        </a:rPr>
                        <a:t> </a:t>
                      </a:r>
                      <a:r>
                        <a:rPr lang="en-US" sz="3200" baseline="0" dirty="0" err="1">
                          <a:solidFill>
                            <a:srgbClr val="800080"/>
                          </a:solidFill>
                          <a:latin typeface="Times New Roman" panose="02020603050405020304" pitchFamily="18" charset="0"/>
                          <a:cs typeface="Times New Roman" panose="02020603050405020304" pitchFamily="18" charset="0"/>
                        </a:rPr>
                        <a:t>ngữ</a:t>
                      </a:r>
                      <a:r>
                        <a:rPr lang="en-US" sz="3200" baseline="0" dirty="0">
                          <a:solidFill>
                            <a:srgbClr val="800080"/>
                          </a:solidFill>
                          <a:latin typeface="Times New Roman" panose="02020603050405020304" pitchFamily="18" charset="0"/>
                          <a:cs typeface="Times New Roman" panose="02020603050405020304" pitchFamily="18" charset="0"/>
                        </a:rPr>
                        <a:t> </a:t>
                      </a:r>
                      <a:r>
                        <a:rPr lang="en-US" sz="3200" baseline="0" dirty="0" err="1">
                          <a:solidFill>
                            <a:srgbClr val="800080"/>
                          </a:solidFill>
                          <a:latin typeface="Times New Roman" panose="02020603050405020304" pitchFamily="18" charset="0"/>
                          <a:cs typeface="Times New Roman" panose="02020603050405020304" pitchFamily="18" charset="0"/>
                        </a:rPr>
                        <a:t>chỉ</a:t>
                      </a:r>
                      <a:r>
                        <a:rPr lang="en-US" sz="3200" baseline="0" dirty="0">
                          <a:solidFill>
                            <a:srgbClr val="800080"/>
                          </a:solidFill>
                          <a:latin typeface="Times New Roman" panose="02020603050405020304" pitchFamily="18" charset="0"/>
                          <a:cs typeface="Times New Roman" panose="02020603050405020304" pitchFamily="18" charset="0"/>
                        </a:rPr>
                        <a:t> </a:t>
                      </a:r>
                      <a:r>
                        <a:rPr lang="en-US" sz="3200" baseline="0" dirty="0" err="1">
                          <a:solidFill>
                            <a:srgbClr val="800080"/>
                          </a:solidFill>
                          <a:latin typeface="Times New Roman" panose="02020603050405020304" pitchFamily="18" charset="0"/>
                          <a:cs typeface="Times New Roman" panose="02020603050405020304" pitchFamily="18" charset="0"/>
                        </a:rPr>
                        <a:t>sự</a:t>
                      </a:r>
                      <a:r>
                        <a:rPr lang="en-US" sz="3200" baseline="0" dirty="0">
                          <a:solidFill>
                            <a:srgbClr val="800080"/>
                          </a:solidFill>
                          <a:latin typeface="Times New Roman" panose="02020603050405020304" pitchFamily="18" charset="0"/>
                          <a:cs typeface="Times New Roman" panose="02020603050405020304" pitchFamily="18" charset="0"/>
                        </a:rPr>
                        <a:t> </a:t>
                      </a:r>
                      <a:r>
                        <a:rPr lang="en-US" sz="3200" baseline="0" dirty="0" err="1">
                          <a:solidFill>
                            <a:srgbClr val="800080"/>
                          </a:solidFill>
                          <a:latin typeface="Times New Roman" panose="02020603050405020304" pitchFamily="18" charset="0"/>
                          <a:cs typeface="Times New Roman" panose="02020603050405020304" pitchFamily="18" charset="0"/>
                        </a:rPr>
                        <a:t>vật</a:t>
                      </a:r>
                      <a:endParaRPr lang="en-US" sz="3200" dirty="0">
                        <a:solidFill>
                          <a:srgbClr val="800080"/>
                        </a:solidFill>
                        <a:latin typeface="Times New Roman" panose="02020603050405020304" pitchFamily="18" charset="0"/>
                        <a:cs typeface="Times New Roman" panose="02020603050405020304" pitchFamily="18" charset="0"/>
                      </a:endParaRPr>
                    </a:p>
                  </a:txBody>
                  <a:tcPr/>
                </a:tc>
                <a:tc>
                  <a:txBody>
                    <a:bodyPr/>
                    <a:lstStyle/>
                    <a:p>
                      <a:r>
                        <a:rPr lang="en-US" sz="3200" dirty="0" err="1">
                          <a:solidFill>
                            <a:srgbClr val="990000"/>
                          </a:solidFill>
                          <a:latin typeface="Times New Roman" panose="02020603050405020304" pitchFamily="18" charset="0"/>
                          <a:cs typeface="Times New Roman" panose="02020603050405020304" pitchFamily="18" charset="0"/>
                        </a:rPr>
                        <a:t>Từ</a:t>
                      </a:r>
                      <a:r>
                        <a:rPr lang="en-US" sz="3200" baseline="0" dirty="0">
                          <a:solidFill>
                            <a:srgbClr val="990000"/>
                          </a:solidFill>
                          <a:latin typeface="Times New Roman" panose="02020603050405020304" pitchFamily="18" charset="0"/>
                          <a:cs typeface="Times New Roman" panose="02020603050405020304" pitchFamily="18" charset="0"/>
                        </a:rPr>
                        <a:t> </a:t>
                      </a:r>
                      <a:r>
                        <a:rPr lang="en-US" sz="3200" baseline="0" dirty="0" err="1">
                          <a:solidFill>
                            <a:srgbClr val="990000"/>
                          </a:solidFill>
                          <a:latin typeface="Times New Roman" panose="02020603050405020304" pitchFamily="18" charset="0"/>
                          <a:cs typeface="Times New Roman" panose="02020603050405020304" pitchFamily="18" charset="0"/>
                        </a:rPr>
                        <a:t>ngữ</a:t>
                      </a:r>
                      <a:r>
                        <a:rPr lang="en-US" sz="3200" baseline="0" dirty="0">
                          <a:solidFill>
                            <a:srgbClr val="990000"/>
                          </a:solidFill>
                          <a:latin typeface="Times New Roman" panose="02020603050405020304" pitchFamily="18" charset="0"/>
                          <a:cs typeface="Times New Roman" panose="02020603050405020304" pitchFamily="18" charset="0"/>
                        </a:rPr>
                        <a:t> </a:t>
                      </a:r>
                      <a:r>
                        <a:rPr lang="en-US" sz="3200" baseline="0" dirty="0" err="1">
                          <a:solidFill>
                            <a:srgbClr val="990000"/>
                          </a:solidFill>
                          <a:latin typeface="Times New Roman" panose="02020603050405020304" pitchFamily="18" charset="0"/>
                          <a:cs typeface="Times New Roman" panose="02020603050405020304" pitchFamily="18" charset="0"/>
                        </a:rPr>
                        <a:t>chỉ</a:t>
                      </a:r>
                      <a:r>
                        <a:rPr lang="en-US" sz="3200" baseline="0" dirty="0">
                          <a:solidFill>
                            <a:srgbClr val="990000"/>
                          </a:solidFill>
                          <a:latin typeface="Times New Roman" panose="02020603050405020304" pitchFamily="18" charset="0"/>
                          <a:cs typeface="Times New Roman" panose="02020603050405020304" pitchFamily="18" charset="0"/>
                        </a:rPr>
                        <a:t> </a:t>
                      </a:r>
                      <a:r>
                        <a:rPr lang="en-US" sz="3200" baseline="0" dirty="0" err="1">
                          <a:solidFill>
                            <a:srgbClr val="990000"/>
                          </a:solidFill>
                          <a:latin typeface="Times New Roman" panose="02020603050405020304" pitchFamily="18" charset="0"/>
                          <a:cs typeface="Times New Roman" panose="02020603050405020304" pitchFamily="18" charset="0"/>
                        </a:rPr>
                        <a:t>đặc</a:t>
                      </a:r>
                      <a:r>
                        <a:rPr lang="en-US" sz="3200" baseline="0" dirty="0">
                          <a:solidFill>
                            <a:srgbClr val="990000"/>
                          </a:solidFill>
                          <a:latin typeface="Times New Roman" panose="02020603050405020304" pitchFamily="18" charset="0"/>
                          <a:cs typeface="Times New Roman" panose="02020603050405020304" pitchFamily="18" charset="0"/>
                        </a:rPr>
                        <a:t> </a:t>
                      </a:r>
                      <a:r>
                        <a:rPr lang="en-US" sz="3200" baseline="0" dirty="0" err="1">
                          <a:solidFill>
                            <a:srgbClr val="990000"/>
                          </a:solidFill>
                          <a:latin typeface="Times New Roman" panose="02020603050405020304" pitchFamily="18" charset="0"/>
                          <a:cs typeface="Times New Roman" panose="02020603050405020304" pitchFamily="18" charset="0"/>
                        </a:rPr>
                        <a:t>điểm</a:t>
                      </a:r>
                      <a:endParaRPr lang="en-US" sz="3200" dirty="0">
                        <a:solidFill>
                          <a:srgbClr val="99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3200" b="1" dirty="0">
                          <a:solidFill>
                            <a:srgbClr val="00CC00"/>
                          </a:solidFill>
                          <a:latin typeface="Times New Roman" panose="02020603050405020304" pitchFamily="18" charset="0"/>
                          <a:cs typeface="Times New Roman" panose="02020603050405020304" pitchFamily="18" charset="0"/>
                        </a:rPr>
                        <a:t>1</a:t>
                      </a:r>
                    </a:p>
                  </a:txBody>
                  <a:tcPr/>
                </a:tc>
                <a:tc>
                  <a:txBody>
                    <a:bodyPr/>
                    <a:lstStyle/>
                    <a:p>
                      <a:r>
                        <a:rPr lang="en-US" sz="3200" b="1" dirty="0" err="1">
                          <a:solidFill>
                            <a:srgbClr val="002060"/>
                          </a:solidFill>
                          <a:latin typeface="Times New Roman" panose="02020603050405020304" pitchFamily="18" charset="0"/>
                          <a:cs typeface="Times New Roman" panose="02020603050405020304" pitchFamily="18" charset="0"/>
                        </a:rPr>
                        <a:t>Chuồn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chuồn</a:t>
                      </a:r>
                      <a:r>
                        <a:rPr lang="en-US" sz="3200" b="1" dirty="0">
                          <a:solidFill>
                            <a:srgbClr val="002060"/>
                          </a:solidFill>
                          <a:latin typeface="Times New Roman" panose="02020603050405020304" pitchFamily="18" charset="0"/>
                          <a:cs typeface="Times New Roman" panose="02020603050405020304" pitchFamily="18" charset="0"/>
                        </a:rPr>
                        <a:t>,</a:t>
                      </a:r>
                      <a:r>
                        <a:rPr lang="en-US" sz="3200" b="1" baseline="0" dirty="0">
                          <a:solidFill>
                            <a:srgbClr val="002060"/>
                          </a:solidFill>
                          <a:latin typeface="Times New Roman" panose="02020603050405020304" pitchFamily="18" charset="0"/>
                          <a:cs typeface="Times New Roman" panose="02020603050405020304" pitchFamily="18" charset="0"/>
                        </a:rPr>
                        <a:t> </a:t>
                      </a:r>
                      <a:r>
                        <a:rPr lang="en-US" sz="3200" b="1" baseline="0" dirty="0" err="1">
                          <a:solidFill>
                            <a:srgbClr val="002060"/>
                          </a:solidFill>
                          <a:latin typeface="Times New Roman" panose="02020603050405020304" pitchFamily="18" charset="0"/>
                          <a:cs typeface="Times New Roman" panose="02020603050405020304" pitchFamily="18" charset="0"/>
                        </a:rPr>
                        <a:t>bờ</a:t>
                      </a:r>
                      <a:r>
                        <a:rPr lang="en-US" sz="3200" b="1" baseline="0" dirty="0">
                          <a:solidFill>
                            <a:srgbClr val="002060"/>
                          </a:solidFill>
                          <a:latin typeface="Times New Roman" panose="02020603050405020304" pitchFamily="18" charset="0"/>
                          <a:cs typeface="Times New Roman" panose="02020603050405020304" pitchFamily="18" charset="0"/>
                        </a:rPr>
                        <a:t> </a:t>
                      </a:r>
                      <a:r>
                        <a:rPr lang="en-US" sz="3200" b="1" baseline="0" dirty="0" err="1">
                          <a:solidFill>
                            <a:srgbClr val="002060"/>
                          </a:solidFill>
                          <a:latin typeface="Times New Roman" panose="02020603050405020304" pitchFamily="18" charset="0"/>
                          <a:cs typeface="Times New Roman" panose="02020603050405020304" pitchFamily="18" charset="0"/>
                        </a:rPr>
                        <a:t>ao</a:t>
                      </a:r>
                      <a:endParaRPr lang="en-US" sz="32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r>
                        <a:rPr lang="en-US" sz="3200" b="1" dirty="0" err="1">
                          <a:solidFill>
                            <a:srgbClr val="00B050"/>
                          </a:solidFill>
                          <a:latin typeface="Times New Roman" panose="02020603050405020304" pitchFamily="18" charset="0"/>
                          <a:cs typeface="Times New Roman" panose="02020603050405020304" pitchFamily="18" charset="0"/>
                        </a:rPr>
                        <a:t>Thấp</a:t>
                      </a:r>
                      <a:r>
                        <a:rPr lang="en-US" sz="3200" b="1" dirty="0">
                          <a:solidFill>
                            <a:srgbClr val="00B050"/>
                          </a:solidFill>
                          <a:latin typeface="Times New Roman" panose="02020603050405020304" pitchFamily="18" charset="0"/>
                          <a:cs typeface="Times New Roman" panose="02020603050405020304" pitchFamily="18" charset="0"/>
                        </a:rPr>
                        <a:t>,</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cao</a:t>
                      </a:r>
                      <a:endParaRPr lang="en-US" sz="3200" b="1"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US" sz="3200" b="1" dirty="0">
                          <a:solidFill>
                            <a:schemeClr val="accent4">
                              <a:lumMod val="75000"/>
                            </a:schemeClr>
                          </a:solidFill>
                          <a:latin typeface="Times New Roman" panose="02020603050405020304" pitchFamily="18" charset="0"/>
                          <a:cs typeface="Times New Roman" panose="02020603050405020304" pitchFamily="18" charset="0"/>
                        </a:rPr>
                        <a:t>2</a:t>
                      </a:r>
                    </a:p>
                  </a:txBody>
                  <a:tcPr/>
                </a:tc>
                <a:tc>
                  <a:txBody>
                    <a:bodyPr/>
                    <a:lstStyle/>
                    <a:p>
                      <a:r>
                        <a:rPr lang="en-US" sz="3200" b="1" dirty="0">
                          <a:solidFill>
                            <a:srgbClr val="FF0066"/>
                          </a:solidFill>
                          <a:latin typeface="Times New Roman" panose="02020603050405020304" pitchFamily="18" charset="0"/>
                          <a:cs typeface="Times New Roman" panose="02020603050405020304" pitchFamily="18" charset="0"/>
                        </a:rPr>
                        <a:t>Non</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biển</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sào</a:t>
                      </a:r>
                      <a:endParaRPr lang="en-US" sz="3200" b="1" dirty="0">
                        <a:solidFill>
                          <a:srgbClr val="FF0066"/>
                        </a:solidFill>
                        <a:latin typeface="Times New Roman" panose="02020603050405020304" pitchFamily="18" charset="0"/>
                        <a:cs typeface="Times New Roman" panose="02020603050405020304" pitchFamily="18" charset="0"/>
                      </a:endParaRPr>
                    </a:p>
                  </a:txBody>
                  <a:tcPr/>
                </a:tc>
                <a:tc>
                  <a:txBody>
                    <a:bodyPr/>
                    <a:lstStyle/>
                    <a:p>
                      <a:r>
                        <a:rPr lang="en-US" sz="3200" b="1" dirty="0">
                          <a:solidFill>
                            <a:srgbClr val="7030A0"/>
                          </a:solidFill>
                          <a:latin typeface="Times New Roman" panose="02020603050405020304" pitchFamily="18" charset="0"/>
                          <a:cs typeface="Times New Roman" panose="02020603050405020304" pitchFamily="18" charset="0"/>
                        </a:rPr>
                        <a:t>Cao, </a:t>
                      </a:r>
                      <a:r>
                        <a:rPr lang="en-US" sz="3200" b="1" dirty="0" err="1">
                          <a:solidFill>
                            <a:srgbClr val="7030A0"/>
                          </a:solidFill>
                          <a:latin typeface="Times New Roman" panose="02020603050405020304" pitchFamily="18" charset="0"/>
                          <a:cs typeface="Times New Roman" panose="02020603050405020304" pitchFamily="18" charset="0"/>
                        </a:rPr>
                        <a:t>sâu</a:t>
                      </a:r>
                      <a:r>
                        <a:rPr lang="en-US" sz="3200" b="1" dirty="0">
                          <a:solidFill>
                            <a:srgbClr val="7030A0"/>
                          </a:solidFill>
                          <a:latin typeface="Times New Roman" panose="02020603050405020304" pitchFamily="18" charset="0"/>
                          <a:cs typeface="Times New Roman" panose="02020603050405020304" pitchFamily="18" charset="0"/>
                        </a:rPr>
                        <a:t>,</a:t>
                      </a:r>
                      <a:r>
                        <a:rPr lang="en-US" sz="3200" b="1" baseline="0" dirty="0">
                          <a:solidFill>
                            <a:srgbClr val="7030A0"/>
                          </a:solidFill>
                          <a:latin typeface="Times New Roman" panose="02020603050405020304" pitchFamily="18" charset="0"/>
                          <a:cs typeface="Times New Roman" panose="02020603050405020304" pitchFamily="18" charset="0"/>
                        </a:rPr>
                        <a:t> </a:t>
                      </a:r>
                      <a:r>
                        <a:rPr lang="en-US" sz="3200" b="1" baseline="0" dirty="0" err="1">
                          <a:solidFill>
                            <a:srgbClr val="7030A0"/>
                          </a:solidFill>
                          <a:latin typeface="Times New Roman" panose="02020603050405020304" pitchFamily="18" charset="0"/>
                          <a:cs typeface="Times New Roman" panose="02020603050405020304" pitchFamily="18" charset="0"/>
                        </a:rPr>
                        <a:t>cạn</a:t>
                      </a:r>
                      <a:endParaRPr lang="en-US" sz="3200" b="1" dirty="0">
                        <a:solidFill>
                          <a:srgbClr val="7030A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61788">
                <a:tc>
                  <a:txBody>
                    <a:bodyPr/>
                    <a:lstStyle/>
                    <a:p>
                      <a:r>
                        <a:rPr lang="en-US" sz="3200" b="1" dirty="0">
                          <a:solidFill>
                            <a:srgbClr val="800080"/>
                          </a:solidFill>
                          <a:latin typeface="Times New Roman" panose="02020603050405020304" pitchFamily="18" charset="0"/>
                          <a:cs typeface="Times New Roman" panose="02020603050405020304" pitchFamily="18" charset="0"/>
                        </a:rPr>
                        <a:t>3</a:t>
                      </a:r>
                    </a:p>
                  </a:txBody>
                  <a:tcPr/>
                </a:tc>
                <a:tc>
                  <a:txBody>
                    <a:bodyPr/>
                    <a:lstStyle/>
                    <a:p>
                      <a:r>
                        <a:rPr lang="en-US" sz="3200" b="1" dirty="0" err="1">
                          <a:solidFill>
                            <a:srgbClr val="0070C0"/>
                          </a:solidFill>
                          <a:latin typeface="Times New Roman" panose="02020603050405020304" pitchFamily="18" charset="0"/>
                          <a:cs typeface="Times New Roman" panose="02020603050405020304" pitchFamily="18" charset="0"/>
                        </a:rPr>
                        <a:t>Dòng</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sông</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bên</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bồi</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bên</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lở</a:t>
                      </a:r>
                      <a:endParaRPr lang="en-US" sz="32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3200" b="1" dirty="0" err="1">
                          <a:solidFill>
                            <a:srgbClr val="00B0F0"/>
                          </a:solidFill>
                          <a:latin typeface="Times New Roman" panose="02020603050405020304" pitchFamily="18" charset="0"/>
                          <a:cs typeface="Times New Roman" panose="02020603050405020304" pitchFamily="18" charset="0"/>
                        </a:rPr>
                        <a:t>Đục</a:t>
                      </a:r>
                      <a:r>
                        <a:rPr lang="en-US" sz="3200" b="1" dirty="0">
                          <a:solidFill>
                            <a:srgbClr val="00B0F0"/>
                          </a:solidFill>
                          <a:latin typeface="Times New Roman" panose="02020603050405020304" pitchFamily="18" charset="0"/>
                          <a:cs typeface="Times New Roman" panose="02020603050405020304" pitchFamily="18" charset="0"/>
                        </a:rPr>
                        <a:t>,</a:t>
                      </a:r>
                      <a:r>
                        <a:rPr lang="en-US" sz="3200" b="1" baseline="0" dirty="0">
                          <a:solidFill>
                            <a:srgbClr val="00B0F0"/>
                          </a:solidFill>
                          <a:latin typeface="Times New Roman" panose="02020603050405020304" pitchFamily="18" charset="0"/>
                          <a:cs typeface="Times New Roman" panose="02020603050405020304" pitchFamily="18" charset="0"/>
                        </a:rPr>
                        <a:t> </a:t>
                      </a:r>
                      <a:r>
                        <a:rPr lang="en-US" sz="3200" b="1" baseline="0" dirty="0" err="1">
                          <a:solidFill>
                            <a:srgbClr val="00B0F0"/>
                          </a:solidFill>
                          <a:latin typeface="Times New Roman" panose="02020603050405020304" pitchFamily="18" charset="0"/>
                          <a:cs typeface="Times New Roman" panose="02020603050405020304" pitchFamily="18" charset="0"/>
                        </a:rPr>
                        <a:t>trong</a:t>
                      </a:r>
                      <a:endParaRPr lang="en-US" sz="3200" b="1" dirty="0">
                        <a:solidFill>
                          <a:srgbClr val="00B0F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US" sz="3200" b="1" dirty="0">
                          <a:solidFill>
                            <a:srgbClr val="00B0F0"/>
                          </a:solidFill>
                          <a:latin typeface="Times New Roman" panose="02020603050405020304" pitchFamily="18" charset="0"/>
                          <a:cs typeface="Times New Roman" panose="02020603050405020304" pitchFamily="18" charset="0"/>
                        </a:rPr>
                        <a:t>4</a:t>
                      </a:r>
                    </a:p>
                  </a:txBody>
                  <a:tcPr/>
                </a:tc>
                <a:tc>
                  <a:txBody>
                    <a:bodyPr/>
                    <a:lstStyle/>
                    <a:p>
                      <a:r>
                        <a:rPr lang="en-US" sz="3200" b="1" dirty="0" err="1">
                          <a:solidFill>
                            <a:schemeClr val="accent2">
                              <a:lumMod val="75000"/>
                            </a:schemeClr>
                          </a:solidFill>
                          <a:latin typeface="Times New Roman" panose="02020603050405020304" pitchFamily="18" charset="0"/>
                          <a:cs typeface="Times New Roman" panose="02020603050405020304" pitchFamily="18" charset="0"/>
                        </a:rPr>
                        <a:t>Trăng</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sao</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núi</a:t>
                      </a:r>
                      <a:r>
                        <a:rPr lang="en-US" sz="3200" b="1" baseline="0"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baseline="0" dirty="0" err="1">
                          <a:solidFill>
                            <a:schemeClr val="accent2">
                              <a:lumMod val="75000"/>
                            </a:schemeClr>
                          </a:solidFill>
                          <a:latin typeface="Times New Roman" panose="02020603050405020304" pitchFamily="18" charset="0"/>
                          <a:cs typeface="Times New Roman" panose="02020603050405020304" pitchFamily="18" charset="0"/>
                        </a:rPr>
                        <a:t>đồi</a:t>
                      </a:r>
                      <a:endParaRPr lang="en-US" sz="3200" b="1" dirty="0">
                        <a:solidFill>
                          <a:schemeClr val="accent2">
                            <a:lumMod val="75000"/>
                          </a:schemeClr>
                        </a:solidFill>
                        <a:latin typeface="Times New Roman" panose="02020603050405020304" pitchFamily="18" charset="0"/>
                        <a:cs typeface="Times New Roman" panose="02020603050405020304" pitchFamily="18" charset="0"/>
                      </a:endParaRPr>
                    </a:p>
                  </a:txBody>
                  <a:tcPr/>
                </a:tc>
                <a:tc>
                  <a:txBody>
                    <a:bodyPr/>
                    <a:lstStyle/>
                    <a:p>
                      <a:r>
                        <a:rPr lang="en-US" sz="3200" b="1" dirty="0" err="1">
                          <a:solidFill>
                            <a:srgbClr val="0000FF"/>
                          </a:solidFill>
                          <a:latin typeface="Times New Roman" panose="02020603050405020304" pitchFamily="18" charset="0"/>
                          <a:cs typeface="Times New Roman" panose="02020603050405020304" pitchFamily="18" charset="0"/>
                        </a:rPr>
                        <a:t>Mờ</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tỏ</a:t>
                      </a:r>
                      <a:r>
                        <a:rPr lang="en-US" sz="3200" b="1" dirty="0">
                          <a:solidFill>
                            <a:srgbClr val="0000FF"/>
                          </a:solidFill>
                          <a:latin typeface="Times New Roman" panose="02020603050405020304" pitchFamily="18" charset="0"/>
                          <a:cs typeface="Times New Roman" panose="02020603050405020304" pitchFamily="18" charset="0"/>
                        </a:rPr>
                        <a:t>,</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lở</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cao</a:t>
                      </a:r>
                      <a:endParaRPr lang="en-US" sz="3200" b="1" dirty="0">
                        <a:solidFill>
                          <a:srgbClr val="0000FF"/>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026116B3-5E46-5DBB-B732-7D3CD33C93C4}"/>
              </a:ext>
            </a:extLst>
          </p:cNvPr>
          <p:cNvSpPr txBox="1"/>
          <p:nvPr/>
        </p:nvSpPr>
        <p:spPr>
          <a:xfrm>
            <a:off x="1035053" y="451385"/>
            <a:ext cx="8914296" cy="954107"/>
          </a:xfrm>
          <a:prstGeom prst="rect">
            <a:avLst/>
          </a:prstGeom>
          <a:noFill/>
        </p:spPr>
        <p:txBody>
          <a:bodyPr wrap="square">
            <a:spAutoFit/>
          </a:bodyPr>
          <a:lstStyle/>
          <a:p>
            <a:r>
              <a:rPr lang="nl-NL" sz="2800" b="1" dirty="0">
                <a:solidFill>
                  <a:srgbClr val="002060"/>
                </a:solidFill>
                <a:latin typeface="Times New Roman" panose="02020603050405020304" pitchFamily="18" charset="0"/>
                <a:cs typeface="Times New Roman" panose="02020603050405020304" pitchFamily="18" charset="0"/>
              </a:rPr>
              <a:t>3. Đọc kĩ câu ca dao, tìm từ ngữ theo yêu cầu, tìm từ ngữ thuộc một trong hai nhóm: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5" y="232603"/>
            <a:ext cx="11529390" cy="1325563"/>
          </a:xfrm>
        </p:spPr>
        <p:txBody>
          <a:bodyPr>
            <a:normAutofit/>
          </a:bodyPr>
          <a:lstStyle/>
          <a:p>
            <a:r>
              <a:rPr lang="nl-NL" sz="3600" b="1" dirty="0">
                <a:solidFill>
                  <a:schemeClr val="accent2">
                    <a:lumMod val="75000"/>
                  </a:schemeClr>
                </a:solidFill>
                <a:latin typeface="Times New Roman" panose="02020603050405020304" pitchFamily="18" charset="0"/>
                <a:cs typeface="Times New Roman" panose="02020603050405020304" pitchFamily="18" charset="0"/>
              </a:rPr>
              <a:t>4: Tìm từ có nghĩa trái ngược nhau trong mỗi câu ca dao ở bài tập trên:</a:t>
            </a:r>
            <a:endParaRPr lang="en-US" sz="36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50904121"/>
              </p:ext>
            </p:extLst>
          </p:nvPr>
        </p:nvGraphicFramePr>
        <p:xfrm>
          <a:off x="507999" y="1325218"/>
          <a:ext cx="11352696" cy="5821680"/>
        </p:xfrm>
        <a:graphic>
          <a:graphicData uri="http://schemas.openxmlformats.org/drawingml/2006/table">
            <a:tbl>
              <a:tblPr firstRow="1" bandRow="1">
                <a:tableStyleId>{5C22544A-7EE6-4342-B048-85BDC9FD1C3A}</a:tableStyleId>
              </a:tblPr>
              <a:tblGrid>
                <a:gridCol w="909984">
                  <a:extLst>
                    <a:ext uri="{9D8B030D-6E8A-4147-A177-3AD203B41FA5}">
                      <a16:colId xmlns:a16="http://schemas.microsoft.com/office/drawing/2014/main" val="20000"/>
                    </a:ext>
                  </a:extLst>
                </a:gridCol>
                <a:gridCol w="7248939">
                  <a:extLst>
                    <a:ext uri="{9D8B030D-6E8A-4147-A177-3AD203B41FA5}">
                      <a16:colId xmlns:a16="http://schemas.microsoft.com/office/drawing/2014/main" val="20001"/>
                    </a:ext>
                  </a:extLst>
                </a:gridCol>
                <a:gridCol w="3193773">
                  <a:extLst>
                    <a:ext uri="{9D8B030D-6E8A-4147-A177-3AD203B41FA5}">
                      <a16:colId xmlns:a16="http://schemas.microsoft.com/office/drawing/2014/main" val="20002"/>
                    </a:ext>
                  </a:extLst>
                </a:gridCol>
              </a:tblGrid>
              <a:tr h="0">
                <a:tc>
                  <a:txBody>
                    <a:bodyPr/>
                    <a:lstStyle/>
                    <a:p>
                      <a:endParaRPr lang="en-US" sz="3200" dirty="0"/>
                    </a:p>
                  </a:txBody>
                  <a:tcPr/>
                </a:tc>
                <a:tc>
                  <a:txBody>
                    <a:bodyPr/>
                    <a:lstStyle/>
                    <a:p>
                      <a:r>
                        <a:rPr lang="en-US" sz="3200" dirty="0" err="1">
                          <a:solidFill>
                            <a:srgbClr val="800080"/>
                          </a:solidFill>
                          <a:latin typeface="Times New Roman" panose="02020603050405020304" pitchFamily="18" charset="0"/>
                          <a:cs typeface="Times New Roman" panose="02020603050405020304" pitchFamily="18" charset="0"/>
                        </a:rPr>
                        <a:t>Câu</a:t>
                      </a:r>
                      <a:r>
                        <a:rPr lang="en-US" sz="3200" baseline="0" dirty="0">
                          <a:solidFill>
                            <a:srgbClr val="800080"/>
                          </a:solidFill>
                          <a:latin typeface="Times New Roman" panose="02020603050405020304" pitchFamily="18" charset="0"/>
                          <a:cs typeface="Times New Roman" panose="02020603050405020304" pitchFamily="18" charset="0"/>
                        </a:rPr>
                        <a:t> ca </a:t>
                      </a:r>
                      <a:r>
                        <a:rPr lang="en-US" sz="3200" baseline="0" dirty="0" err="1">
                          <a:solidFill>
                            <a:srgbClr val="800080"/>
                          </a:solidFill>
                          <a:latin typeface="Times New Roman" panose="02020603050405020304" pitchFamily="18" charset="0"/>
                          <a:cs typeface="Times New Roman" panose="02020603050405020304" pitchFamily="18" charset="0"/>
                        </a:rPr>
                        <a:t>dao</a:t>
                      </a:r>
                      <a:r>
                        <a:rPr lang="en-US" sz="3200" baseline="0" dirty="0">
                          <a:solidFill>
                            <a:srgbClr val="800080"/>
                          </a:solidFill>
                          <a:latin typeface="Times New Roman" panose="02020603050405020304" pitchFamily="18" charset="0"/>
                          <a:cs typeface="Times New Roman" panose="02020603050405020304" pitchFamily="18" charset="0"/>
                        </a:rPr>
                        <a:t>, </a:t>
                      </a:r>
                      <a:r>
                        <a:rPr lang="en-US" sz="3200" baseline="0" dirty="0" err="1">
                          <a:solidFill>
                            <a:srgbClr val="800080"/>
                          </a:solidFill>
                          <a:latin typeface="Times New Roman" panose="02020603050405020304" pitchFamily="18" charset="0"/>
                          <a:cs typeface="Times New Roman" panose="02020603050405020304" pitchFamily="18" charset="0"/>
                        </a:rPr>
                        <a:t>tục</a:t>
                      </a:r>
                      <a:r>
                        <a:rPr lang="en-US" sz="3200" baseline="0" dirty="0">
                          <a:solidFill>
                            <a:srgbClr val="800080"/>
                          </a:solidFill>
                          <a:latin typeface="Times New Roman" panose="02020603050405020304" pitchFamily="18" charset="0"/>
                          <a:cs typeface="Times New Roman" panose="02020603050405020304" pitchFamily="18" charset="0"/>
                        </a:rPr>
                        <a:t> </a:t>
                      </a:r>
                      <a:r>
                        <a:rPr lang="en-US" sz="3200" baseline="0" dirty="0" err="1">
                          <a:solidFill>
                            <a:srgbClr val="800080"/>
                          </a:solidFill>
                          <a:latin typeface="Times New Roman" panose="02020603050405020304" pitchFamily="18" charset="0"/>
                          <a:cs typeface="Times New Roman" panose="02020603050405020304" pitchFamily="18" charset="0"/>
                        </a:rPr>
                        <a:t>ngữ</a:t>
                      </a:r>
                      <a:endParaRPr lang="en-US" sz="3200" dirty="0">
                        <a:solidFill>
                          <a:srgbClr val="800080"/>
                        </a:solidFill>
                        <a:latin typeface="Times New Roman" panose="02020603050405020304" pitchFamily="18" charset="0"/>
                        <a:cs typeface="Times New Roman" panose="02020603050405020304" pitchFamily="18" charset="0"/>
                      </a:endParaRPr>
                    </a:p>
                  </a:txBody>
                  <a:tcPr/>
                </a:tc>
                <a:tc>
                  <a:txBody>
                    <a:bodyPr/>
                    <a:lstStyle/>
                    <a:p>
                      <a:r>
                        <a:rPr lang="en-US" sz="3200" dirty="0" err="1">
                          <a:solidFill>
                            <a:srgbClr val="990000"/>
                          </a:solidFill>
                          <a:latin typeface="Times New Roman" panose="02020603050405020304" pitchFamily="18" charset="0"/>
                          <a:cs typeface="Times New Roman" panose="02020603050405020304" pitchFamily="18" charset="0"/>
                        </a:rPr>
                        <a:t>Từ</a:t>
                      </a:r>
                      <a:r>
                        <a:rPr lang="en-US" sz="3200" baseline="0" dirty="0">
                          <a:solidFill>
                            <a:srgbClr val="990000"/>
                          </a:solidFill>
                          <a:latin typeface="Times New Roman" panose="02020603050405020304" pitchFamily="18" charset="0"/>
                          <a:cs typeface="Times New Roman" panose="02020603050405020304" pitchFamily="18" charset="0"/>
                        </a:rPr>
                        <a:t> </a:t>
                      </a:r>
                      <a:r>
                        <a:rPr lang="en-US" sz="3200" baseline="0" dirty="0" err="1">
                          <a:solidFill>
                            <a:srgbClr val="990000"/>
                          </a:solidFill>
                          <a:latin typeface="Times New Roman" panose="02020603050405020304" pitchFamily="18" charset="0"/>
                          <a:cs typeface="Times New Roman" panose="02020603050405020304" pitchFamily="18" charset="0"/>
                        </a:rPr>
                        <a:t>ngữ</a:t>
                      </a:r>
                      <a:r>
                        <a:rPr lang="en-US" sz="3200" baseline="0" dirty="0">
                          <a:solidFill>
                            <a:srgbClr val="990000"/>
                          </a:solidFill>
                          <a:latin typeface="Times New Roman" panose="02020603050405020304" pitchFamily="18" charset="0"/>
                          <a:cs typeface="Times New Roman" panose="02020603050405020304" pitchFamily="18" charset="0"/>
                        </a:rPr>
                        <a:t> </a:t>
                      </a:r>
                      <a:r>
                        <a:rPr lang="en-US" sz="3200" baseline="0" dirty="0" err="1">
                          <a:solidFill>
                            <a:srgbClr val="990000"/>
                          </a:solidFill>
                          <a:latin typeface="Times New Roman" panose="02020603050405020304" pitchFamily="18" charset="0"/>
                          <a:cs typeface="Times New Roman" panose="02020603050405020304" pitchFamily="18" charset="0"/>
                        </a:rPr>
                        <a:t>trái</a:t>
                      </a:r>
                      <a:r>
                        <a:rPr lang="en-US" sz="3200" baseline="0" dirty="0">
                          <a:solidFill>
                            <a:srgbClr val="990000"/>
                          </a:solidFill>
                          <a:latin typeface="Times New Roman" panose="02020603050405020304" pitchFamily="18" charset="0"/>
                          <a:cs typeface="Times New Roman" panose="02020603050405020304" pitchFamily="18" charset="0"/>
                        </a:rPr>
                        <a:t> </a:t>
                      </a:r>
                      <a:r>
                        <a:rPr lang="en-US" sz="3200" baseline="0" dirty="0" err="1">
                          <a:solidFill>
                            <a:srgbClr val="990000"/>
                          </a:solidFill>
                          <a:latin typeface="Times New Roman" panose="02020603050405020304" pitchFamily="18" charset="0"/>
                          <a:cs typeface="Times New Roman" panose="02020603050405020304" pitchFamily="18" charset="0"/>
                        </a:rPr>
                        <a:t>nghĩa</a:t>
                      </a:r>
                      <a:endParaRPr lang="en-US" sz="3200" dirty="0">
                        <a:solidFill>
                          <a:srgbClr val="99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3200" b="1" dirty="0">
                          <a:latin typeface="Times New Roman" panose="02020603050405020304" pitchFamily="18" charset="0"/>
                          <a:cs typeface="Times New Roman" panose="02020603050405020304" pitchFamily="18" charset="0"/>
                        </a:rPr>
                        <a:t>1</a:t>
                      </a:r>
                    </a:p>
                  </a:txBody>
                  <a:tcPr/>
                </a:tc>
                <a:tc>
                  <a:txBody>
                    <a:bodyPr/>
                    <a:lstStyle/>
                    <a:p>
                      <a:r>
                        <a:rPr lang="en-US" sz="3200" b="1" dirty="0" err="1">
                          <a:solidFill>
                            <a:srgbClr val="0070C0"/>
                          </a:solidFill>
                          <a:latin typeface="Times New Roman" panose="02020603050405020304" pitchFamily="18" charset="0"/>
                          <a:cs typeface="Times New Roman" panose="02020603050405020304" pitchFamily="18" charset="0"/>
                        </a:rPr>
                        <a:t>Chuồn</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chuồn</a:t>
                      </a:r>
                      <a:r>
                        <a:rPr lang="en-US" sz="3200" b="1" baseline="0" dirty="0">
                          <a:solidFill>
                            <a:srgbClr val="0070C0"/>
                          </a:solidFill>
                          <a:latin typeface="Times New Roman" panose="02020603050405020304" pitchFamily="18" charset="0"/>
                          <a:cs typeface="Times New Roman" panose="02020603050405020304" pitchFamily="18" charset="0"/>
                        </a:rPr>
                        <a:t> bay </a:t>
                      </a:r>
                      <a:r>
                        <a:rPr lang="en-US" sz="3200" b="1" baseline="0" dirty="0" err="1">
                          <a:solidFill>
                            <a:srgbClr val="0070C0"/>
                          </a:solidFill>
                          <a:latin typeface="Times New Roman" panose="02020603050405020304" pitchFamily="18" charset="0"/>
                          <a:cs typeface="Times New Roman" panose="02020603050405020304" pitchFamily="18" charset="0"/>
                        </a:rPr>
                        <a:t>thấp</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mưa</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ngập</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bờ</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ao</a:t>
                      </a:r>
                      <a:r>
                        <a:rPr lang="en-US" sz="3200" b="1" baseline="0" dirty="0">
                          <a:solidFill>
                            <a:srgbClr val="0070C0"/>
                          </a:solidFill>
                          <a:latin typeface="Times New Roman" panose="02020603050405020304" pitchFamily="18" charset="0"/>
                          <a:cs typeface="Times New Roman" panose="02020603050405020304" pitchFamily="18" charset="0"/>
                        </a:rPr>
                        <a:t>.</a:t>
                      </a:r>
                    </a:p>
                    <a:p>
                      <a:r>
                        <a:rPr lang="en-US" sz="3200" b="1" baseline="0" dirty="0" err="1">
                          <a:solidFill>
                            <a:srgbClr val="0070C0"/>
                          </a:solidFill>
                          <a:latin typeface="Times New Roman" panose="02020603050405020304" pitchFamily="18" charset="0"/>
                          <a:cs typeface="Times New Roman" panose="02020603050405020304" pitchFamily="18" charset="0"/>
                        </a:rPr>
                        <a:t>Chuồn</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chuồn</a:t>
                      </a:r>
                      <a:r>
                        <a:rPr lang="en-US" sz="3200" b="1" baseline="0" dirty="0">
                          <a:solidFill>
                            <a:srgbClr val="0070C0"/>
                          </a:solidFill>
                          <a:latin typeface="Times New Roman" panose="02020603050405020304" pitchFamily="18" charset="0"/>
                          <a:cs typeface="Times New Roman" panose="02020603050405020304" pitchFamily="18" charset="0"/>
                        </a:rPr>
                        <a:t> bay </a:t>
                      </a:r>
                      <a:r>
                        <a:rPr lang="en-US" sz="3200" b="1" baseline="0" dirty="0" err="1">
                          <a:solidFill>
                            <a:srgbClr val="0070C0"/>
                          </a:solidFill>
                          <a:latin typeface="Times New Roman" panose="02020603050405020304" pitchFamily="18" charset="0"/>
                          <a:cs typeface="Times New Roman" panose="02020603050405020304" pitchFamily="18" charset="0"/>
                        </a:rPr>
                        <a:t>cao</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mưa</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rào</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lại</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tạnh</a:t>
                      </a:r>
                      <a:r>
                        <a:rPr lang="en-US" sz="3200" b="1" baseline="0" dirty="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3200" b="1" dirty="0" err="1">
                          <a:solidFill>
                            <a:srgbClr val="0070C0"/>
                          </a:solidFill>
                          <a:latin typeface="Times New Roman" panose="02020603050405020304" pitchFamily="18" charset="0"/>
                          <a:cs typeface="Times New Roman" panose="02020603050405020304" pitchFamily="18" charset="0"/>
                        </a:rPr>
                        <a:t>Thấp</a:t>
                      </a:r>
                      <a:r>
                        <a:rPr lang="en-US" sz="3200" b="1" dirty="0">
                          <a:solidFill>
                            <a:srgbClr val="0070C0"/>
                          </a:solidFill>
                          <a:latin typeface="Times New Roman" panose="02020603050405020304" pitchFamily="18" charset="0"/>
                          <a:cs typeface="Times New Roman" panose="02020603050405020304" pitchFamily="18" charset="0"/>
                        </a:rPr>
                        <a:t>,</a:t>
                      </a:r>
                      <a:r>
                        <a:rPr lang="en-US" sz="3200" b="1" baseline="0" dirty="0">
                          <a:solidFill>
                            <a:srgbClr val="0070C0"/>
                          </a:solidFill>
                          <a:latin typeface="Times New Roman" panose="02020603050405020304" pitchFamily="18" charset="0"/>
                          <a:cs typeface="Times New Roman" panose="02020603050405020304" pitchFamily="18" charset="0"/>
                        </a:rPr>
                        <a:t> </a:t>
                      </a:r>
                      <a:r>
                        <a:rPr lang="en-US" sz="3200" b="1" baseline="0" dirty="0" err="1">
                          <a:solidFill>
                            <a:srgbClr val="0070C0"/>
                          </a:solidFill>
                          <a:latin typeface="Times New Roman" panose="02020603050405020304" pitchFamily="18" charset="0"/>
                          <a:cs typeface="Times New Roman" panose="02020603050405020304" pitchFamily="18" charset="0"/>
                        </a:rPr>
                        <a:t>cao</a:t>
                      </a:r>
                      <a:endParaRPr lang="en-US" sz="3200" b="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US" sz="3200" b="1" dirty="0">
                          <a:latin typeface="Times New Roman" panose="02020603050405020304" pitchFamily="18" charset="0"/>
                          <a:cs typeface="Times New Roman" panose="02020603050405020304" pitchFamily="18" charset="0"/>
                        </a:rPr>
                        <a:t>2</a:t>
                      </a:r>
                    </a:p>
                  </a:txBody>
                  <a:tcPr/>
                </a:tc>
                <a:tc>
                  <a:txBody>
                    <a:bodyPr/>
                    <a:lstStyle/>
                    <a:p>
                      <a:r>
                        <a:rPr lang="en-US" sz="3200" b="1" dirty="0" err="1">
                          <a:solidFill>
                            <a:srgbClr val="0000FF"/>
                          </a:solidFill>
                          <a:latin typeface="Times New Roman" panose="02020603050405020304" pitchFamily="18" charset="0"/>
                          <a:cs typeface="Times New Roman" panose="02020603050405020304" pitchFamily="18" charset="0"/>
                        </a:rPr>
                        <a:t>Lên</a:t>
                      </a:r>
                      <a:r>
                        <a:rPr lang="en-US" sz="3200" b="1" baseline="0" dirty="0">
                          <a:solidFill>
                            <a:srgbClr val="0000FF"/>
                          </a:solidFill>
                          <a:latin typeface="Times New Roman" panose="02020603050405020304" pitchFamily="18" charset="0"/>
                          <a:cs typeface="Times New Roman" panose="02020603050405020304" pitchFamily="18" charset="0"/>
                        </a:rPr>
                        <a:t> non </a:t>
                      </a:r>
                      <a:r>
                        <a:rPr lang="en-US" sz="3200" b="1" baseline="0" dirty="0" err="1">
                          <a:solidFill>
                            <a:srgbClr val="0000FF"/>
                          </a:solidFill>
                          <a:latin typeface="Times New Roman" panose="02020603050405020304" pitchFamily="18" charset="0"/>
                          <a:cs typeface="Times New Roman" panose="02020603050405020304" pitchFamily="18" charset="0"/>
                        </a:rPr>
                        <a:t>mới</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biết</a:t>
                      </a:r>
                      <a:r>
                        <a:rPr lang="en-US" sz="3200" b="1" baseline="0" dirty="0">
                          <a:solidFill>
                            <a:srgbClr val="0000FF"/>
                          </a:solidFill>
                          <a:latin typeface="Times New Roman" panose="02020603050405020304" pitchFamily="18" charset="0"/>
                          <a:cs typeface="Times New Roman" panose="02020603050405020304" pitchFamily="18" charset="0"/>
                        </a:rPr>
                        <a:t> non </a:t>
                      </a:r>
                      <a:r>
                        <a:rPr lang="en-US" sz="3200" b="1" baseline="0" dirty="0" err="1">
                          <a:solidFill>
                            <a:srgbClr val="0000FF"/>
                          </a:solidFill>
                          <a:latin typeface="Times New Roman" panose="02020603050405020304" pitchFamily="18" charset="0"/>
                          <a:cs typeface="Times New Roman" panose="02020603050405020304" pitchFamily="18" charset="0"/>
                        </a:rPr>
                        <a:t>cao</a:t>
                      </a:r>
                      <a:endParaRPr lang="en-US" sz="3200" b="1" baseline="0" dirty="0">
                        <a:solidFill>
                          <a:srgbClr val="0000FF"/>
                        </a:solidFill>
                        <a:latin typeface="Times New Roman" panose="02020603050405020304" pitchFamily="18" charset="0"/>
                        <a:cs typeface="Times New Roman" panose="02020603050405020304" pitchFamily="18" charset="0"/>
                      </a:endParaRPr>
                    </a:p>
                    <a:p>
                      <a:r>
                        <a:rPr lang="en-US" sz="3200" b="1" baseline="0" dirty="0" err="1">
                          <a:solidFill>
                            <a:srgbClr val="0000FF"/>
                          </a:solidFill>
                          <a:latin typeface="Times New Roman" panose="02020603050405020304" pitchFamily="18" charset="0"/>
                          <a:cs typeface="Times New Roman" panose="02020603050405020304" pitchFamily="18" charset="0"/>
                        </a:rPr>
                        <a:t>Xuống</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biển</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cầm</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sào</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mới</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biết</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cạn</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sâu</a:t>
                      </a:r>
                      <a:r>
                        <a:rPr lang="en-US" sz="3200" b="1" baseline="0" dirty="0">
                          <a:solidFill>
                            <a:srgbClr val="0000FF"/>
                          </a:solidFill>
                          <a:latin typeface="Times New Roman" panose="02020603050405020304" pitchFamily="18" charset="0"/>
                          <a:cs typeface="Times New Roman" panose="02020603050405020304" pitchFamily="18" charset="0"/>
                        </a:rPr>
                        <a:t>.</a:t>
                      </a:r>
                      <a:endParaRPr lang="en-US" sz="3200" b="1" dirty="0">
                        <a:solidFill>
                          <a:srgbClr val="0000FF"/>
                        </a:solidFill>
                        <a:latin typeface="Times New Roman" panose="02020603050405020304" pitchFamily="18" charset="0"/>
                        <a:cs typeface="Times New Roman" panose="02020603050405020304" pitchFamily="18" charset="0"/>
                      </a:endParaRPr>
                    </a:p>
                  </a:txBody>
                  <a:tcPr/>
                </a:tc>
                <a:tc>
                  <a:txBody>
                    <a:bodyPr/>
                    <a:lstStyle/>
                    <a:p>
                      <a:r>
                        <a:rPr lang="en-US" sz="3200" b="1" dirty="0" err="1">
                          <a:solidFill>
                            <a:srgbClr val="0000FF"/>
                          </a:solidFill>
                          <a:latin typeface="Times New Roman" panose="02020603050405020304" pitchFamily="18" charset="0"/>
                          <a:cs typeface="Times New Roman" panose="02020603050405020304" pitchFamily="18" charset="0"/>
                        </a:rPr>
                        <a:t>Lên</a:t>
                      </a:r>
                      <a:r>
                        <a:rPr lang="en-US" sz="3200" b="1" dirty="0">
                          <a:solidFill>
                            <a:srgbClr val="0000FF"/>
                          </a:solidFill>
                          <a:latin typeface="Times New Roman" panose="02020603050405020304" pitchFamily="18" charset="0"/>
                          <a:cs typeface="Times New Roman" panose="02020603050405020304" pitchFamily="18" charset="0"/>
                        </a:rPr>
                        <a:t>-</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xuống</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cạn</a:t>
                      </a:r>
                      <a:r>
                        <a:rPr lang="en-US" sz="3200" b="1" baseline="0" dirty="0">
                          <a:solidFill>
                            <a:srgbClr val="0000FF"/>
                          </a:solidFill>
                          <a:latin typeface="Times New Roman" panose="02020603050405020304" pitchFamily="18" charset="0"/>
                          <a:cs typeface="Times New Roman" panose="02020603050405020304" pitchFamily="18" charset="0"/>
                        </a:rPr>
                        <a:t>- </a:t>
                      </a:r>
                      <a:r>
                        <a:rPr lang="en-US" sz="3200" b="1" baseline="0" dirty="0" err="1">
                          <a:solidFill>
                            <a:srgbClr val="0000FF"/>
                          </a:solidFill>
                          <a:latin typeface="Times New Roman" panose="02020603050405020304" pitchFamily="18" charset="0"/>
                          <a:cs typeface="Times New Roman" panose="02020603050405020304" pitchFamily="18" charset="0"/>
                        </a:rPr>
                        <a:t>sâu</a:t>
                      </a:r>
                      <a:endParaRPr lang="en-US" sz="3200" b="1" dirty="0">
                        <a:solidFill>
                          <a:srgbClr val="0000FF"/>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US" sz="3200" b="1" dirty="0">
                          <a:latin typeface="Times New Roman" panose="02020603050405020304" pitchFamily="18" charset="0"/>
                          <a:cs typeface="Times New Roman" panose="02020603050405020304" pitchFamily="18" charset="0"/>
                        </a:rPr>
                        <a:t>3</a:t>
                      </a:r>
                    </a:p>
                  </a:txBody>
                  <a:tcPr/>
                </a:tc>
                <a:tc>
                  <a:txBody>
                    <a:bodyPr/>
                    <a:lstStyle/>
                    <a:p>
                      <a:r>
                        <a:rPr lang="en-US" sz="3200" b="1" dirty="0" err="1">
                          <a:solidFill>
                            <a:srgbClr val="FF0066"/>
                          </a:solidFill>
                          <a:latin typeface="Times New Roman" panose="02020603050405020304" pitchFamily="18" charset="0"/>
                          <a:cs typeface="Times New Roman" panose="02020603050405020304" pitchFamily="18" charset="0"/>
                        </a:rPr>
                        <a:t>Dòng</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sông</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bên</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lở</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bên</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bồi</a:t>
                      </a:r>
                      <a:endParaRPr lang="en-US" sz="3200" b="1" baseline="0" dirty="0">
                        <a:solidFill>
                          <a:srgbClr val="FF0066"/>
                        </a:solidFill>
                        <a:latin typeface="Times New Roman" panose="02020603050405020304" pitchFamily="18" charset="0"/>
                        <a:cs typeface="Times New Roman" panose="02020603050405020304" pitchFamily="18" charset="0"/>
                      </a:endParaRPr>
                    </a:p>
                    <a:p>
                      <a:r>
                        <a:rPr lang="en-US" sz="3200" b="1" baseline="0" dirty="0" err="1">
                          <a:solidFill>
                            <a:srgbClr val="FF0066"/>
                          </a:solidFill>
                          <a:latin typeface="Times New Roman" panose="02020603050405020304" pitchFamily="18" charset="0"/>
                          <a:cs typeface="Times New Roman" panose="02020603050405020304" pitchFamily="18" charset="0"/>
                        </a:rPr>
                        <a:t>Bên</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lở</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thì</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đục</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bên</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bồi</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thì</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trong</a:t>
                      </a:r>
                      <a:r>
                        <a:rPr lang="en-US" sz="3200" b="1" baseline="0" dirty="0">
                          <a:solidFill>
                            <a:srgbClr val="FF0066"/>
                          </a:solidFill>
                          <a:latin typeface="Times New Roman" panose="02020603050405020304" pitchFamily="18" charset="0"/>
                          <a:cs typeface="Times New Roman" panose="02020603050405020304" pitchFamily="18" charset="0"/>
                        </a:rPr>
                        <a:t>.</a:t>
                      </a:r>
                      <a:endParaRPr lang="en-US" sz="3200" b="1" dirty="0">
                        <a:solidFill>
                          <a:srgbClr val="FF0066"/>
                        </a:solidFill>
                        <a:latin typeface="Times New Roman" panose="02020603050405020304" pitchFamily="18" charset="0"/>
                        <a:cs typeface="Times New Roman" panose="02020603050405020304" pitchFamily="18" charset="0"/>
                      </a:endParaRPr>
                    </a:p>
                  </a:txBody>
                  <a:tcPr/>
                </a:tc>
                <a:tc>
                  <a:txBody>
                    <a:bodyPr/>
                    <a:lstStyle/>
                    <a:p>
                      <a:r>
                        <a:rPr lang="en-US" sz="3200" b="1" dirty="0" err="1">
                          <a:solidFill>
                            <a:srgbClr val="FF0066"/>
                          </a:solidFill>
                          <a:latin typeface="Times New Roman" panose="02020603050405020304" pitchFamily="18" charset="0"/>
                          <a:cs typeface="Times New Roman" panose="02020603050405020304" pitchFamily="18" charset="0"/>
                        </a:rPr>
                        <a:t>Lở</a:t>
                      </a:r>
                      <a:r>
                        <a:rPr lang="en-US" sz="3200" b="1" dirty="0">
                          <a:solidFill>
                            <a:srgbClr val="FF0066"/>
                          </a:solidFill>
                          <a:latin typeface="Times New Roman" panose="02020603050405020304" pitchFamily="18" charset="0"/>
                          <a:cs typeface="Times New Roman" panose="02020603050405020304" pitchFamily="18" charset="0"/>
                        </a:rPr>
                        <a:t> - </a:t>
                      </a:r>
                      <a:r>
                        <a:rPr lang="en-US" sz="3200" b="1" dirty="0" err="1">
                          <a:solidFill>
                            <a:srgbClr val="FF0066"/>
                          </a:solidFill>
                          <a:latin typeface="Times New Roman" panose="02020603050405020304" pitchFamily="18" charset="0"/>
                          <a:cs typeface="Times New Roman" panose="02020603050405020304" pitchFamily="18" charset="0"/>
                        </a:rPr>
                        <a:t>bồi</a:t>
                      </a:r>
                      <a:r>
                        <a:rPr lang="en-US" sz="3200" b="1" dirty="0">
                          <a:solidFill>
                            <a:srgbClr val="FF0066"/>
                          </a:solidFill>
                          <a:latin typeface="Times New Roman" panose="02020603050405020304" pitchFamily="18" charset="0"/>
                          <a:cs typeface="Times New Roman" panose="02020603050405020304" pitchFamily="18" charset="0"/>
                        </a:rPr>
                        <a:t>;</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đ</a:t>
                      </a:r>
                      <a:r>
                        <a:rPr lang="en-US" sz="3200" b="1" dirty="0" err="1">
                          <a:solidFill>
                            <a:srgbClr val="FF0066"/>
                          </a:solidFill>
                          <a:latin typeface="Times New Roman" panose="02020603050405020304" pitchFamily="18" charset="0"/>
                          <a:cs typeface="Times New Roman" panose="02020603050405020304" pitchFamily="18" charset="0"/>
                        </a:rPr>
                        <a:t>ục</a:t>
                      </a:r>
                      <a:r>
                        <a:rPr lang="en-US" sz="3200" b="1" dirty="0">
                          <a:solidFill>
                            <a:srgbClr val="FF0066"/>
                          </a:solidFill>
                          <a:latin typeface="Times New Roman" panose="02020603050405020304" pitchFamily="18" charset="0"/>
                          <a:cs typeface="Times New Roman" panose="02020603050405020304" pitchFamily="18" charset="0"/>
                        </a:rPr>
                        <a:t>-</a:t>
                      </a:r>
                      <a:r>
                        <a:rPr lang="en-US" sz="3200" b="1" baseline="0" dirty="0">
                          <a:solidFill>
                            <a:srgbClr val="FF0066"/>
                          </a:solidFill>
                          <a:latin typeface="Times New Roman" panose="02020603050405020304" pitchFamily="18" charset="0"/>
                          <a:cs typeface="Times New Roman" panose="02020603050405020304" pitchFamily="18" charset="0"/>
                        </a:rPr>
                        <a:t> </a:t>
                      </a:r>
                      <a:r>
                        <a:rPr lang="en-US" sz="3200" b="1" baseline="0" dirty="0" err="1">
                          <a:solidFill>
                            <a:srgbClr val="FF0066"/>
                          </a:solidFill>
                          <a:latin typeface="Times New Roman" panose="02020603050405020304" pitchFamily="18" charset="0"/>
                          <a:cs typeface="Times New Roman" panose="02020603050405020304" pitchFamily="18" charset="0"/>
                        </a:rPr>
                        <a:t>trong</a:t>
                      </a:r>
                      <a:endParaRPr lang="en-US" sz="3200" b="1" dirty="0">
                        <a:solidFill>
                          <a:srgbClr val="FF0066"/>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US" sz="3200" b="1" dirty="0">
                          <a:latin typeface="Times New Roman" panose="02020603050405020304" pitchFamily="18" charset="0"/>
                          <a:cs typeface="Times New Roman" panose="02020603050405020304" pitchFamily="18" charset="0"/>
                        </a:rPr>
                        <a:t>4</a:t>
                      </a:r>
                    </a:p>
                  </a:txBody>
                  <a:tcPr/>
                </a:tc>
                <a:tc>
                  <a:txBody>
                    <a:bodyPr/>
                    <a:lstStyle/>
                    <a:p>
                      <a:r>
                        <a:rPr lang="en-US" sz="3200" b="1" dirty="0" err="1">
                          <a:solidFill>
                            <a:srgbClr val="00B050"/>
                          </a:solidFill>
                          <a:latin typeface="Times New Roman" panose="02020603050405020304" pitchFamily="18" charset="0"/>
                          <a:cs typeface="Times New Roman" panose="02020603050405020304" pitchFamily="18" charset="0"/>
                        </a:rPr>
                        <a:t>Trăng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mờ</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còn</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tỏ</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hơn</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sao</a:t>
                      </a:r>
                      <a:endParaRPr lang="en-US" sz="3200" b="1" baseline="0" dirty="0">
                        <a:solidFill>
                          <a:srgbClr val="00B050"/>
                        </a:solidFill>
                        <a:latin typeface="Times New Roman" panose="02020603050405020304" pitchFamily="18" charset="0"/>
                        <a:cs typeface="Times New Roman" panose="02020603050405020304" pitchFamily="18" charset="0"/>
                      </a:endParaRPr>
                    </a:p>
                    <a:p>
                      <a:r>
                        <a:rPr lang="en-US" sz="3200" b="1" baseline="0" dirty="0" err="1">
                          <a:solidFill>
                            <a:srgbClr val="00B050"/>
                          </a:solidFill>
                          <a:latin typeface="Times New Roman" panose="02020603050405020304" pitchFamily="18" charset="0"/>
                          <a:cs typeface="Times New Roman" panose="02020603050405020304" pitchFamily="18" charset="0"/>
                        </a:rPr>
                        <a:t>Dẫu</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rằng</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núi</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lở</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còn</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cao</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hơn</a:t>
                      </a:r>
                      <a:r>
                        <a:rPr lang="en-US" sz="3200" b="1" baseline="0" dirty="0">
                          <a:solidFill>
                            <a:srgbClr val="00B050"/>
                          </a:solidFill>
                          <a:latin typeface="Times New Roman" panose="02020603050405020304" pitchFamily="18" charset="0"/>
                          <a:cs typeface="Times New Roman" panose="02020603050405020304" pitchFamily="18" charset="0"/>
                        </a:rPr>
                        <a:t> </a:t>
                      </a:r>
                      <a:r>
                        <a:rPr lang="en-US" sz="3200" b="1" baseline="0" dirty="0" err="1">
                          <a:solidFill>
                            <a:srgbClr val="00B050"/>
                          </a:solidFill>
                          <a:latin typeface="Times New Roman" panose="02020603050405020304" pitchFamily="18" charset="0"/>
                          <a:cs typeface="Times New Roman" panose="02020603050405020304" pitchFamily="18" charset="0"/>
                        </a:rPr>
                        <a:t>đồi</a:t>
                      </a:r>
                      <a:r>
                        <a:rPr lang="en-US" sz="3200" b="1" baseline="0" dirty="0">
                          <a:solidFill>
                            <a:srgbClr val="00B050"/>
                          </a:solidFill>
                          <a:latin typeface="Times New Roman" panose="02020603050405020304" pitchFamily="18" charset="0"/>
                          <a:cs typeface="Times New Roman" panose="02020603050405020304" pitchFamily="18" charset="0"/>
                        </a:rPr>
                        <a:t>.</a:t>
                      </a:r>
                      <a:endParaRPr lang="en-US" sz="32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r>
                        <a:rPr lang="en-US" sz="3200" b="1" dirty="0" err="1">
                          <a:solidFill>
                            <a:srgbClr val="00B050"/>
                          </a:solidFill>
                          <a:latin typeface="Times New Roman" panose="02020603050405020304" pitchFamily="18" charset="0"/>
                          <a:cs typeface="Times New Roman" panose="02020603050405020304" pitchFamily="18" charset="0"/>
                        </a:rPr>
                        <a:t>Mờ</a:t>
                      </a:r>
                      <a:r>
                        <a:rPr lang="en-US" sz="3200" b="1" dirty="0">
                          <a:solidFill>
                            <a:srgbClr val="00B050"/>
                          </a:solidFill>
                          <a:latin typeface="Times New Roman" panose="02020603050405020304" pitchFamily="18" charset="0"/>
                          <a:cs typeface="Times New Roman" panose="02020603050405020304" pitchFamily="18" charset="0"/>
                        </a:rPr>
                        <a:t> - </a:t>
                      </a:r>
                      <a:r>
                        <a:rPr lang="en-US" sz="3200" b="1" dirty="0" err="1">
                          <a:solidFill>
                            <a:srgbClr val="00B050"/>
                          </a:solidFill>
                          <a:latin typeface="Times New Roman" panose="02020603050405020304" pitchFamily="18" charset="0"/>
                          <a:cs typeface="Times New Roman" panose="02020603050405020304" pitchFamily="18" charset="0"/>
                        </a:rPr>
                        <a:t>tỏ</a:t>
                      </a:r>
                      <a:endParaRPr lang="en-US" sz="3200" b="1"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92847"/>
            <a:ext cx="10515600" cy="1325563"/>
          </a:xfrm>
        </p:spPr>
        <p:txBody>
          <a:bodyPr>
            <a:normAutofit/>
          </a:bodyPr>
          <a:lstStyle/>
          <a:p>
            <a:r>
              <a:rPr lang="en-US" sz="3200" b="1" dirty="0">
                <a:solidFill>
                  <a:srgbClr val="0000FF"/>
                </a:solidFill>
                <a:latin typeface="Times New Roman" panose="02020603050405020304" pitchFamily="18" charset="0"/>
                <a:cs typeface="Times New Roman" panose="02020603050405020304" pitchFamily="18" charset="0"/>
              </a:rPr>
              <a:t>5. </a:t>
            </a:r>
            <a:r>
              <a:rPr lang="en-US" sz="3200" b="1" dirty="0" err="1">
                <a:solidFill>
                  <a:srgbClr val="0000FF"/>
                </a:solidFill>
                <a:latin typeface="Times New Roman" panose="02020603050405020304" pitchFamily="18" charset="0"/>
                <a:cs typeface="Times New Roman" panose="02020603050405020304" pitchFamily="18" charset="0"/>
              </a:rPr>
              <a:t>Chọn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từ</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ngữ</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chỉ</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đặc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điểm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thay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cho</a:t>
            </a:r>
            <a:r>
              <a:rPr lang="en-US" sz="3200" b="1" dirty="0">
                <a:solidFill>
                  <a:srgbClr val="0000FF"/>
                </a:solidFill>
                <a:latin typeface="Times New Roman" panose="02020603050405020304" pitchFamily="18" charset="0"/>
                <a:cs typeface="Times New Roman" panose="02020603050405020304" pitchFamily="18" charset="0"/>
              </a:rPr>
              <a:t> ô </a:t>
            </a:r>
            <a:r>
              <a:rPr lang="en-US" sz="3200" b="1" dirty="0" err="1">
                <a:solidFill>
                  <a:srgbClr val="0000FF"/>
                </a:solidFill>
                <a:latin typeface="Times New Roman" panose="02020603050405020304" pitchFamily="18" charset="0"/>
                <a:cs typeface="Times New Roman" panose="02020603050405020304" pitchFamily="18" charset="0"/>
              </a:rPr>
              <a:t>trống</a:t>
            </a:r>
            <a:r>
              <a:rPr lang="en-US" sz="3200" b="1" dirty="0">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im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róc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cao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vút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tự</a:t>
            </a:r>
            <a:r>
              <a:rPr lang="en-US" sz="3200" b="1" dirty="0">
                <a:solidFill>
                  <a:srgbClr val="0000FF"/>
                </a:solidFill>
                <a:latin typeface="Times New Roman" panose="02020603050405020304" pitchFamily="18" charset="0"/>
                <a:cs typeface="Times New Roman" panose="02020603050405020304" pitchFamily="18" charset="0"/>
              </a:rPr>
              <a:t> tin, </a:t>
            </a:r>
            <a:r>
              <a:rPr lang="en-US" sz="3200" b="1" dirty="0" err="1">
                <a:solidFill>
                  <a:srgbClr val="0000FF"/>
                </a:solidFill>
                <a:latin typeface="Times New Roman" panose="02020603050405020304" pitchFamily="18" charset="0"/>
                <a:cs typeface="Times New Roman" panose="02020603050405020304" pitchFamily="18" charset="0"/>
              </a:rPr>
              <a:t>vàng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rực</a:t>
            </a:r>
            <a:r>
              <a:rPr lang="en-US" sz="3200" b="1" dirty="0">
                <a:solidFill>
                  <a:srgbClr val="0000FF"/>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689112" y="1831244"/>
            <a:ext cx="3307316" cy="584775"/>
          </a:xfrm>
          <a:prstGeom prst="rect">
            <a:avLst/>
          </a:prstGeom>
          <a:noFill/>
        </p:spPr>
        <p:txBody>
          <a:bodyPr wrap="none" rtlCol="0">
            <a:spAutoFit/>
          </a:bodyPr>
          <a:lstStyle/>
          <a:p>
            <a:r>
              <a:rPr lang="nl-NL" sz="3200" b="1" dirty="0">
                <a:solidFill>
                  <a:srgbClr val="00B050"/>
                </a:solidFill>
                <a:latin typeface="Times New Roman" panose="02020603050405020304" pitchFamily="18" charset="0"/>
                <a:cs typeface="Times New Roman" panose="02020603050405020304" pitchFamily="18" charset="0"/>
              </a:rPr>
              <a:t>a. </a:t>
            </a:r>
            <a:r>
              <a:rPr lang="nl-NL" sz="3200" b="1" i="1" dirty="0">
                <a:solidFill>
                  <a:srgbClr val="00B050"/>
                </a:solidFill>
                <a:latin typeface="Times New Roman" panose="02020603050405020304" pitchFamily="18" charset="0"/>
                <a:cs typeface="Times New Roman" panose="02020603050405020304" pitchFamily="18" charset="0"/>
              </a:rPr>
              <a:t>Ngọn tháp  </a:t>
            </a:r>
            <a:r>
              <a:rPr lang="nl-NL" sz="3200" b="1" i="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928731" y="1824477"/>
            <a:ext cx="1842052" cy="584775"/>
          </a:xfrm>
          <a:prstGeom prst="rect">
            <a:avLst/>
          </a:prstGeom>
          <a:noFill/>
        </p:spPr>
        <p:txBody>
          <a:bodyPr wrap="square" rtlCol="0">
            <a:spAutoFit/>
          </a:bodyPr>
          <a:lstStyle/>
          <a:p>
            <a:r>
              <a:rPr lang="nl-NL" sz="3200" b="1" i="1" dirty="0">
                <a:solidFill>
                  <a:srgbClr val="7030A0"/>
                </a:solidFill>
                <a:latin typeface="Times New Roman" panose="02020603050405020304" pitchFamily="18" charset="0"/>
                <a:cs typeface="Times New Roman" panose="02020603050405020304" pitchFamily="18" charset="0"/>
              </a:rPr>
              <a:t>cao vút</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89112" y="2504661"/>
            <a:ext cx="6917635" cy="861774"/>
          </a:xfrm>
          <a:prstGeom prst="rect">
            <a:avLst/>
          </a:prstGeom>
          <a:noFill/>
        </p:spPr>
        <p:txBody>
          <a:bodyPr wrap="square" rtlCol="0">
            <a:spAutoFit/>
          </a:bodyPr>
          <a:lstStyle/>
          <a:p>
            <a:r>
              <a:rPr lang="nl-NL" sz="3200" b="1" dirty="0">
                <a:solidFill>
                  <a:srgbClr val="00B0F0"/>
                </a:solidFill>
                <a:latin typeface="Times New Roman" panose="02020603050405020304" pitchFamily="18" charset="0"/>
                <a:cs typeface="Times New Roman" panose="02020603050405020304" pitchFamily="18" charset="0"/>
              </a:rPr>
              <a:t>b. </a:t>
            </a:r>
            <a:r>
              <a:rPr lang="nl-NL" sz="3200" b="1" i="1" dirty="0">
                <a:solidFill>
                  <a:srgbClr val="00B0F0"/>
                </a:solidFill>
                <a:latin typeface="Times New Roman" panose="02020603050405020304" pitchFamily="18" charset="0"/>
                <a:cs typeface="Times New Roman" panose="02020603050405020304" pitchFamily="18" charset="0"/>
              </a:rPr>
              <a:t>Ánh nắng .............     trên sân trường</a:t>
            </a:r>
            <a:r>
              <a:rPr lang="nl-NL" i="1" dirty="0"/>
              <a:t>.</a:t>
            </a:r>
            <a:endParaRPr lang="en-US" dirty="0"/>
          </a:p>
          <a:p>
            <a:endParaRPr lang="en-US" dirty="0"/>
          </a:p>
        </p:txBody>
      </p:sp>
      <p:sp>
        <p:nvSpPr>
          <p:cNvPr id="10" name="TextBox 9"/>
          <p:cNvSpPr txBox="1"/>
          <p:nvPr/>
        </p:nvSpPr>
        <p:spPr>
          <a:xfrm>
            <a:off x="2782957" y="2448626"/>
            <a:ext cx="1987826" cy="646331"/>
          </a:xfrm>
          <a:prstGeom prst="rect">
            <a:avLst/>
          </a:prstGeom>
          <a:noFill/>
        </p:spPr>
        <p:txBody>
          <a:bodyPr wrap="square" rtlCol="0">
            <a:spAutoFit/>
          </a:bodyPr>
          <a:lstStyle/>
          <a:p>
            <a:r>
              <a:rPr lang="nl-NL" sz="3600" b="1" i="1" dirty="0"/>
              <a:t> </a:t>
            </a:r>
            <a:r>
              <a:rPr lang="nl-NL" sz="3600" b="1" i="1" dirty="0">
                <a:solidFill>
                  <a:srgbClr val="7030A0"/>
                </a:solidFill>
                <a:latin typeface="Times New Roman" panose="02020603050405020304" pitchFamily="18" charset="0"/>
                <a:cs typeface="Times New Roman" panose="02020603050405020304" pitchFamily="18" charset="0"/>
              </a:rPr>
              <a:t>vàng rực</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81878" y="3207026"/>
            <a:ext cx="7693132" cy="923330"/>
          </a:xfrm>
          <a:prstGeom prst="rect">
            <a:avLst/>
          </a:prstGeom>
          <a:noFill/>
        </p:spPr>
        <p:txBody>
          <a:bodyPr wrap="none" rtlCol="0">
            <a:spAutoFit/>
          </a:bodyPr>
          <a:lstStyle/>
          <a:p>
            <a:r>
              <a:rPr lang="nl-NL" sz="3200" b="1" dirty="0">
                <a:solidFill>
                  <a:srgbClr val="00CC00"/>
                </a:solidFill>
                <a:latin typeface="Times New Roman" panose="02020603050405020304" pitchFamily="18" charset="0"/>
                <a:cs typeface="Times New Roman" panose="02020603050405020304" pitchFamily="18" charset="0"/>
              </a:rPr>
              <a:t>c. </a:t>
            </a:r>
            <a:r>
              <a:rPr lang="nl-NL" sz="3200" b="1" i="1" dirty="0">
                <a:solidFill>
                  <a:srgbClr val="00CC00"/>
                </a:solidFill>
                <a:latin typeface="Times New Roman" panose="02020603050405020304" pitchFamily="18" charset="0"/>
                <a:cs typeface="Times New Roman" panose="02020603050405020304" pitchFamily="18" charset="0"/>
              </a:rPr>
              <a:t>Rừng  ........... , chỉ có tiếng suối   .....        </a:t>
            </a:r>
            <a:r>
              <a:rPr lang="nl-NL" sz="3600" b="1" i="1" dirty="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a:p>
            <a:endParaRPr lang="en-US" dirty="0"/>
          </a:p>
        </p:txBody>
      </p:sp>
      <p:sp>
        <p:nvSpPr>
          <p:cNvPr id="12" name="TextBox 11"/>
          <p:cNvSpPr txBox="1"/>
          <p:nvPr/>
        </p:nvSpPr>
        <p:spPr>
          <a:xfrm>
            <a:off x="2385392" y="3193775"/>
            <a:ext cx="1358064" cy="584775"/>
          </a:xfrm>
          <a:prstGeom prst="rect">
            <a:avLst/>
          </a:prstGeom>
          <a:noFill/>
        </p:spPr>
        <p:txBody>
          <a:bodyPr wrap="none" rtlCol="0">
            <a:spAutoFit/>
          </a:bodyPr>
          <a:lstStyle/>
          <a:p>
            <a:r>
              <a:rPr lang="nl-NL" sz="3200" b="1" i="1" dirty="0">
                <a:solidFill>
                  <a:srgbClr val="7030A0"/>
                </a:solidFill>
                <a:latin typeface="Times New Roman" panose="02020603050405020304" pitchFamily="18" charset="0"/>
                <a:cs typeface="Times New Roman" panose="02020603050405020304" pitchFamily="18" charset="0"/>
              </a:rPr>
              <a:t>im ắng</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576198" y="3193775"/>
            <a:ext cx="1787669" cy="646331"/>
          </a:xfrm>
          <a:prstGeom prst="rect">
            <a:avLst/>
          </a:prstGeom>
          <a:noFill/>
        </p:spPr>
        <p:txBody>
          <a:bodyPr wrap="none" rtlCol="0">
            <a:spAutoFit/>
          </a:bodyPr>
          <a:lstStyle/>
          <a:p>
            <a:r>
              <a:rPr lang="nl-NL" sz="3600" b="1" i="1" dirty="0">
                <a:solidFill>
                  <a:srgbClr val="7030A0"/>
                </a:solidFill>
                <a:latin typeface="Times New Roman" panose="02020603050405020304" pitchFamily="18" charset="0"/>
                <a:cs typeface="Times New Roman" panose="02020603050405020304" pitchFamily="18" charset="0"/>
              </a:rPr>
              <a:t>róc rách</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42122" y="4108174"/>
            <a:ext cx="6984604" cy="646331"/>
          </a:xfrm>
          <a:prstGeom prst="rect">
            <a:avLst/>
          </a:prstGeom>
          <a:noFill/>
        </p:spPr>
        <p:txBody>
          <a:bodyPr wrap="none" rtlCol="0">
            <a:spAutoFit/>
          </a:bodyPr>
          <a:lstStyle/>
          <a:p>
            <a:r>
              <a:rPr lang="nl-NL" sz="3200" b="1" dirty="0">
                <a:solidFill>
                  <a:schemeClr val="accent2">
                    <a:lumMod val="75000"/>
                  </a:schemeClr>
                </a:solidFill>
                <a:latin typeface="Times New Roman" panose="02020603050405020304" pitchFamily="18" charset="0"/>
                <a:cs typeface="Times New Roman" panose="02020603050405020304" pitchFamily="18" charset="0"/>
              </a:rPr>
              <a:t>d. </a:t>
            </a:r>
            <a:r>
              <a:rPr lang="nl-NL" sz="3200" b="1" i="1" dirty="0">
                <a:solidFill>
                  <a:schemeClr val="accent2">
                    <a:lumMod val="75000"/>
                  </a:schemeClr>
                </a:solidFill>
                <a:latin typeface="Times New Roman" panose="02020603050405020304" pitchFamily="18" charset="0"/>
                <a:cs typeface="Times New Roman" panose="02020603050405020304" pitchFamily="18" charset="0"/>
              </a:rPr>
              <a:t>Lên lớp 3, bạn nào cũng    ....      hơn</a:t>
            </a:r>
            <a:r>
              <a:rPr lang="nl-NL" sz="3600" i="1" dirty="0">
                <a:solidFill>
                  <a:schemeClr val="accent2">
                    <a:lumMod val="75000"/>
                  </a:schemeClr>
                </a:solidFill>
              </a:rPr>
              <a:t>.</a:t>
            </a:r>
            <a:endParaRPr lang="en-US" sz="3600" dirty="0">
              <a:solidFill>
                <a:schemeClr val="accent2">
                  <a:lumMod val="75000"/>
                </a:schemeClr>
              </a:solidFill>
            </a:endParaRPr>
          </a:p>
        </p:txBody>
      </p:sp>
      <p:sp>
        <p:nvSpPr>
          <p:cNvPr id="15" name="TextBox 14"/>
          <p:cNvSpPr txBox="1"/>
          <p:nvPr/>
        </p:nvSpPr>
        <p:spPr>
          <a:xfrm>
            <a:off x="5469065" y="4043048"/>
            <a:ext cx="1253869" cy="646331"/>
          </a:xfrm>
          <a:prstGeom prst="rect">
            <a:avLst/>
          </a:prstGeom>
          <a:noFill/>
        </p:spPr>
        <p:txBody>
          <a:bodyPr wrap="none" rtlCol="0">
            <a:spAutoFit/>
          </a:bodyPr>
          <a:lstStyle/>
          <a:p>
            <a:r>
              <a:rPr lang="nl-NL" sz="3600" b="1" i="1" dirty="0">
                <a:solidFill>
                  <a:srgbClr val="7030A0"/>
                </a:solidFill>
                <a:latin typeface="Times New Roman" panose="02020603050405020304" pitchFamily="18" charset="0"/>
                <a:cs typeface="Times New Roman" panose="02020603050405020304" pitchFamily="18" charset="0"/>
              </a:rPr>
              <a:t>tự tin</a:t>
            </a:r>
            <a:endParaRPr lang="en-US" sz="36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ox(in)">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box(in)">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ox(in)">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linds(horizontal)">
                                      <p:cBhvr>
                                        <p:cTn id="5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CC00"/>
                </a:solidFill>
                <a:latin typeface="Times New Roman" panose="02020603050405020304" pitchFamily="18" charset="0"/>
                <a:cs typeface="Times New Roman" panose="02020603050405020304" pitchFamily="18" charset="0"/>
              </a:rPr>
              <a:t>6. </a:t>
            </a:r>
            <a:r>
              <a:rPr lang="en-US" sz="3200" b="1" dirty="0" err="1">
                <a:solidFill>
                  <a:srgbClr val="00CC00"/>
                </a:solidFill>
                <a:latin typeface="Times New Roman" panose="02020603050405020304" pitchFamily="18" charset="0"/>
                <a:cs typeface="Times New Roman" panose="02020603050405020304" pitchFamily="18" charset="0"/>
              </a:rPr>
              <a:t>Đặt</a:t>
            </a:r>
            <a:r>
              <a:rPr lang="en-US" sz="3200" b="1" dirty="0">
                <a:solidFill>
                  <a:srgbClr val="00CC00"/>
                </a:solidFill>
                <a:latin typeface="Times New Roman" panose="02020603050405020304" pitchFamily="18" charset="0"/>
                <a:cs typeface="Times New Roman" panose="02020603050405020304" pitchFamily="18" charset="0"/>
              </a:rPr>
              <a:t> 1-2 </a:t>
            </a:r>
            <a:r>
              <a:rPr lang="en-US" sz="3200" b="1" dirty="0" err="1">
                <a:solidFill>
                  <a:srgbClr val="00CC00"/>
                </a:solidFill>
                <a:latin typeface="Times New Roman" panose="02020603050405020304" pitchFamily="18" charset="0"/>
                <a:cs typeface="Times New Roman" panose="02020603050405020304" pitchFamily="18" charset="0"/>
              </a:rPr>
              <a:t>câu</a:t>
            </a:r>
            <a:r>
              <a:rPr lang="en-US" sz="3200" b="1" dirty="0">
                <a:solidFill>
                  <a:srgbClr val="00CC00"/>
                </a:solidFill>
                <a:latin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cs typeface="Times New Roman" panose="02020603050405020304" pitchFamily="18" charset="0"/>
              </a:rPr>
              <a:t>về</a:t>
            </a:r>
            <a:r>
              <a:rPr lang="en-US" sz="3200" b="1" dirty="0">
                <a:solidFill>
                  <a:srgbClr val="00CC00"/>
                </a:solidFill>
                <a:latin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cs typeface="Times New Roman" panose="02020603050405020304" pitchFamily="18" charset="0"/>
              </a:rPr>
              <a:t>cảnh</a:t>
            </a:r>
            <a:r>
              <a:rPr lang="en-US" sz="3200" b="1" dirty="0">
                <a:solidFill>
                  <a:srgbClr val="00CC00"/>
                </a:solidFill>
                <a:latin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cs typeface="Times New Roman" panose="02020603050405020304" pitchFamily="18" charset="0"/>
              </a:rPr>
              <a:t>vật</a:t>
            </a:r>
            <a:r>
              <a:rPr lang="en-US" sz="3200" b="1" dirty="0">
                <a:solidFill>
                  <a:srgbClr val="00CC00"/>
                </a:solidFill>
                <a:latin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cs typeface="Times New Roman" panose="02020603050405020304" pitchFamily="18" charset="0"/>
              </a:rPr>
              <a:t>nơi</a:t>
            </a:r>
            <a:r>
              <a:rPr lang="en-US" sz="3200" b="1" dirty="0">
                <a:solidFill>
                  <a:srgbClr val="00CC00"/>
                </a:solidFill>
                <a:latin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cs typeface="Times New Roman" panose="02020603050405020304" pitchFamily="18" charset="0"/>
              </a:rPr>
              <a:t>em</a:t>
            </a:r>
            <a:r>
              <a:rPr lang="en-US" sz="3200" b="1" dirty="0">
                <a:solidFill>
                  <a:srgbClr val="00CC00"/>
                </a:solidFill>
                <a:latin typeface="Times New Roman" panose="02020603050405020304" pitchFamily="18" charset="0"/>
                <a:cs typeface="Times New Roman" panose="02020603050405020304" pitchFamily="18" charset="0"/>
              </a:rPr>
              <a:t> ở, </a:t>
            </a:r>
            <a:r>
              <a:rPr lang="en-US" sz="3200" b="1" dirty="0" err="1">
                <a:solidFill>
                  <a:srgbClr val="00CC00"/>
                </a:solidFill>
                <a:latin typeface="Times New Roman" panose="02020603050405020304" pitchFamily="18" charset="0"/>
                <a:cs typeface="Times New Roman" panose="02020603050405020304" pitchFamily="18" charset="0"/>
              </a:rPr>
              <a:t>có</a:t>
            </a:r>
            <a:r>
              <a:rPr lang="en-US" sz="3200" b="1" dirty="0">
                <a:solidFill>
                  <a:srgbClr val="00CC00"/>
                </a:solidFill>
                <a:latin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cs typeface="Times New Roman" panose="02020603050405020304" pitchFamily="18" charset="0"/>
              </a:rPr>
              <a:t>từ</a:t>
            </a:r>
            <a:r>
              <a:rPr lang="en-US" sz="3200" b="1" dirty="0">
                <a:solidFill>
                  <a:srgbClr val="00CC00"/>
                </a:solidFill>
                <a:latin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cs typeface="Times New Roman" panose="02020603050405020304" pitchFamily="18" charset="0"/>
              </a:rPr>
              <a:t>ngữ</a:t>
            </a:r>
            <a:r>
              <a:rPr lang="en-US" sz="3200" b="1" dirty="0">
                <a:solidFill>
                  <a:srgbClr val="00CC00"/>
                </a:solidFill>
                <a:latin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cs typeface="Times New Roman" panose="02020603050405020304" pitchFamily="18" charset="0"/>
              </a:rPr>
              <a:t>chỉ</a:t>
            </a:r>
            <a:r>
              <a:rPr lang="en-US" sz="3200" b="1" dirty="0">
                <a:solidFill>
                  <a:srgbClr val="00CC00"/>
                </a:solidFill>
                <a:latin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cs typeface="Times New Roman" panose="02020603050405020304" pitchFamily="18" charset="0"/>
              </a:rPr>
              <a:t>đặc</a:t>
            </a:r>
            <a:r>
              <a:rPr lang="en-US" sz="3200" b="1" dirty="0">
                <a:solidFill>
                  <a:srgbClr val="00CC00"/>
                </a:solidFill>
                <a:latin typeface="Times New Roman" panose="02020603050405020304" pitchFamily="18" charset="0"/>
                <a:cs typeface="Times New Roman" panose="02020603050405020304" pitchFamily="18" charset="0"/>
              </a:rPr>
              <a:t> </a:t>
            </a:r>
            <a:r>
              <a:rPr lang="en-US" sz="3200" b="1" dirty="0" err="1">
                <a:solidFill>
                  <a:srgbClr val="00CC00"/>
                </a:solidFill>
                <a:latin typeface="Times New Roman" panose="02020603050405020304" pitchFamily="18" charset="0"/>
                <a:cs typeface="Times New Roman" panose="02020603050405020304" pitchFamily="18" charset="0"/>
              </a:rPr>
              <a:t>điểm</a:t>
            </a:r>
            <a:r>
              <a:rPr lang="en-US" sz="3200" b="1" dirty="0">
                <a:solidFill>
                  <a:srgbClr val="00CC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lstStyle/>
          <a:p>
            <a:pPr algn="just">
              <a:buNone/>
            </a:pPr>
            <a:r>
              <a:rPr lang="en-US" sz="3200" b="1" dirty="0" err="1">
                <a:solidFill>
                  <a:srgbClr val="002060"/>
                </a:solidFill>
                <a:latin typeface="Times New Roman" panose="02020603050405020304" pitchFamily="18" charset="0"/>
                <a:cs typeface="Times New Roman" panose="02020603050405020304" pitchFamily="18" charset="0"/>
              </a:rPr>
              <a:t>Ví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a:t>
            </a:r>
            <a:r>
              <a:rPr lang="en-US" sz="3200" b="1" dirty="0">
                <a:solidFill>
                  <a:srgbClr val="002060"/>
                </a:solidFill>
                <a:latin typeface="Times New Roman" panose="02020603050405020304" pitchFamily="18" charset="0"/>
                <a:cs typeface="Times New Roman" panose="02020603050405020304" pitchFamily="18" charset="0"/>
              </a:rPr>
              <a:t> 1: </a:t>
            </a:r>
            <a:r>
              <a:rPr lang="vi-VN" sz="3200" b="1" dirty="0">
                <a:solidFill>
                  <a:srgbClr val="990000"/>
                </a:solidFill>
                <a:latin typeface="Times New Roman" panose="02020603050405020304" pitchFamily="18" charset="0"/>
                <a:cs typeface="Times New Roman" panose="02020603050405020304" pitchFamily="18" charset="0"/>
              </a:rPr>
              <a:t>Vào buổi sáng, khi mặt trời chưa lên, khi cánh đồng còn chìm trong sương mờ, các bác nông dân đã cặm cụi làm việc. Trên đường, đông đúc các em học sinh tung tăng đến trường. Buổi sáng cảnh vật quê em thật đẹp.</a:t>
            </a:r>
            <a:endParaRPr lang="en-US" sz="3200" b="1" dirty="0">
              <a:solidFill>
                <a:srgbClr val="990000"/>
              </a:solidFill>
              <a:latin typeface="Times New Roman" panose="02020603050405020304" pitchFamily="18" charset="0"/>
              <a:cs typeface="Times New Roman" panose="02020603050405020304" pitchFamily="18" charset="0"/>
            </a:endParaRPr>
          </a:p>
          <a:p>
            <a:pPr algn="just">
              <a:buNone/>
            </a:pPr>
            <a:endParaRPr lang="en-US" sz="3200" dirty="0"/>
          </a:p>
          <a:p>
            <a:pPr algn="just">
              <a:buNone/>
            </a:pPr>
            <a:r>
              <a:rPr lang="en-US" sz="3200" b="1" dirty="0" err="1">
                <a:solidFill>
                  <a:srgbClr val="0000FF"/>
                </a:solidFill>
                <a:latin typeface="Times New Roman" panose="02020603050405020304" pitchFamily="18" charset="0"/>
                <a:cs typeface="Times New Roman" panose="02020603050405020304" pitchFamily="18" charset="0"/>
              </a:rPr>
              <a:t>Ví</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dụ</a:t>
            </a:r>
            <a:r>
              <a:rPr lang="en-US" sz="3200" b="1" dirty="0">
                <a:solidFill>
                  <a:srgbClr val="0000FF"/>
                </a:solidFill>
                <a:latin typeface="Times New Roman" panose="02020603050405020304" pitchFamily="18" charset="0"/>
                <a:cs typeface="Times New Roman" panose="02020603050405020304" pitchFamily="18" charset="0"/>
              </a:rPr>
              <a:t> 2: </a:t>
            </a:r>
            <a:r>
              <a:rPr lang="vi-VN" sz="3200" b="1" dirty="0">
                <a:solidFill>
                  <a:srgbClr val="0000FF"/>
                </a:solidFill>
                <a:latin typeface="Times New Roman" panose="02020603050405020304" pitchFamily="18" charset="0"/>
                <a:cs typeface="Times New Roman" panose="02020603050405020304" pitchFamily="18" charset="0"/>
              </a:rPr>
              <a:t> Ánh nắng vàng rực trên sân trường.</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502</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Thứ Hai ngày 6 tháng 1 năm 2025 Tiếng Việt Ôn tập và đánh giá cuối học kì ( Tiết 1+2)</vt:lpstr>
      <vt:lpstr>PowerPoint Presentation</vt:lpstr>
      <vt:lpstr>2. Đọc một trong các bài trên và nêu cảm nghĩ về nhân vật mà em yêu thích</vt:lpstr>
      <vt:lpstr>3. Đọc kĩ câu ca dao, tìm từ ngữ theo yêu cầu, tìm từ ngữ thuộc một trong hai nhóm:</vt:lpstr>
      <vt:lpstr>PowerPoint Presentation</vt:lpstr>
      <vt:lpstr>4: Tìm từ có nghĩa trái ngược nhau trong mỗi câu ca dao ở bài tập trên:</vt:lpstr>
      <vt:lpstr>5. Chọn từ ngữ chỉ đặc điểm thay cho ô trống. ( im ắng, róc rách, cao vút, tự tin, vàng rực)</vt:lpstr>
      <vt:lpstr>6. Đặt 1-2 câu về cảnh vật nơi em ở, có từ ngữ chỉ đặc điểm.</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Bông Sao</dc:title>
  <dc:creator>Mai Gia Tuệ</dc:creator>
  <cp:lastModifiedBy>Admin</cp:lastModifiedBy>
  <cp:revision>69</cp:revision>
  <dcterms:created xsi:type="dcterms:W3CDTF">2021-10-24T12:19:23Z</dcterms:created>
  <dcterms:modified xsi:type="dcterms:W3CDTF">2025-01-05T13:50:41Z</dcterms:modified>
</cp:coreProperties>
</file>