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8" r:id="rId2"/>
    <p:sldId id="259" r:id="rId3"/>
    <p:sldId id="291" r:id="rId4"/>
    <p:sldId id="260" r:id="rId5"/>
    <p:sldId id="271" r:id="rId6"/>
    <p:sldId id="263" r:id="rId7"/>
    <p:sldId id="287" r:id="rId8"/>
    <p:sldId id="288" r:id="rId9"/>
    <p:sldId id="264" r:id="rId10"/>
    <p:sldId id="265" r:id="rId11"/>
    <p:sldId id="266" r:id="rId12"/>
    <p:sldId id="267" r:id="rId13"/>
    <p:sldId id="268" r:id="rId14"/>
    <p:sldId id="272" r:id="rId15"/>
    <p:sldId id="273" r:id="rId16"/>
    <p:sldId id="294" r:id="rId17"/>
    <p:sldId id="286" r:id="rId18"/>
    <p:sldId id="274" r:id="rId19"/>
    <p:sldId id="296" r:id="rId20"/>
    <p:sldId id="292" r:id="rId21"/>
    <p:sldId id="289" r:id="rId22"/>
    <p:sldId id="276" r:id="rId23"/>
    <p:sldId id="277" r:id="rId24"/>
    <p:sldId id="278" r:id="rId25"/>
    <p:sldId id="27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34F8F44-0C3F-4618-8EBB-D1CE31D1E383}">
          <p14:sldIdLst/>
        </p14:section>
        <p14:section name="Untitled Section" id="{A3C0780C-53D0-47A2-808A-FB66925EE5DC}">
          <p14:sldIdLst>
            <p14:sldId id="258"/>
            <p14:sldId id="259"/>
            <p14:sldId id="291"/>
            <p14:sldId id="260"/>
            <p14:sldId id="271"/>
            <p14:sldId id="263"/>
            <p14:sldId id="287"/>
            <p14:sldId id="288"/>
            <p14:sldId id="264"/>
            <p14:sldId id="265"/>
            <p14:sldId id="266"/>
            <p14:sldId id="267"/>
            <p14:sldId id="268"/>
            <p14:sldId id="272"/>
            <p14:sldId id="273"/>
            <p14:sldId id="294"/>
            <p14:sldId id="286"/>
            <p14:sldId id="274"/>
            <p14:sldId id="296"/>
            <p14:sldId id="292"/>
            <p14:sldId id="289"/>
            <p14:sldId id="276"/>
            <p14:sldId id="277"/>
            <p14:sldId id="278"/>
            <p14:sldId id="27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38" autoAdjust="0"/>
    <p:restoredTop sz="94662" autoAdjust="0"/>
  </p:normalViewPr>
  <p:slideViewPr>
    <p:cSldViewPr>
      <p:cViewPr varScale="1">
        <p:scale>
          <a:sx n="82" d="100"/>
          <a:sy n="82" d="100"/>
        </p:scale>
        <p:origin x="1536"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13B5D1-9D25-4C6C-99E4-6A60C329399C}" type="datetimeFigureOut">
              <a:rPr lang="en-US" smtClean="0"/>
              <a:t>11/01/2025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7D9D-A0FF-4023-9A34-B6E1C6AB851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13B5D1-9D25-4C6C-99E4-6A60C329399C}" type="datetimeFigureOut">
              <a:rPr lang="en-US" smtClean="0"/>
              <a:t>11/01/2025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7D9D-A0FF-4023-9A34-B6E1C6AB85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113B5D1-9D25-4C6C-99E4-6A60C329399C}" type="datetimeFigureOut">
              <a:rPr lang="en-US" smtClean="0"/>
              <a:t>11/01/2025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7D9D-A0FF-4023-9A34-B6E1C6AB8511}"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13B5D1-9D25-4C6C-99E4-6A60C329399C}" type="datetimeFigureOut">
              <a:rPr lang="en-US" smtClean="0"/>
              <a:t>11/01/2025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7D9D-A0FF-4023-9A34-B6E1C6AB8511}"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13B5D1-9D25-4C6C-99E4-6A60C329399C}" type="datetimeFigureOut">
              <a:rPr lang="en-US" smtClean="0"/>
              <a:t>11/01/2025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7D9D-A0FF-4023-9A34-B6E1C6AB851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7113B5D1-9D25-4C6C-99E4-6A60C329399C}" type="datetimeFigureOut">
              <a:rPr lang="en-US" smtClean="0"/>
              <a:t>11/01/2025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7D9D-A0FF-4023-9A34-B6E1C6AB8511}"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13B5D1-9D25-4C6C-99E4-6A60C329399C}" type="datetimeFigureOut">
              <a:rPr lang="en-US" smtClean="0"/>
              <a:t>11/01/2025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917D9D-A0FF-4023-9A34-B6E1C6AB851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113B5D1-9D25-4C6C-99E4-6A60C329399C}" type="datetimeFigureOut">
              <a:rPr lang="en-US" smtClean="0"/>
              <a:t>11/01/2025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917D9D-A0FF-4023-9A34-B6E1C6AB85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7113B5D1-9D25-4C6C-99E4-6A60C329399C}" type="datetimeFigureOut">
              <a:rPr lang="en-US" smtClean="0"/>
              <a:t>11/01/2025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917D9D-A0FF-4023-9A34-B6E1C6AB85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113B5D1-9D25-4C6C-99E4-6A60C329399C}" type="datetimeFigureOut">
              <a:rPr lang="en-US" smtClean="0"/>
              <a:t>11/01/2025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7D9D-A0FF-4023-9A34-B6E1C6AB8511}"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13B5D1-9D25-4C6C-99E4-6A60C329399C}" type="datetimeFigureOut">
              <a:rPr lang="en-US" smtClean="0"/>
              <a:t>11/01/2025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7D9D-A0FF-4023-9A34-B6E1C6AB8511}"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7113B5D1-9D25-4C6C-99E4-6A60C329399C}" type="datetimeFigureOut">
              <a:rPr lang="en-US" smtClean="0"/>
              <a:t>11/01/2025</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EE917D9D-A0FF-4023-9A34-B6E1C6AB8511}"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04800" y="1905000"/>
            <a:ext cx="8229600"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a:latin typeface="Times New Roman" pitchFamily="18" charset="0"/>
                <a:cs typeface="Times New Roman" pitchFamily="18" charset="0"/>
              </a:rPr>
              <a:t>ÔN BÀI CŨ</a:t>
            </a:r>
            <a:endParaRPr lang="en-US" sz="2800">
              <a:latin typeface="Times New Roman" pitchFamily="18" charset="0"/>
              <a:cs typeface="Times New Roman" pitchFamily="18" charset="0"/>
            </a:endParaRPr>
          </a:p>
        </p:txBody>
      </p:sp>
      <p:sp>
        <p:nvSpPr>
          <p:cNvPr id="6" name="Content Placeholder 2"/>
          <p:cNvSpPr txBox="1">
            <a:spLocks/>
          </p:cNvSpPr>
          <p:nvPr/>
        </p:nvSpPr>
        <p:spPr>
          <a:xfrm>
            <a:off x="304800" y="3049930"/>
            <a:ext cx="8610600" cy="136967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b="1">
                <a:solidFill>
                  <a:schemeClr val="tx1"/>
                </a:solidFill>
                <a:latin typeface="Times New Roman" pitchFamily="18" charset="0"/>
                <a:cs typeface="Times New Roman" pitchFamily="18" charset="0"/>
              </a:rPr>
              <a:t>- </a:t>
            </a:r>
            <a:r>
              <a:rPr lang="vi-VN" b="1">
                <a:solidFill>
                  <a:schemeClr val="tx1"/>
                </a:solidFill>
                <a:latin typeface="Times New Roman" pitchFamily="18" charset="0"/>
                <a:cs typeface="Times New Roman" pitchFamily="18" charset="0"/>
              </a:rPr>
              <a:t>Đọc </a:t>
            </a:r>
            <a:r>
              <a:rPr lang="en-US" b="1">
                <a:solidFill>
                  <a:schemeClr val="tx1"/>
                </a:solidFill>
                <a:latin typeface="Times New Roman" pitchFamily="18" charset="0"/>
                <a:cs typeface="Times New Roman" pitchFamily="18" charset="0"/>
              </a:rPr>
              <a:t>đoạn 1</a:t>
            </a:r>
            <a:r>
              <a:rPr lang="vi-VN" b="1">
                <a:solidFill>
                  <a:schemeClr val="tx1"/>
                </a:solidFill>
                <a:latin typeface="Times New Roman" pitchFamily="18" charset="0"/>
                <a:cs typeface="Times New Roman" pitchFamily="18" charset="0"/>
              </a:rPr>
              <a:t> bài Nếu em có một khu vườn.</a:t>
            </a:r>
            <a:r>
              <a:rPr lang="en-US">
                <a:solidFill>
                  <a:schemeClr val="tx1"/>
                </a:solidFill>
                <a:latin typeface="Times New Roman" pitchFamily="18" charset="0"/>
                <a:cs typeface="Times New Roman" pitchFamily="18" charset="0"/>
              </a:rPr>
              <a:t> </a:t>
            </a:r>
          </a:p>
          <a:p>
            <a:pPr algn="just"/>
            <a:r>
              <a:rPr lang="en-US" b="1">
                <a:solidFill>
                  <a:schemeClr val="tx1"/>
                </a:solidFill>
                <a:latin typeface="Times New Roman" pitchFamily="18" charset="0"/>
                <a:cs typeface="Times New Roman" pitchFamily="18" charset="0"/>
              </a:rPr>
              <a:t>? Trong khu vườn mơ ước, bạn nhỏ muốn trồng cây mít để làm gì</a:t>
            </a:r>
            <a:r>
              <a:rPr lang="vi-VN" b="1">
                <a:solidFill>
                  <a:schemeClr val="tx1"/>
                </a:solidFill>
                <a:latin typeface="Times New Roman" pitchFamily="18" charset="0"/>
                <a:cs typeface="Times New Roman" pitchFamily="18" charset="0"/>
              </a:rPr>
              <a:t>?</a:t>
            </a:r>
            <a:endParaRPr lang="vi-VN">
              <a:solidFill>
                <a:schemeClr val="tx1"/>
              </a:solidFill>
              <a:latin typeface="Times New Roman" pitchFamily="18" charset="0"/>
              <a:cs typeface="Times New Roman" pitchFamily="18" charset="0"/>
            </a:endParaRPr>
          </a:p>
          <a:p>
            <a:pPr algn="just"/>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379202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447800"/>
            <a:ext cx="7772400" cy="762000"/>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5" name="Rectangle 4"/>
          <p:cNvSpPr/>
          <p:nvPr/>
        </p:nvSpPr>
        <p:spPr>
          <a:xfrm>
            <a:off x="304800" y="2590800"/>
            <a:ext cx="6967431" cy="523220"/>
          </a:xfrm>
          <a:prstGeom prst="rect">
            <a:avLst/>
          </a:prstGeom>
        </p:spPr>
        <p:txBody>
          <a:bodyPr wrap="square">
            <a:spAutoFit/>
          </a:bodyPr>
          <a:lstStyle/>
          <a:p>
            <a:r>
              <a:rPr lang="vi-VN" sz="2800" b="1">
                <a:latin typeface="Times New Roman" pitchFamily="18" charset="0"/>
                <a:cs typeface="Times New Roman" pitchFamily="18" charset="0"/>
              </a:rPr>
              <a:t>Câu 1: </a:t>
            </a:r>
            <a:r>
              <a:rPr lang="vi-VN" sz="2800">
                <a:latin typeface="Times New Roman" pitchFamily="18" charset="0"/>
                <a:cs typeface="Times New Roman" pitchFamily="18" charset="0"/>
              </a:rPr>
              <a:t>Mỗi mùa, bạn nhỏ mơ ước điều gì?</a:t>
            </a:r>
            <a:endParaRPr lang="en-US" sz="2800">
              <a:latin typeface="Times New Roman" pitchFamily="18" charset="0"/>
              <a:cs typeface="Times New Roman" pitchFamily="18" charset="0"/>
            </a:endParaRPr>
          </a:p>
        </p:txBody>
      </p:sp>
      <p:sp>
        <p:nvSpPr>
          <p:cNvPr id="7" name="Rectangle 6"/>
          <p:cNvSpPr/>
          <p:nvPr/>
        </p:nvSpPr>
        <p:spPr>
          <a:xfrm>
            <a:off x="304800" y="3200400"/>
            <a:ext cx="8686800" cy="2492990"/>
          </a:xfrm>
          <a:prstGeom prst="rect">
            <a:avLst/>
          </a:prstGeom>
        </p:spPr>
        <p:txBody>
          <a:bodyPr wrap="square">
            <a:spAutoFit/>
          </a:bodyPr>
          <a:lstStyle/>
          <a:p>
            <a:r>
              <a:rPr lang="vi-VN" sz="3200">
                <a:latin typeface="Times New Roman" pitchFamily="18" charset="0"/>
                <a:cs typeface="Times New Roman" pitchFamily="18" charset="0"/>
              </a:rPr>
              <a:t>Mùa xuân, bạn nhỏ mơ ước làm c</a:t>
            </a:r>
            <a:r>
              <a:rPr lang="en-US" sz="3200">
                <a:latin typeface="Times New Roman" pitchFamily="18" charset="0"/>
                <a:cs typeface="Times New Roman" pitchFamily="18" charset="0"/>
              </a:rPr>
              <a:t>án</a:t>
            </a:r>
            <a:r>
              <a:rPr lang="vi-VN" sz="3200">
                <a:latin typeface="Times New Roman" pitchFamily="18" charset="0"/>
                <a:cs typeface="Times New Roman" pitchFamily="18" charset="0"/>
              </a:rPr>
              <a:t>h én.</a:t>
            </a:r>
          </a:p>
          <a:p>
            <a:r>
              <a:rPr lang="vi-VN" sz="3200">
                <a:latin typeface="Times New Roman" pitchFamily="18" charset="0"/>
                <a:cs typeface="Times New Roman" pitchFamily="18" charset="0"/>
              </a:rPr>
              <a:t>Mùa hạ, bạn nhỏ mơ ước làm làn gió.</a:t>
            </a:r>
          </a:p>
          <a:p>
            <a:r>
              <a:rPr lang="vi-VN" sz="3200">
                <a:latin typeface="Times New Roman" pitchFamily="18" charset="0"/>
                <a:cs typeface="Times New Roman" pitchFamily="18" charset="0"/>
              </a:rPr>
              <a:t>Mùa thu bạn nhỏ mơ ước làm vầng trăng.</a:t>
            </a:r>
          </a:p>
          <a:p>
            <a:r>
              <a:rPr lang="vi-VN" sz="3200">
                <a:latin typeface="Times New Roman" pitchFamily="18" charset="0"/>
                <a:cs typeface="Times New Roman" pitchFamily="18" charset="0"/>
              </a:rPr>
              <a:t>Mùa đông, bạn nhỏ mơ ước làm ngọn lửa.</a:t>
            </a:r>
          </a:p>
          <a:p>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379202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heel(1)">
                                      <p:cBhvr>
                                        <p:cTn id="14"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7859" y="1447800"/>
            <a:ext cx="7772400" cy="838200"/>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5" name="Title 1"/>
          <p:cNvSpPr txBox="1">
            <a:spLocks/>
          </p:cNvSpPr>
          <p:nvPr/>
        </p:nvSpPr>
        <p:spPr>
          <a:xfrm>
            <a:off x="128373" y="3750170"/>
            <a:ext cx="8763000" cy="136984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a:latin typeface="Times New Roman" pitchFamily="18" charset="0"/>
                <a:cs typeface="Times New Roman" pitchFamily="18" charset="0"/>
              </a:rPr>
              <a:t>	 </a:t>
            </a:r>
            <a:r>
              <a:rPr lang="vi-VN" sz="2800">
                <a:latin typeface="Times New Roman" pitchFamily="18" charset="0"/>
                <a:cs typeface="Times New Roman" pitchFamily="18" charset="0"/>
              </a:rPr>
              <a:t>Vì bạn nhỏ muốn làm mát những ngày nắng hạ nồng oi và cùng mây bay </a:t>
            </a:r>
            <a:r>
              <a:rPr lang="en-US" sz="2800">
                <a:latin typeface="Times New Roman" pitchFamily="18" charset="0"/>
                <a:cs typeface="Times New Roman" pitchFamily="18" charset="0"/>
              </a:rPr>
              <a:t>đ</a:t>
            </a:r>
            <a:r>
              <a:rPr lang="vi-VN" sz="2800">
                <a:latin typeface="Times New Roman" pitchFamily="18" charset="0"/>
                <a:cs typeface="Times New Roman" pitchFamily="18" charset="0"/>
              </a:rPr>
              <a:t>ây đ</a:t>
            </a:r>
            <a:r>
              <a:rPr lang="en-US" sz="2800">
                <a:latin typeface="Times New Roman" pitchFamily="18" charset="0"/>
                <a:cs typeface="Times New Roman" pitchFamily="18" charset="0"/>
              </a:rPr>
              <a:t>ó</a:t>
            </a:r>
            <a:r>
              <a:rPr lang="vi-VN" sz="2800">
                <a:latin typeface="Times New Roman" pitchFamily="18" charset="0"/>
                <a:cs typeface="Times New Roman" pitchFamily="18" charset="0"/>
              </a:rPr>
              <a:t>, đem mưa làm dịu mát cho muôn nơi.</a:t>
            </a:r>
            <a:endParaRPr lang="en-US" sz="2800">
              <a:latin typeface="Times New Roman" pitchFamily="18" charset="0"/>
              <a:cs typeface="Times New Roman" pitchFamily="18" charset="0"/>
            </a:endParaRPr>
          </a:p>
        </p:txBody>
      </p:sp>
      <p:sp>
        <p:nvSpPr>
          <p:cNvPr id="6" name="Rectangle 5"/>
          <p:cNvSpPr/>
          <p:nvPr/>
        </p:nvSpPr>
        <p:spPr>
          <a:xfrm>
            <a:off x="382137" y="2362200"/>
            <a:ext cx="8305800" cy="954107"/>
          </a:xfrm>
          <a:prstGeom prst="rect">
            <a:avLst/>
          </a:prstGeom>
        </p:spPr>
        <p:txBody>
          <a:bodyPr wrap="square">
            <a:spAutoFit/>
          </a:bodyPr>
          <a:lstStyle/>
          <a:p>
            <a:r>
              <a:rPr lang="vi-VN" sz="2800" b="1">
                <a:latin typeface="Times New Roman" pitchFamily="18" charset="0"/>
                <a:cs typeface="Times New Roman" pitchFamily="18" charset="0"/>
              </a:rPr>
              <a:t>Câu 2:</a:t>
            </a:r>
            <a:r>
              <a:rPr lang="vi-VN" sz="2800">
                <a:latin typeface="Times New Roman" pitchFamily="18" charset="0"/>
                <a:cs typeface="Times New Roman" pitchFamily="18" charset="0"/>
              </a:rPr>
              <a:t> </a:t>
            </a:r>
            <a:r>
              <a:rPr lang="en-US" sz="2800">
                <a:latin typeface="Times New Roman" pitchFamily="18" charset="0"/>
                <a:cs typeface="Times New Roman" pitchFamily="18" charset="0"/>
              </a:rPr>
              <a:t>Cùng bạn hỏi – đáp về lí do bạn nhỏ có những mơ ước đó trong mỗi mùa.</a:t>
            </a:r>
          </a:p>
        </p:txBody>
      </p:sp>
      <p:sp>
        <p:nvSpPr>
          <p:cNvPr id="8" name="Rectangle 7"/>
          <p:cNvSpPr/>
          <p:nvPr/>
        </p:nvSpPr>
        <p:spPr>
          <a:xfrm>
            <a:off x="209550" y="3255525"/>
            <a:ext cx="8572500" cy="523220"/>
          </a:xfrm>
          <a:prstGeom prst="rect">
            <a:avLst/>
          </a:prstGeom>
        </p:spPr>
        <p:txBody>
          <a:bodyPr wrap="square">
            <a:spAutoFit/>
          </a:bodyPr>
          <a:lstStyle/>
          <a:p>
            <a:r>
              <a:rPr lang="en-US" sz="2800">
                <a:latin typeface="Times New Roman" pitchFamily="18" charset="0"/>
                <a:cs typeface="Times New Roman" pitchFamily="18" charset="0"/>
              </a:rPr>
              <a:t>	</a:t>
            </a:r>
            <a:r>
              <a:rPr lang="en-US" sz="2800" b="1">
                <a:latin typeface="Times New Roman" pitchFamily="18" charset="0"/>
                <a:cs typeface="Times New Roman" pitchFamily="18" charset="0"/>
              </a:rPr>
              <a:t>Vì sao bạn nhỏ mơ là cơn gió?</a:t>
            </a:r>
          </a:p>
        </p:txBody>
      </p:sp>
    </p:spTree>
    <p:extLst>
      <p:ext uri="{BB962C8B-B14F-4D97-AF65-F5344CB8AC3E}">
        <p14:creationId xmlns:p14="http://schemas.microsoft.com/office/powerpoint/2010/main" val="379202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7800"/>
            <a:ext cx="7772400" cy="838200"/>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5" name="Content Placeholder 2"/>
          <p:cNvSpPr txBox="1">
            <a:spLocks/>
          </p:cNvSpPr>
          <p:nvPr/>
        </p:nvSpPr>
        <p:spPr>
          <a:xfrm>
            <a:off x="263924" y="2315001"/>
            <a:ext cx="8651476" cy="1253320"/>
          </a:xfrm>
          <a:prstGeom prst="rect">
            <a:avLst/>
          </a:prstGeom>
        </p:spPr>
        <p:txBody>
          <a:bodyPr vert="horz" lIns="91440" tIns="45720" rIns="91440" bIns="45720" rtlCol="0">
            <a:normAutofit fontScale="62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a:t>	</a:t>
            </a:r>
            <a:r>
              <a:rPr lang="en-US" sz="4600" b="1">
                <a:solidFill>
                  <a:schemeClr val="tx1"/>
                </a:solidFill>
                <a:latin typeface="Times New Roman" pitchFamily="18" charset="0"/>
                <a:cs typeface="Times New Roman" pitchFamily="18" charset="0"/>
              </a:rPr>
              <a:t>Vì sao bạn nhỏ mơ là vầng trăng tỏ?</a:t>
            </a:r>
          </a:p>
          <a:p>
            <a:pPr algn="just"/>
            <a:r>
              <a:rPr lang="vi-VN" sz="4600">
                <a:solidFill>
                  <a:schemeClr val="tx1"/>
                </a:solidFill>
                <a:latin typeface="Times New Roman" pitchFamily="18" charset="0"/>
                <a:cs typeface="Times New Roman" pitchFamily="18" charset="0"/>
              </a:rPr>
              <a:t>Vì bạn nhỏ muốn được sáng lung linh giữa trời thu và được vui cùng những ngôi sao nhỏ.</a:t>
            </a:r>
            <a:endParaRPr lang="en-US" sz="4600">
              <a:solidFill>
                <a:schemeClr val="tx1"/>
              </a:solidFill>
              <a:latin typeface="Times New Roman" pitchFamily="18" charset="0"/>
              <a:cs typeface="Times New Roman" pitchFamily="18" charset="0"/>
            </a:endParaRPr>
          </a:p>
        </p:txBody>
      </p:sp>
      <p:sp>
        <p:nvSpPr>
          <p:cNvPr id="6" name="Content Placeholder 2"/>
          <p:cNvSpPr txBox="1">
            <a:spLocks/>
          </p:cNvSpPr>
          <p:nvPr/>
        </p:nvSpPr>
        <p:spPr>
          <a:xfrm>
            <a:off x="304800" y="3568321"/>
            <a:ext cx="8610600" cy="17526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n-US">
                <a:latin typeface="Times New Roman" pitchFamily="18" charset="0"/>
                <a:cs typeface="Times New Roman" pitchFamily="18" charset="0"/>
              </a:rPr>
              <a:t>	</a:t>
            </a:r>
            <a:r>
              <a:rPr lang="en-US" b="1">
                <a:latin typeface="Times New Roman" pitchFamily="18" charset="0"/>
                <a:cs typeface="Times New Roman" pitchFamily="18" charset="0"/>
              </a:rPr>
              <a:t>Vì sao bạn nhỏ mơ làm ngọn lửa?</a:t>
            </a:r>
          </a:p>
          <a:p>
            <a:pPr marL="0" indent="0" algn="just">
              <a:buNone/>
            </a:pPr>
            <a:r>
              <a:rPr lang="vi-VN">
                <a:latin typeface="Times New Roman" pitchFamily="18" charset="0"/>
                <a:cs typeface="Times New Roman" pitchFamily="18" charset="0"/>
              </a:rPr>
              <a:t>Vì bạn nhỏ muốn xua tan cái giá lạnh của mùa đông, mang lại sự ấm áp, vui tươi cho con người và vạn vật.</a:t>
            </a:r>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379202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anim calcmode="lin" valueType="num">
                                      <p:cBhvr additive="base">
                                        <p:cTn id="25"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447801"/>
            <a:ext cx="7772400" cy="762000"/>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3" name="Rectangle 2"/>
          <p:cNvSpPr/>
          <p:nvPr/>
        </p:nvSpPr>
        <p:spPr>
          <a:xfrm>
            <a:off x="381000" y="2286000"/>
            <a:ext cx="8458200" cy="1384995"/>
          </a:xfrm>
          <a:prstGeom prst="rect">
            <a:avLst/>
          </a:prstGeom>
        </p:spPr>
        <p:txBody>
          <a:bodyPr wrap="square">
            <a:spAutoFit/>
          </a:bodyPr>
          <a:lstStyle/>
          <a:p>
            <a:r>
              <a:rPr lang="en-US" sz="2800" b="1">
                <a:latin typeface="Times New Roman" pitchFamily="18" charset="0"/>
                <a:cs typeface="Times New Roman" pitchFamily="18" charset="0"/>
              </a:rPr>
              <a:t>	</a:t>
            </a:r>
            <a:r>
              <a:rPr lang="vi-VN" sz="2800" b="1">
                <a:latin typeface="Times New Roman" pitchFamily="18" charset="0"/>
                <a:cs typeface="Times New Roman" pitchFamily="18" charset="0"/>
              </a:rPr>
              <a:t>Câu 3: </a:t>
            </a:r>
            <a:r>
              <a:rPr lang="vi-VN" sz="2800">
                <a:latin typeface="Times New Roman" pitchFamily="18" charset="0"/>
                <a:cs typeface="Times New Roman" pitchFamily="18" charset="0"/>
              </a:rPr>
              <a:t>Theo mơ ước của bạn nhỏ, khung cảnh mỗi mùa hiện ra có gì đẹp? Em thích khung cảnh nào nhất? Vì sao?</a:t>
            </a: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379202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1055" y="609601"/>
            <a:ext cx="7772400" cy="990599"/>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609600" y="381000"/>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3" name="Rectangle 2"/>
          <p:cNvSpPr/>
          <p:nvPr/>
        </p:nvSpPr>
        <p:spPr>
          <a:xfrm>
            <a:off x="277091" y="1524000"/>
            <a:ext cx="8638309" cy="4678204"/>
          </a:xfrm>
          <a:prstGeom prst="rect">
            <a:avLst/>
          </a:prstGeom>
        </p:spPr>
        <p:txBody>
          <a:bodyPr wrap="square">
            <a:spAutoFit/>
          </a:bodyPr>
          <a:lstStyle/>
          <a:p>
            <a:r>
              <a:rPr lang="en-US" sz="2000" b="1">
                <a:latin typeface="Times New Roman" pitchFamily="18" charset="0"/>
                <a:cs typeface="Times New Roman" pitchFamily="18" charset="0"/>
              </a:rPr>
              <a:t>Khung cảnh mỗi hiện ra là:</a:t>
            </a:r>
            <a:endParaRPr lang="vi-VN" sz="2000">
              <a:latin typeface="Times New Roman" pitchFamily="18" charset="0"/>
              <a:cs typeface="Times New Roman" pitchFamily="18" charset="0"/>
            </a:endParaRPr>
          </a:p>
          <a:p>
            <a:r>
              <a:rPr lang="en-US" sz="2800">
                <a:latin typeface="Times New Roman" pitchFamily="18" charset="0"/>
                <a:cs typeface="Times New Roman" pitchFamily="18" charset="0"/>
              </a:rPr>
              <a:t>	</a:t>
            </a:r>
            <a:r>
              <a:rPr lang="vi-VN" sz="2800">
                <a:latin typeface="Times New Roman" pitchFamily="18" charset="0"/>
                <a:cs typeface="Times New Roman" pitchFamily="18" charset="0"/>
              </a:rPr>
              <a:t>Mùa xuân hiện ra với không gian đầy nắng và rộn rã tiếng cười.</a:t>
            </a:r>
          </a:p>
          <a:p>
            <a:r>
              <a:rPr lang="en-US" sz="2800">
                <a:latin typeface="Times New Roman" pitchFamily="18" charset="0"/>
                <a:cs typeface="Times New Roman" pitchFamily="18" charset="0"/>
              </a:rPr>
              <a:t>	</a:t>
            </a:r>
            <a:r>
              <a:rPr lang="vi-VN" sz="2800">
                <a:latin typeface="Times New Roman" pitchFamily="18" charset="0"/>
                <a:cs typeface="Times New Roman" pitchFamily="18" charset="0"/>
              </a:rPr>
              <a:t>Mùa hè hiện ra với khung cảnh những ngày nắng hạ oi nồng, có mây bay và có mưa làm mát không gian.</a:t>
            </a:r>
          </a:p>
          <a:p>
            <a:r>
              <a:rPr lang="en-US" sz="2800">
                <a:latin typeface="Times New Roman" pitchFamily="18" charset="0"/>
                <a:cs typeface="Times New Roman" pitchFamily="18" charset="0"/>
              </a:rPr>
              <a:t>	</a:t>
            </a:r>
            <a:r>
              <a:rPr lang="vi-VN" sz="2800">
                <a:latin typeface="Times New Roman" pitchFamily="18" charset="0"/>
                <a:cs typeface="Times New Roman" pitchFamily="18" charset="0"/>
              </a:rPr>
              <a:t>Mùa thu hiện ra với khung cảnh đêm trăng (có thể là đêm Rằm Trung thu), có vầng trăng sáng giữa trời với hàng ngàn ngôi sao lấp lánh.</a:t>
            </a:r>
          </a:p>
          <a:p>
            <a:r>
              <a:rPr lang="en-US" sz="2800">
                <a:latin typeface="Times New Roman" pitchFamily="18" charset="0"/>
                <a:cs typeface="Times New Roman" pitchFamily="18" charset="0"/>
              </a:rPr>
              <a:t>	</a:t>
            </a:r>
            <a:r>
              <a:rPr lang="vi-VN" sz="2800">
                <a:latin typeface="Times New Roman" pitchFamily="18" charset="0"/>
                <a:cs typeface="Times New Roman" pitchFamily="18" charset="0"/>
              </a:rPr>
              <a:t>Mùa đông hiện ra với khung cảnh ấm áp của bữa cơm chiều quê đ</a:t>
            </a:r>
            <a:r>
              <a:rPr lang="en-US" sz="2800">
                <a:latin typeface="Times New Roman" pitchFamily="18" charset="0"/>
                <a:cs typeface="Times New Roman" pitchFamily="18" charset="0"/>
              </a:rPr>
              <a:t>ô</a:t>
            </a:r>
            <a:r>
              <a:rPr lang="vi-VN" sz="2800">
                <a:latin typeface="Times New Roman" pitchFamily="18" charset="0"/>
                <a:cs typeface="Times New Roman" pitchFamily="18" charset="0"/>
              </a:rPr>
              <a:t>ng đủ các thành viên trong gia đình, cánh chim bay về tổ.</a:t>
            </a:r>
          </a:p>
        </p:txBody>
      </p:sp>
    </p:spTree>
    <p:extLst>
      <p:ext uri="{BB962C8B-B14F-4D97-AF65-F5344CB8AC3E}">
        <p14:creationId xmlns:p14="http://schemas.microsoft.com/office/powerpoint/2010/main" val="436299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772400" cy="609600"/>
          </a:xfrm>
        </p:spPr>
        <p:txBody>
          <a:bodyPr>
            <a:normAutofit fontScale="90000"/>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3" name="Rectangle 2"/>
          <p:cNvSpPr/>
          <p:nvPr/>
        </p:nvSpPr>
        <p:spPr>
          <a:xfrm>
            <a:off x="304800" y="2012396"/>
            <a:ext cx="8610600" cy="3108543"/>
          </a:xfrm>
          <a:prstGeom prst="rect">
            <a:avLst/>
          </a:prstGeom>
        </p:spPr>
        <p:txBody>
          <a:bodyPr wrap="square">
            <a:spAutoFit/>
          </a:bodyPr>
          <a:lstStyle/>
          <a:p>
            <a:r>
              <a:rPr lang="en-US" sz="2800" b="1">
                <a:latin typeface="Times New Roman" pitchFamily="18" charset="0"/>
                <a:cs typeface="Times New Roman" pitchFamily="18" charset="0"/>
              </a:rPr>
              <a:t>	</a:t>
            </a:r>
            <a:r>
              <a:rPr lang="vi-VN" sz="2800" b="1">
                <a:latin typeface="Times New Roman" pitchFamily="18" charset="0"/>
                <a:cs typeface="Times New Roman" pitchFamily="18" charset="0"/>
              </a:rPr>
              <a:t>Câu 4: </a:t>
            </a:r>
            <a:r>
              <a:rPr lang="en-US" sz="2800" b="1">
                <a:latin typeface="Times New Roman" pitchFamily="18" charset="0"/>
                <a:cs typeface="Times New Roman" pitchFamily="18" charset="0"/>
              </a:rPr>
              <a:t>(nhóm) </a:t>
            </a:r>
            <a:r>
              <a:rPr lang="vi-VN" sz="2800">
                <a:latin typeface="Times New Roman" pitchFamily="18" charset="0"/>
                <a:cs typeface="Times New Roman" pitchFamily="18" charset="0"/>
              </a:rPr>
              <a:t>Theo em, khổ thơ cuối muốn nói điều gì về mơ ước của tuổi thơ? Chọn câu trả lời </a:t>
            </a:r>
            <a:r>
              <a:rPr lang="en-US" sz="2800">
                <a:latin typeface="Times New Roman" pitchFamily="18" charset="0"/>
                <a:cs typeface="Times New Roman" pitchFamily="18" charset="0"/>
              </a:rPr>
              <a:t>dưới đây </a:t>
            </a:r>
            <a:r>
              <a:rPr lang="vi-VN" sz="2800">
                <a:latin typeface="Times New Roman" pitchFamily="18" charset="0"/>
                <a:cs typeface="Times New Roman" pitchFamily="18" charset="0"/>
              </a:rPr>
              <a:t>hoặc nêu ý kiến của em.</a:t>
            </a:r>
            <a:endParaRPr lang="en-US" sz="2800">
              <a:latin typeface="Times New Roman" pitchFamily="18" charset="0"/>
              <a:cs typeface="Times New Roman" pitchFamily="18" charset="0"/>
            </a:endParaRPr>
          </a:p>
          <a:p>
            <a:pPr marL="514350" indent="-514350">
              <a:buAutoNum type="alphaUcPeriod"/>
            </a:pPr>
            <a:r>
              <a:rPr lang="en-US" sz="2800">
                <a:latin typeface="Times New Roman" pitchFamily="18" charset="0"/>
                <a:cs typeface="Times New Roman" pitchFamily="18" charset="0"/>
              </a:rPr>
              <a:t>Mơ ước tuổi thơ nối dài tới tận chân trời.</a:t>
            </a:r>
          </a:p>
          <a:p>
            <a:pPr marL="514350" indent="-514350">
              <a:buAutoNum type="alphaUcPeriod"/>
            </a:pPr>
            <a:r>
              <a:rPr lang="en-US" sz="2800">
                <a:latin typeface="Times New Roman" pitchFamily="18" charset="0"/>
                <a:cs typeface="Times New Roman" pitchFamily="18" charset="0"/>
              </a:rPr>
              <a:t>Mơ ước cho em được đến mọi miền đất nước.</a:t>
            </a:r>
          </a:p>
          <a:p>
            <a:pPr marL="514350" indent="-514350">
              <a:buAutoNum type="alphaUcPeriod"/>
            </a:pPr>
            <a:r>
              <a:rPr lang="en-US" sz="2800">
                <a:latin typeface="Times New Roman" pitchFamily="18" charset="0"/>
                <a:cs typeface="Times New Roman" pitchFamily="18" charset="0"/>
              </a:rPr>
              <a:t>Mơ ước đưa trẻ thơ đi tới tương lai.</a:t>
            </a:r>
          </a:p>
          <a:p>
            <a:endParaRPr lang="vi-VN" sz="2800">
              <a:latin typeface="Times New Roman" pitchFamily="18" charset="0"/>
              <a:cs typeface="Times New Roman" pitchFamily="18" charset="0"/>
            </a:endParaRPr>
          </a:p>
        </p:txBody>
      </p:sp>
    </p:spTree>
    <p:extLst>
      <p:ext uri="{BB962C8B-B14F-4D97-AF65-F5344CB8AC3E}">
        <p14:creationId xmlns:p14="http://schemas.microsoft.com/office/powerpoint/2010/main" val="436299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772400" cy="609600"/>
          </a:xfrm>
        </p:spPr>
        <p:txBody>
          <a:bodyPr>
            <a:normAutofit fontScale="90000"/>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3" name="Rectangle 2"/>
          <p:cNvSpPr/>
          <p:nvPr/>
        </p:nvSpPr>
        <p:spPr>
          <a:xfrm>
            <a:off x="304800" y="2012396"/>
            <a:ext cx="8610600" cy="2246769"/>
          </a:xfrm>
          <a:prstGeom prst="rect">
            <a:avLst/>
          </a:prstGeom>
        </p:spPr>
        <p:txBody>
          <a:bodyPr wrap="square">
            <a:spAutoFit/>
          </a:bodyPr>
          <a:lstStyle/>
          <a:p>
            <a:r>
              <a:rPr lang="en-US" sz="2800" b="1">
                <a:latin typeface="Times New Roman" pitchFamily="18" charset="0"/>
                <a:cs typeface="Times New Roman" pitchFamily="18" charset="0"/>
              </a:rPr>
              <a:t>	</a:t>
            </a:r>
            <a:r>
              <a:rPr lang="vi-VN" sz="2800" b="1">
                <a:latin typeface="Times New Roman" pitchFamily="18" charset="0"/>
                <a:cs typeface="Times New Roman" pitchFamily="18" charset="0"/>
              </a:rPr>
              <a:t>Câu 4: </a:t>
            </a:r>
            <a:r>
              <a:rPr lang="en-US" sz="2800" b="1">
                <a:latin typeface="Times New Roman" pitchFamily="18" charset="0"/>
                <a:cs typeface="Times New Roman" pitchFamily="18" charset="0"/>
              </a:rPr>
              <a:t>(nhóm) </a:t>
            </a:r>
            <a:r>
              <a:rPr lang="vi-VN" sz="2800">
                <a:latin typeface="Times New Roman" pitchFamily="18" charset="0"/>
                <a:cs typeface="Times New Roman" pitchFamily="18" charset="0"/>
              </a:rPr>
              <a:t>Theo em, khổ thơ cuối muốn nói điều gì về mơ ước của tuổi thơ? Chọn câu trả lời </a:t>
            </a:r>
            <a:r>
              <a:rPr lang="en-US" sz="2800">
                <a:latin typeface="Times New Roman" pitchFamily="18" charset="0"/>
                <a:cs typeface="Times New Roman" pitchFamily="18" charset="0"/>
              </a:rPr>
              <a:t>dưới đây </a:t>
            </a:r>
            <a:r>
              <a:rPr lang="vi-VN" sz="2800">
                <a:latin typeface="Times New Roman" pitchFamily="18" charset="0"/>
                <a:cs typeface="Times New Roman" pitchFamily="18" charset="0"/>
              </a:rPr>
              <a:t>hoặc nêu ý kiến của em.</a:t>
            </a:r>
            <a:endParaRPr lang="en-US" sz="2800">
              <a:latin typeface="Times New Roman" pitchFamily="18" charset="0"/>
              <a:cs typeface="Times New Roman" pitchFamily="18" charset="0"/>
            </a:endParaRPr>
          </a:p>
          <a:p>
            <a:r>
              <a:rPr lang="en-US" sz="2800">
                <a:solidFill>
                  <a:srgbClr val="FF0000"/>
                </a:solidFill>
                <a:latin typeface="Times New Roman" pitchFamily="18" charset="0"/>
                <a:cs typeface="Times New Roman" pitchFamily="18" charset="0"/>
              </a:rPr>
              <a:t>C.  Mơ ước đưa trẻ thơ đi tới tương lai.</a:t>
            </a:r>
          </a:p>
          <a:p>
            <a:endParaRPr lang="vi-VN" sz="2800">
              <a:latin typeface="Times New Roman" pitchFamily="18" charset="0"/>
              <a:cs typeface="Times New Roman" pitchFamily="18" charset="0"/>
            </a:endParaRPr>
          </a:p>
        </p:txBody>
      </p:sp>
    </p:spTree>
    <p:extLst>
      <p:ext uri="{BB962C8B-B14F-4D97-AF65-F5344CB8AC3E}">
        <p14:creationId xmlns:p14="http://schemas.microsoft.com/office/powerpoint/2010/main" val="771998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3"/>
                                        </p:tgtEl>
                                        <p:attrNameLst>
                                          <p:attrName>style.color</p:attrName>
                                        </p:attrNameLst>
                                      </p:cBhvr>
                                      <p:to>
                                        <a:schemeClr val="bg1"/>
                                      </p:to>
                                    </p:animClr>
                                    <p:animClr clrSpc="rgb" dir="cw">
                                      <p:cBhvr>
                                        <p:cTn id="7" dur="250" autoRev="1" fill="remove"/>
                                        <p:tgtEl>
                                          <p:spTgt spid="3"/>
                                        </p:tgtEl>
                                        <p:attrNameLst>
                                          <p:attrName>fillcolor</p:attrName>
                                        </p:attrNameLst>
                                      </p:cBhvr>
                                      <p:to>
                                        <a:schemeClr val="bg1"/>
                                      </p:to>
                                    </p:animClr>
                                    <p:set>
                                      <p:cBhvr>
                                        <p:cTn id="8" dur="250" autoRev="1" fill="remove"/>
                                        <p:tgtEl>
                                          <p:spTgt spid="3"/>
                                        </p:tgtEl>
                                        <p:attrNameLst>
                                          <p:attrName>fill.type</p:attrName>
                                        </p:attrNameLst>
                                      </p:cBhvr>
                                      <p:to>
                                        <p:strVal val="solid"/>
                                      </p:to>
                                    </p:set>
                                    <p:set>
                                      <p:cBhvr>
                                        <p:cTn id="9" dur="250" autoRev="1" fill="remove"/>
                                        <p:tgtEl>
                                          <p:spTgt spid="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609600"/>
            <a:ext cx="8153400" cy="685800"/>
          </a:xfrm>
        </p:spPr>
        <p:txBody>
          <a:bodyPr>
            <a:normAutofit/>
          </a:bodyPr>
          <a:lstStyle/>
          <a:p>
            <a:r>
              <a:rPr lang="en-US" sz="3600">
                <a:latin typeface="Times New Roman" pitchFamily="18" charset="0"/>
                <a:cs typeface="Times New Roman" pitchFamily="18" charset="0"/>
              </a:rPr>
              <a:t>Điều tác giả muốn nói qua bài thơ là gì?</a:t>
            </a:r>
          </a:p>
        </p:txBody>
      </p:sp>
      <p:sp>
        <p:nvSpPr>
          <p:cNvPr id="3" name="Subtitle 2"/>
          <p:cNvSpPr>
            <a:spLocks noGrp="1"/>
          </p:cNvSpPr>
          <p:nvPr>
            <p:ph type="subTitle" idx="1"/>
          </p:nvPr>
        </p:nvSpPr>
        <p:spPr>
          <a:xfrm>
            <a:off x="228600" y="1524000"/>
            <a:ext cx="8534400" cy="4572000"/>
          </a:xfrm>
        </p:spPr>
        <p:txBody>
          <a:bodyPr/>
          <a:lstStyle/>
          <a:p>
            <a:pPr algn="l"/>
            <a:r>
              <a:rPr lang="en-US" sz="3200">
                <a:latin typeface="Times New Roman" pitchFamily="18" charset="0"/>
                <a:cs typeface="Times New Roman" pitchFamily="18" charset="0"/>
              </a:rPr>
              <a:t>Nội dung: </a:t>
            </a:r>
            <a:r>
              <a:rPr lang="en-US"/>
              <a:t>	</a:t>
            </a:r>
            <a:r>
              <a:rPr lang="en-US" sz="3600">
                <a:solidFill>
                  <a:schemeClr val="tx1"/>
                </a:solidFill>
                <a:latin typeface="Times New Roman" pitchFamily="18" charset="0"/>
                <a:cs typeface="Times New Roman" pitchFamily="18" charset="0"/>
              </a:rPr>
              <a:t>Ước mơ của mỗi người đều rất đẹp, rất đáng trân trọng. Con người cần nuôi dưỡng những hoài bão, ước mơ đẹp đẽ, hướng tới những điều tốt đẹp trong cuộc sống, cho mọi người xung quanh và cho bản thân mình.</a:t>
            </a:r>
          </a:p>
        </p:txBody>
      </p:sp>
    </p:spTree>
    <p:extLst>
      <p:ext uri="{BB962C8B-B14F-4D97-AF65-F5344CB8AC3E}">
        <p14:creationId xmlns:p14="http://schemas.microsoft.com/office/powerpoint/2010/main" val="3190493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19200"/>
            <a:ext cx="7772400" cy="718211"/>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5" name="Rectangle 4"/>
          <p:cNvSpPr/>
          <p:nvPr/>
        </p:nvSpPr>
        <p:spPr>
          <a:xfrm>
            <a:off x="228600" y="2773740"/>
            <a:ext cx="4572000" cy="1569660"/>
          </a:xfrm>
          <a:prstGeom prst="rect">
            <a:avLst/>
          </a:prstGeom>
        </p:spPr>
        <p:txBody>
          <a:bodyPr>
            <a:spAutoFit/>
          </a:bodyPr>
          <a:lstStyle/>
          <a:p>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én</a:t>
            </a:r>
            <a:endParaRPr lang="en-US" sz="2400" dirty="0">
              <a:latin typeface="Times New Roman" pitchFamily="18" charset="0"/>
              <a:cs typeface="Times New Roman" pitchFamily="18" charset="0"/>
            </a:endParaRPr>
          </a:p>
          <a:p>
            <a:r>
              <a:rPr lang="en-US" sz="2400" dirty="0" err="1">
                <a:latin typeface="Times New Roman" pitchFamily="18" charset="0"/>
                <a:cs typeface="Times New Roman" pitchFamily="18" charset="0"/>
              </a:rPr>
              <a:t>Gọi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muôn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nơi</a:t>
            </a: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Trong </a:t>
            </a:r>
            <a:r>
              <a:rPr lang="en-US" sz="2400" dirty="0" err="1">
                <a:latin typeface="Times New Roman" pitchFamily="18" charset="0"/>
                <a:cs typeface="Times New Roman" pitchFamily="18" charset="0"/>
              </a:rPr>
              <a:t>veo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nỗi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niềm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mến</a:t>
            </a:r>
            <a:endParaRPr lang="en-US" sz="2400" dirty="0">
              <a:latin typeface="Times New Roman" pitchFamily="18" charset="0"/>
              <a:cs typeface="Times New Roman" pitchFamily="18" charset="0"/>
            </a:endParaRPr>
          </a:p>
          <a:p>
            <a:r>
              <a:rPr lang="en-US" sz="2400" dirty="0" err="1">
                <a:latin typeface="Times New Roman" pitchFamily="18" charset="0"/>
                <a:cs typeface="Times New Roman" pitchFamily="18" charset="0"/>
              </a:rPr>
              <a:t>Hoà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rộn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cười</a:t>
            </a:r>
            <a:r>
              <a:rPr lang="en-US" sz="2400" dirty="0">
                <a:latin typeface="Times New Roman" pitchFamily="18" charset="0"/>
                <a:cs typeface="Times New Roman" pitchFamily="18" charset="0"/>
              </a:rPr>
              <a:t>.</a:t>
            </a:r>
          </a:p>
        </p:txBody>
      </p:sp>
      <p:sp>
        <p:nvSpPr>
          <p:cNvPr id="6" name="Title 1"/>
          <p:cNvSpPr txBox="1">
            <a:spLocks/>
          </p:cNvSpPr>
          <p:nvPr/>
        </p:nvSpPr>
        <p:spPr>
          <a:xfrm>
            <a:off x="228600" y="2209800"/>
            <a:ext cx="1219200" cy="565811"/>
          </a:xfrm>
          <a:prstGeom prst="rect">
            <a:avLst/>
          </a:prstGeom>
        </p:spPr>
        <p:txBody>
          <a:bodyPr vert="horz" lIns="91440" tIns="45720" rIns="91440" bIns="45720" rtlCol="0" anchor="b">
            <a:normAutofit fontScale="92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a:solidFill>
                  <a:srgbClr val="FF0000"/>
                </a:solidFill>
                <a:latin typeface="Times New Roman" pitchFamily="18" charset="0"/>
                <a:cs typeface="Times New Roman" pitchFamily="18" charset="0"/>
              </a:rPr>
              <a:t>Khổ:</a:t>
            </a:r>
          </a:p>
        </p:txBody>
      </p:sp>
      <p:cxnSp>
        <p:nvCxnSpPr>
          <p:cNvPr id="8" name="Straight Connector 7"/>
          <p:cNvCxnSpPr>
            <a:cxnSpLocks/>
          </p:cNvCxnSpPr>
          <p:nvPr/>
        </p:nvCxnSpPr>
        <p:spPr>
          <a:xfrm flipH="1">
            <a:off x="1967429" y="2838681"/>
            <a:ext cx="76200" cy="3048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06ED087-3EAE-7BA7-5AEB-C7CC66A4401E}"/>
              </a:ext>
            </a:extLst>
          </p:cNvPr>
          <p:cNvCxnSpPr>
            <a:cxnSpLocks/>
          </p:cNvCxnSpPr>
          <p:nvPr/>
        </p:nvCxnSpPr>
        <p:spPr>
          <a:xfrm flipH="1">
            <a:off x="2178127" y="3209122"/>
            <a:ext cx="76200" cy="2667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8BA2DA9-2C67-6B2D-31E6-BFA7E64C34D0}"/>
              </a:ext>
            </a:extLst>
          </p:cNvPr>
          <p:cNvCxnSpPr>
            <a:cxnSpLocks/>
          </p:cNvCxnSpPr>
          <p:nvPr/>
        </p:nvCxnSpPr>
        <p:spPr>
          <a:xfrm flipH="1">
            <a:off x="2043629" y="3962400"/>
            <a:ext cx="76200" cy="3048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6F11815-0B42-11A3-49B8-2D5C154F6082}"/>
              </a:ext>
            </a:extLst>
          </p:cNvPr>
          <p:cNvCxnSpPr>
            <a:cxnSpLocks/>
          </p:cNvCxnSpPr>
          <p:nvPr/>
        </p:nvCxnSpPr>
        <p:spPr>
          <a:xfrm flipH="1">
            <a:off x="2819400" y="3558570"/>
            <a:ext cx="76200" cy="3048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16A2E85-9013-8AC4-A04A-F5C52FE56E76}"/>
              </a:ext>
            </a:extLst>
          </p:cNvPr>
          <p:cNvCxnSpPr>
            <a:cxnSpLocks/>
          </p:cNvCxnSpPr>
          <p:nvPr/>
        </p:nvCxnSpPr>
        <p:spPr>
          <a:xfrm flipH="1">
            <a:off x="1600200" y="3596670"/>
            <a:ext cx="76200" cy="3048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BAD0683-AC5F-4541-27EC-F491C6DA5DC7}"/>
              </a:ext>
            </a:extLst>
          </p:cNvPr>
          <p:cNvCxnSpPr>
            <a:cxnSpLocks/>
          </p:cNvCxnSpPr>
          <p:nvPr/>
        </p:nvCxnSpPr>
        <p:spPr>
          <a:xfrm flipH="1">
            <a:off x="3730587" y="3968367"/>
            <a:ext cx="76200" cy="3048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DD1BAA4-674B-5C6A-DC37-5E03E24EC172}"/>
              </a:ext>
            </a:extLst>
          </p:cNvPr>
          <p:cNvCxnSpPr>
            <a:cxnSpLocks/>
          </p:cNvCxnSpPr>
          <p:nvPr/>
        </p:nvCxnSpPr>
        <p:spPr>
          <a:xfrm flipH="1">
            <a:off x="3806787" y="3948859"/>
            <a:ext cx="76200" cy="3048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62992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00200"/>
            <a:ext cx="7772400" cy="718211"/>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3" name="Rectangle 2"/>
          <p:cNvSpPr/>
          <p:nvPr/>
        </p:nvSpPr>
        <p:spPr>
          <a:xfrm>
            <a:off x="910865" y="2514600"/>
            <a:ext cx="8004535" cy="523220"/>
          </a:xfrm>
          <a:prstGeom prst="rect">
            <a:avLst/>
          </a:prstGeom>
        </p:spPr>
        <p:txBody>
          <a:bodyPr wrap="square">
            <a:spAutoFit/>
          </a:bodyPr>
          <a:lstStyle/>
          <a:p>
            <a:r>
              <a:rPr lang="vi-VN" sz="2800" b="1">
                <a:latin typeface="Times New Roman" pitchFamily="18" charset="0"/>
                <a:cs typeface="Times New Roman" pitchFamily="18" charset="0"/>
              </a:rPr>
              <a:t>3</a:t>
            </a:r>
            <a:r>
              <a:rPr lang="en-US" sz="2800" b="1">
                <a:latin typeface="Times New Roman" pitchFamily="18" charset="0"/>
                <a:cs typeface="Times New Roman" pitchFamily="18" charset="0"/>
              </a:rPr>
              <a:t>.</a:t>
            </a:r>
            <a:r>
              <a:rPr lang="vi-VN" sz="2800">
                <a:latin typeface="Times New Roman" pitchFamily="18" charset="0"/>
                <a:cs typeface="Times New Roman" pitchFamily="18" charset="0"/>
              </a:rPr>
              <a:t> </a:t>
            </a:r>
            <a:r>
              <a:rPr lang="vi-VN" sz="2800" b="1">
                <a:latin typeface="Times New Roman" pitchFamily="18" charset="0"/>
                <a:cs typeface="Times New Roman" pitchFamily="18" charset="0"/>
              </a:rPr>
              <a:t>HỌC THUỘC LÒNG BÀI THƠ</a:t>
            </a: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1583551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364" y="1524000"/>
            <a:ext cx="7772400" cy="838200"/>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5" name="Rectangle 4"/>
          <p:cNvSpPr/>
          <p:nvPr/>
        </p:nvSpPr>
        <p:spPr>
          <a:xfrm>
            <a:off x="1676400" y="2438400"/>
            <a:ext cx="5638800" cy="523220"/>
          </a:xfrm>
          <a:prstGeom prst="rect">
            <a:avLst/>
          </a:prstGeom>
        </p:spPr>
        <p:txBody>
          <a:bodyPr wrap="square">
            <a:spAutoFit/>
          </a:bodyPr>
          <a:lstStyle/>
          <a:p>
            <a:pPr algn="ctr"/>
            <a:r>
              <a:rPr lang="en-US" sz="2800" b="1">
                <a:latin typeface="Times New Roman" pitchFamily="18" charset="0"/>
                <a:cs typeface="Times New Roman" pitchFamily="18" charset="0"/>
              </a:rPr>
              <a:t>KHỞI ĐỘNG</a:t>
            </a:r>
            <a:endParaRPr lang="en-US" sz="2800">
              <a:latin typeface="Times New Roman" pitchFamily="18" charset="0"/>
              <a:cs typeface="Times New Roman" pitchFamily="18" charset="0"/>
            </a:endParaRPr>
          </a:p>
        </p:txBody>
      </p:sp>
      <p:sp>
        <p:nvSpPr>
          <p:cNvPr id="6" name="Rectangle 5"/>
          <p:cNvSpPr/>
          <p:nvPr/>
        </p:nvSpPr>
        <p:spPr>
          <a:xfrm>
            <a:off x="228600" y="3013164"/>
            <a:ext cx="8686800" cy="584775"/>
          </a:xfrm>
          <a:prstGeom prst="rect">
            <a:avLst/>
          </a:prstGeom>
        </p:spPr>
        <p:txBody>
          <a:bodyPr wrap="square">
            <a:spAutoFit/>
          </a:bodyPr>
          <a:lstStyle/>
          <a:p>
            <a:r>
              <a:rPr lang="vi-VN" sz="3200" b="1">
                <a:latin typeface="Times New Roman" pitchFamily="18" charset="0"/>
                <a:cs typeface="Times New Roman" pitchFamily="18" charset="0"/>
              </a:rPr>
              <a:t>Trao đổi với bạn về một ước mơ của em.</a:t>
            </a:r>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379202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38328"/>
            <a:ext cx="7620000" cy="804672"/>
          </a:xfrm>
        </p:spPr>
        <p:txBody>
          <a:bodyPr>
            <a:normAutofit/>
          </a:bodyPr>
          <a:lstStyle/>
          <a:p>
            <a:r>
              <a:rPr lang="en-US" sz="3200">
                <a:solidFill>
                  <a:srgbClr val="FF0000"/>
                </a:solidFill>
                <a:latin typeface="Times New Roman" pitchFamily="18" charset="0"/>
                <a:cs typeface="Times New Roman" pitchFamily="18" charset="0"/>
              </a:rPr>
              <a:t>BỐN MÙA MƠ ƯỚC</a:t>
            </a:r>
            <a:endParaRPr lang="en-US" sz="3200">
              <a:solidFill>
                <a:srgbClr val="FF0000"/>
              </a:solidFill>
            </a:endParaRPr>
          </a:p>
        </p:txBody>
      </p:sp>
      <p:sp>
        <p:nvSpPr>
          <p:cNvPr id="3" name="Content Placeholder 2"/>
          <p:cNvSpPr>
            <a:spLocks noGrp="1"/>
          </p:cNvSpPr>
          <p:nvPr>
            <p:ph sz="quarter" idx="13"/>
          </p:nvPr>
        </p:nvSpPr>
        <p:spPr>
          <a:xfrm>
            <a:off x="228600" y="1447800"/>
            <a:ext cx="4270247" cy="5029200"/>
          </a:xfrm>
        </p:spPr>
        <p:txBody>
          <a:bodyPr>
            <a:normAutofit fontScale="25000" lnSpcReduction="20000"/>
          </a:bodyPr>
          <a:lstStyle/>
          <a:p>
            <a:pPr marL="0" indent="0">
              <a:buNone/>
            </a:pPr>
            <a:r>
              <a:rPr lang="en-US" sz="9600">
                <a:latin typeface="Times New Roman" pitchFamily="18" charset="0"/>
                <a:cs typeface="Times New Roman" pitchFamily="18" charset="0"/>
              </a:rPr>
              <a:t>Em mơ mình là cánh én</a:t>
            </a:r>
          </a:p>
          <a:p>
            <a:pPr marL="0" indent="0">
              <a:buNone/>
            </a:pPr>
            <a:r>
              <a:rPr lang="en-US" sz="9600">
                <a:latin typeface="Times New Roman" pitchFamily="18" charset="0"/>
                <a:cs typeface="Times New Roman" pitchFamily="18" charset="0"/>
              </a:rPr>
              <a:t>Gọi nắng xuân về muôn nơi</a:t>
            </a:r>
          </a:p>
          <a:p>
            <a:pPr marL="0" indent="0">
              <a:buNone/>
            </a:pPr>
            <a:r>
              <a:rPr lang="en-US" sz="9600">
                <a:latin typeface="Times New Roman" pitchFamily="18" charset="0"/>
                <a:cs typeface="Times New Roman" pitchFamily="18" charset="0"/>
              </a:rPr>
              <a:t>Trong veo nỗi niềm thương mến</a:t>
            </a:r>
          </a:p>
          <a:p>
            <a:pPr marL="0" indent="0">
              <a:buNone/>
            </a:pPr>
            <a:r>
              <a:rPr lang="en-US" sz="9600">
                <a:latin typeface="Times New Roman" pitchFamily="18" charset="0"/>
                <a:cs typeface="Times New Roman" pitchFamily="18" charset="0"/>
              </a:rPr>
              <a:t>Hoà trong rộn rã tiếng cười.</a:t>
            </a:r>
          </a:p>
          <a:p>
            <a:pPr marL="0" indent="0">
              <a:buNone/>
            </a:pPr>
            <a:endParaRPr lang="en-US" sz="9600">
              <a:latin typeface="Times New Roman" pitchFamily="18" charset="0"/>
              <a:cs typeface="Times New Roman" pitchFamily="18" charset="0"/>
            </a:endParaRPr>
          </a:p>
          <a:p>
            <a:pPr marL="0" indent="0">
              <a:buNone/>
            </a:pPr>
            <a:r>
              <a:rPr lang="en-US" sz="9600">
                <a:latin typeface="Times New Roman" pitchFamily="18" charset="0"/>
                <a:cs typeface="Times New Roman" pitchFamily="18" charset="0"/>
              </a:rPr>
              <a:t>Em mơ mình là cơn gió</a:t>
            </a:r>
          </a:p>
          <a:p>
            <a:pPr marL="0" indent="0">
              <a:buNone/>
            </a:pPr>
            <a:r>
              <a:rPr lang="en-US" sz="9600">
                <a:latin typeface="Times New Roman" pitchFamily="18" charset="0"/>
                <a:cs typeface="Times New Roman" pitchFamily="18" charset="0"/>
              </a:rPr>
              <a:t>Giữa ngày nắng hạ nồng oi</a:t>
            </a:r>
          </a:p>
          <a:p>
            <a:pPr marL="0" indent="0">
              <a:buNone/>
            </a:pPr>
            <a:r>
              <a:rPr lang="en-US" sz="9600">
                <a:latin typeface="Times New Roman" pitchFamily="18" charset="0"/>
                <a:cs typeface="Times New Roman" pitchFamily="18" charset="0"/>
              </a:rPr>
              <a:t>Cùng mây bay đi đây đó</a:t>
            </a:r>
          </a:p>
          <a:p>
            <a:pPr marL="0" indent="0">
              <a:buNone/>
            </a:pPr>
            <a:r>
              <a:rPr lang="en-US" sz="9600">
                <a:latin typeface="Times New Roman" pitchFamily="18" charset="0"/>
                <a:cs typeface="Times New Roman" pitchFamily="18" charset="0"/>
              </a:rPr>
              <a:t>Đem mưa dịu mát muôn nơi.</a:t>
            </a:r>
          </a:p>
          <a:p>
            <a:pPr marL="0" indent="0">
              <a:buNone/>
            </a:pPr>
            <a:endParaRPr lang="en-US" sz="9600">
              <a:latin typeface="Times New Roman" pitchFamily="18" charset="0"/>
              <a:cs typeface="Times New Roman" pitchFamily="18" charset="0"/>
            </a:endParaRPr>
          </a:p>
          <a:p>
            <a:pPr marL="0" indent="0">
              <a:buNone/>
            </a:pPr>
            <a:r>
              <a:rPr lang="en-US" sz="9600">
                <a:latin typeface="Times New Roman" pitchFamily="18" charset="0"/>
                <a:cs typeface="Times New Roman" pitchFamily="18" charset="0"/>
              </a:rPr>
              <a:t>Em mơ là vầng trăng tỏ</a:t>
            </a:r>
          </a:p>
          <a:p>
            <a:pPr marL="0" indent="0">
              <a:buNone/>
            </a:pPr>
            <a:r>
              <a:rPr lang="en-US" sz="9600">
                <a:latin typeface="Times New Roman" pitchFamily="18" charset="0"/>
                <a:cs typeface="Times New Roman" pitchFamily="18" charset="0"/>
              </a:rPr>
              <a:t>Lung linh giữa trời thu xanh</a:t>
            </a:r>
          </a:p>
          <a:p>
            <a:pPr marL="0" indent="0">
              <a:buNone/>
            </a:pPr>
            <a:r>
              <a:rPr lang="en-US" sz="9600">
                <a:latin typeface="Times New Roman" pitchFamily="18" charset="0"/>
                <a:cs typeface="Times New Roman" pitchFamily="18" charset="0"/>
              </a:rPr>
              <a:t>Vui cùng những ngôi sao nhỏ</a:t>
            </a:r>
          </a:p>
          <a:p>
            <a:pPr marL="0" indent="0">
              <a:buNone/>
            </a:pPr>
            <a:r>
              <a:rPr lang="en-US" sz="9600">
                <a:latin typeface="Times New Roman" pitchFamily="18" charset="0"/>
                <a:cs typeface="Times New Roman" pitchFamily="18" charset="0"/>
              </a:rPr>
              <a:t>Như ngàn đôi mắt long lanh.</a:t>
            </a:r>
          </a:p>
          <a:p>
            <a:endParaRPr lang="en-US"/>
          </a:p>
        </p:txBody>
      </p:sp>
      <p:sp>
        <p:nvSpPr>
          <p:cNvPr id="4" name="Content Placeholder 3"/>
          <p:cNvSpPr>
            <a:spLocks noGrp="1"/>
          </p:cNvSpPr>
          <p:nvPr>
            <p:ph sz="quarter" idx="14"/>
          </p:nvPr>
        </p:nvSpPr>
        <p:spPr>
          <a:xfrm>
            <a:off x="4645152" y="1371600"/>
            <a:ext cx="4117848" cy="5105400"/>
          </a:xfrm>
        </p:spPr>
        <p:txBody>
          <a:bodyPr/>
          <a:lstStyle/>
          <a:p>
            <a:pPr marL="0" indent="0">
              <a:buNone/>
            </a:pPr>
            <a:r>
              <a:rPr lang="en-US">
                <a:latin typeface="Times New Roman" pitchFamily="18" charset="0"/>
                <a:cs typeface="Times New Roman" pitchFamily="18" charset="0"/>
              </a:rPr>
              <a:t>Em mơ mình là ngọn lửa</a:t>
            </a:r>
          </a:p>
          <a:p>
            <a:pPr marL="0" indent="0">
              <a:buNone/>
            </a:pPr>
            <a:r>
              <a:rPr lang="en-US">
                <a:latin typeface="Times New Roman" pitchFamily="18" charset="0"/>
                <a:cs typeface="Times New Roman" pitchFamily="18" charset="0"/>
              </a:rPr>
              <a:t>Xua tan giá lạnh mùa đông</a:t>
            </a:r>
          </a:p>
          <a:p>
            <a:pPr marL="0" indent="0">
              <a:buNone/>
            </a:pPr>
            <a:r>
              <a:rPr lang="en-US">
                <a:latin typeface="Times New Roman" pitchFamily="18" charset="0"/>
                <a:cs typeface="Times New Roman" pitchFamily="18" charset="0"/>
              </a:rPr>
              <a:t>Đàn chim vui bay về tổ</a:t>
            </a:r>
          </a:p>
          <a:p>
            <a:pPr marL="0" indent="0">
              <a:buNone/>
            </a:pPr>
            <a:r>
              <a:rPr lang="en-US">
                <a:latin typeface="Times New Roman" pitchFamily="18" charset="0"/>
                <a:cs typeface="Times New Roman" pitchFamily="18" charset="0"/>
              </a:rPr>
              <a:t>Bữa cơm chiều quê ấm nồng…</a:t>
            </a:r>
          </a:p>
          <a:p>
            <a:pPr marL="0" indent="0">
              <a:buNone/>
            </a:pPr>
            <a:endParaRPr lang="en-US">
              <a:latin typeface="Times New Roman" pitchFamily="18" charset="0"/>
              <a:cs typeface="Times New Roman" pitchFamily="18" charset="0"/>
            </a:endParaRPr>
          </a:p>
          <a:p>
            <a:pPr marL="0" indent="0">
              <a:buNone/>
            </a:pPr>
            <a:r>
              <a:rPr lang="en-US">
                <a:latin typeface="Times New Roman" pitchFamily="18" charset="0"/>
                <a:cs typeface="Times New Roman" pitchFamily="18" charset="0"/>
              </a:rPr>
              <a:t>Yêu từng dặm dài đất nước</a:t>
            </a:r>
          </a:p>
          <a:p>
            <a:pPr marL="0" indent="0">
              <a:buNone/>
            </a:pPr>
            <a:r>
              <a:rPr lang="en-US">
                <a:latin typeface="Times New Roman" pitchFamily="18" charset="0"/>
                <a:cs typeface="Times New Roman" pitchFamily="18" charset="0"/>
              </a:rPr>
              <a:t>Em mơ về con đường xa</a:t>
            </a:r>
          </a:p>
          <a:p>
            <a:pPr marL="0" indent="0">
              <a:buNone/>
            </a:pPr>
            <a:r>
              <a:rPr lang="en-US">
                <a:latin typeface="Times New Roman" pitchFamily="18" charset="0"/>
                <a:cs typeface="Times New Roman" pitchFamily="18" charset="0"/>
              </a:rPr>
              <a:t>Bốn mùa còn bao mơ ước</a:t>
            </a:r>
          </a:p>
          <a:p>
            <a:pPr marL="0" indent="0">
              <a:buNone/>
            </a:pPr>
            <a:r>
              <a:rPr lang="en-US">
                <a:latin typeface="Times New Roman" pitchFamily="18" charset="0"/>
                <a:cs typeface="Times New Roman" pitchFamily="18" charset="0"/>
              </a:rPr>
              <a:t>Ở phía chân trời bao la.</a:t>
            </a:r>
          </a:p>
          <a:p>
            <a:pPr marL="0" indent="0">
              <a:buNone/>
            </a:pPr>
            <a:endParaRPr lang="en-US">
              <a:latin typeface="Times New Roman" pitchFamily="18" charset="0"/>
              <a:cs typeface="Times New Roman" pitchFamily="18" charset="0"/>
            </a:endParaRPr>
          </a:p>
          <a:p>
            <a:pPr marL="0" indent="0" algn="r">
              <a:buNone/>
            </a:pPr>
            <a:r>
              <a:rPr lang="en-US">
                <a:latin typeface="Times New Roman" pitchFamily="18" charset="0"/>
                <a:cs typeface="Times New Roman" pitchFamily="18" charset="0"/>
              </a:rPr>
              <a:t>(Nguyễn Lãm Thắng)</a:t>
            </a:r>
          </a:p>
          <a:p>
            <a:endParaRPr lang="en-US"/>
          </a:p>
        </p:txBody>
      </p:sp>
    </p:spTree>
    <p:extLst>
      <p:ext uri="{BB962C8B-B14F-4D97-AF65-F5344CB8AC3E}">
        <p14:creationId xmlns:p14="http://schemas.microsoft.com/office/powerpoint/2010/main" val="1517522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sz="2800">
                <a:solidFill>
                  <a:srgbClr val="FF0000"/>
                </a:solidFill>
                <a:latin typeface="Times New Roman" pitchFamily="18" charset="0"/>
                <a:cs typeface="Times New Roman" pitchFamily="18" charset="0"/>
              </a:rPr>
              <a:t>BỐN MÙA MƠ ƯỚC</a:t>
            </a:r>
          </a:p>
        </p:txBody>
      </p:sp>
      <p:sp>
        <p:nvSpPr>
          <p:cNvPr id="3" name="Content Placeholder 2"/>
          <p:cNvSpPr>
            <a:spLocks noGrp="1"/>
          </p:cNvSpPr>
          <p:nvPr>
            <p:ph sz="quarter" idx="13"/>
          </p:nvPr>
        </p:nvSpPr>
        <p:spPr>
          <a:xfrm>
            <a:off x="152400" y="838200"/>
            <a:ext cx="4346447" cy="5715000"/>
          </a:xfrm>
        </p:spPr>
        <p:txBody>
          <a:bodyPr>
            <a:normAutofit lnSpcReduction="10000"/>
          </a:bodyPr>
          <a:lstStyle/>
          <a:p>
            <a:pPr marL="0" indent="0">
              <a:buNone/>
            </a:pPr>
            <a:r>
              <a:rPr lang="en-US">
                <a:solidFill>
                  <a:schemeClr val="tx1"/>
                </a:solidFill>
                <a:latin typeface="Times New Roman" pitchFamily="18" charset="0"/>
                <a:cs typeface="Times New Roman" pitchFamily="18" charset="0"/>
              </a:rPr>
              <a:t>Em mơ mình là cánh én</a:t>
            </a:r>
          </a:p>
          <a:p>
            <a:pPr marL="0" indent="0">
              <a:buNone/>
            </a:pPr>
            <a:r>
              <a:rPr lang="en-US">
                <a:solidFill>
                  <a:schemeClr val="tx1"/>
                </a:solidFill>
                <a:latin typeface="Times New Roman" pitchFamily="18" charset="0"/>
                <a:cs typeface="Times New Roman" pitchFamily="18" charset="0"/>
              </a:rPr>
              <a:t>Gọi nắng xuân về muôn nơi</a:t>
            </a:r>
          </a:p>
          <a:p>
            <a:pPr marL="0" indent="0">
              <a:buNone/>
            </a:pPr>
            <a:r>
              <a:rPr lang="en-US">
                <a:solidFill>
                  <a:schemeClr val="tx1"/>
                </a:solidFill>
                <a:latin typeface="Times New Roman" pitchFamily="18" charset="0"/>
                <a:cs typeface="Times New Roman" pitchFamily="18" charset="0"/>
              </a:rPr>
              <a:t>Trong veo nỗi niềm thương mến</a:t>
            </a:r>
          </a:p>
          <a:p>
            <a:pPr marL="0" indent="0">
              <a:buNone/>
            </a:pPr>
            <a:r>
              <a:rPr lang="en-US">
                <a:solidFill>
                  <a:schemeClr val="tx1"/>
                </a:solidFill>
                <a:latin typeface="Times New Roman" pitchFamily="18" charset="0"/>
                <a:cs typeface="Times New Roman" pitchFamily="18" charset="0"/>
              </a:rPr>
              <a:t>Hoà trong rộn rã tiếng cười.</a:t>
            </a:r>
          </a:p>
          <a:p>
            <a:pPr marL="0" indent="0">
              <a:buNone/>
            </a:pPr>
            <a:endParaRPr lang="en-US">
              <a:solidFill>
                <a:schemeClr val="tx1"/>
              </a:solidFill>
              <a:latin typeface="Times New Roman" pitchFamily="18" charset="0"/>
              <a:cs typeface="Times New Roman" pitchFamily="18" charset="0"/>
            </a:endParaRPr>
          </a:p>
          <a:p>
            <a:pPr marL="0" indent="0">
              <a:buNone/>
            </a:pPr>
            <a:r>
              <a:rPr lang="en-US">
                <a:solidFill>
                  <a:schemeClr val="tx1"/>
                </a:solidFill>
                <a:latin typeface="Times New Roman" pitchFamily="18" charset="0"/>
                <a:cs typeface="Times New Roman" pitchFamily="18" charset="0"/>
              </a:rPr>
              <a:t>Em mơ mình là cơn gió</a:t>
            </a:r>
          </a:p>
          <a:p>
            <a:pPr marL="0" indent="0">
              <a:buNone/>
            </a:pPr>
            <a:r>
              <a:rPr lang="en-US">
                <a:solidFill>
                  <a:schemeClr val="tx1"/>
                </a:solidFill>
                <a:latin typeface="Times New Roman" pitchFamily="18" charset="0"/>
                <a:cs typeface="Times New Roman" pitchFamily="18" charset="0"/>
              </a:rPr>
              <a:t>Giữa ngày nắng hạ nồng oi</a:t>
            </a:r>
          </a:p>
          <a:p>
            <a:pPr marL="0" indent="0">
              <a:buNone/>
            </a:pPr>
            <a:r>
              <a:rPr lang="en-US">
                <a:solidFill>
                  <a:schemeClr val="tx1"/>
                </a:solidFill>
                <a:latin typeface="Times New Roman" pitchFamily="18" charset="0"/>
                <a:cs typeface="Times New Roman" pitchFamily="18" charset="0"/>
              </a:rPr>
              <a:t>Cùng mây bay đi đây đó</a:t>
            </a:r>
          </a:p>
          <a:p>
            <a:pPr marL="0" indent="0">
              <a:buNone/>
            </a:pPr>
            <a:r>
              <a:rPr lang="en-US">
                <a:solidFill>
                  <a:schemeClr val="tx1"/>
                </a:solidFill>
                <a:latin typeface="Times New Roman" pitchFamily="18" charset="0"/>
                <a:cs typeface="Times New Roman" pitchFamily="18" charset="0"/>
              </a:rPr>
              <a:t>Đem mưa dịu mát muôn nơi.</a:t>
            </a:r>
          </a:p>
          <a:p>
            <a:pPr marL="0" indent="0">
              <a:buNone/>
            </a:pPr>
            <a:endParaRPr lang="en-US">
              <a:solidFill>
                <a:schemeClr val="tx1"/>
              </a:solidFill>
              <a:latin typeface="Times New Roman" pitchFamily="18" charset="0"/>
              <a:cs typeface="Times New Roman" pitchFamily="18" charset="0"/>
            </a:endParaRPr>
          </a:p>
          <a:p>
            <a:pPr marL="0" indent="0">
              <a:buNone/>
            </a:pPr>
            <a:r>
              <a:rPr lang="en-US">
                <a:solidFill>
                  <a:schemeClr val="tx1"/>
                </a:solidFill>
                <a:latin typeface="Times New Roman" pitchFamily="18" charset="0"/>
                <a:cs typeface="Times New Roman" pitchFamily="18" charset="0"/>
              </a:rPr>
              <a:t>Em mơ là vầng trăng tỏ</a:t>
            </a:r>
          </a:p>
          <a:p>
            <a:pPr marL="0" indent="0">
              <a:buNone/>
            </a:pPr>
            <a:r>
              <a:rPr lang="en-US">
                <a:solidFill>
                  <a:schemeClr val="tx1"/>
                </a:solidFill>
                <a:latin typeface="Times New Roman" pitchFamily="18" charset="0"/>
                <a:cs typeface="Times New Roman" pitchFamily="18" charset="0"/>
              </a:rPr>
              <a:t>Lung linh giữa trời thu xanh</a:t>
            </a:r>
          </a:p>
          <a:p>
            <a:pPr marL="0" indent="0">
              <a:buNone/>
            </a:pPr>
            <a:r>
              <a:rPr lang="en-US">
                <a:solidFill>
                  <a:schemeClr val="tx1"/>
                </a:solidFill>
                <a:latin typeface="Times New Roman" pitchFamily="18" charset="0"/>
                <a:cs typeface="Times New Roman" pitchFamily="18" charset="0"/>
              </a:rPr>
              <a:t>Vui cùng những ngôi sao nhỏ</a:t>
            </a:r>
          </a:p>
          <a:p>
            <a:pPr marL="0" indent="0">
              <a:buNone/>
            </a:pPr>
            <a:r>
              <a:rPr lang="en-US">
                <a:solidFill>
                  <a:schemeClr val="tx1"/>
                </a:solidFill>
                <a:latin typeface="Times New Roman" pitchFamily="18" charset="0"/>
                <a:cs typeface="Times New Roman" pitchFamily="18" charset="0"/>
              </a:rPr>
              <a:t>Như ngàn đôi mắt long lanh.</a:t>
            </a:r>
          </a:p>
          <a:p>
            <a:pPr marL="0" indent="0">
              <a:buNone/>
            </a:pPr>
            <a:endParaRPr lang="en-US">
              <a:latin typeface="Times New Roman" pitchFamily="18" charset="0"/>
              <a:cs typeface="Times New Roman" pitchFamily="18" charset="0"/>
            </a:endParaRPr>
          </a:p>
          <a:p>
            <a:pPr marL="0" indent="0">
              <a:buNone/>
            </a:pPr>
            <a:endParaRPr lang="en-US">
              <a:latin typeface="Times New Roman" pitchFamily="18" charset="0"/>
              <a:cs typeface="Times New Roman" pitchFamily="18" charset="0"/>
            </a:endParaRPr>
          </a:p>
          <a:p>
            <a:pPr marL="0" indent="0">
              <a:buNone/>
            </a:pPr>
            <a:endParaRPr lang="en-US">
              <a:latin typeface="Times New Roman" pitchFamily="18" charset="0"/>
              <a:cs typeface="Times New Roman" pitchFamily="18" charset="0"/>
            </a:endParaRPr>
          </a:p>
          <a:p>
            <a:pPr marL="0" indent="0">
              <a:buNone/>
            </a:pPr>
            <a:endParaRPr lang="en-US">
              <a:latin typeface="Times New Roman" pitchFamily="18" charset="0"/>
              <a:cs typeface="Times New Roman" pitchFamily="18" charset="0"/>
            </a:endParaRPr>
          </a:p>
          <a:p>
            <a:pPr marL="0" indent="0">
              <a:buNone/>
            </a:pPr>
            <a:endParaRPr lang="en-US"/>
          </a:p>
        </p:txBody>
      </p:sp>
      <p:sp>
        <p:nvSpPr>
          <p:cNvPr id="4" name="Content Placeholder 3"/>
          <p:cNvSpPr>
            <a:spLocks noGrp="1"/>
          </p:cNvSpPr>
          <p:nvPr>
            <p:ph sz="quarter" idx="14"/>
          </p:nvPr>
        </p:nvSpPr>
        <p:spPr>
          <a:xfrm>
            <a:off x="4645152" y="838200"/>
            <a:ext cx="4346448" cy="5288280"/>
          </a:xfrm>
        </p:spPr>
        <p:txBody>
          <a:bodyPr/>
          <a:lstStyle/>
          <a:p>
            <a:pPr marL="0" indent="0">
              <a:buNone/>
            </a:pPr>
            <a:r>
              <a:rPr lang="en-US">
                <a:solidFill>
                  <a:schemeClr val="tx1"/>
                </a:solidFill>
                <a:latin typeface="Times New Roman" pitchFamily="18" charset="0"/>
                <a:cs typeface="Times New Roman" pitchFamily="18" charset="0"/>
              </a:rPr>
              <a:t>Em mơ mình là ngọn lửa</a:t>
            </a:r>
          </a:p>
          <a:p>
            <a:pPr marL="0" indent="0">
              <a:buNone/>
            </a:pPr>
            <a:r>
              <a:rPr lang="en-US">
                <a:solidFill>
                  <a:schemeClr val="tx1"/>
                </a:solidFill>
                <a:latin typeface="Times New Roman" pitchFamily="18" charset="0"/>
                <a:cs typeface="Times New Roman" pitchFamily="18" charset="0"/>
              </a:rPr>
              <a:t>Xua tan giá lạnh mùa đông</a:t>
            </a:r>
          </a:p>
          <a:p>
            <a:pPr marL="0" indent="0">
              <a:buNone/>
            </a:pPr>
            <a:r>
              <a:rPr lang="en-US">
                <a:solidFill>
                  <a:schemeClr val="tx1"/>
                </a:solidFill>
                <a:latin typeface="Times New Roman" pitchFamily="18" charset="0"/>
                <a:cs typeface="Times New Roman" pitchFamily="18" charset="0"/>
              </a:rPr>
              <a:t>Đàn chim vui bay về tổ</a:t>
            </a:r>
          </a:p>
          <a:p>
            <a:pPr marL="0" indent="0">
              <a:buNone/>
            </a:pPr>
            <a:r>
              <a:rPr lang="en-US">
                <a:solidFill>
                  <a:schemeClr val="tx1"/>
                </a:solidFill>
                <a:latin typeface="Times New Roman" pitchFamily="18" charset="0"/>
                <a:cs typeface="Times New Roman" pitchFamily="18" charset="0"/>
              </a:rPr>
              <a:t>Bữa cơm chiều quê ấm nồng…</a:t>
            </a:r>
          </a:p>
          <a:p>
            <a:pPr marL="0" indent="0">
              <a:buNone/>
            </a:pPr>
            <a:endParaRPr lang="en-US">
              <a:solidFill>
                <a:schemeClr val="tx1"/>
              </a:solidFill>
              <a:latin typeface="Times New Roman" pitchFamily="18" charset="0"/>
              <a:cs typeface="Times New Roman" pitchFamily="18" charset="0"/>
            </a:endParaRPr>
          </a:p>
          <a:p>
            <a:pPr marL="0" indent="0">
              <a:buNone/>
            </a:pPr>
            <a:r>
              <a:rPr lang="en-US">
                <a:solidFill>
                  <a:schemeClr val="tx1"/>
                </a:solidFill>
                <a:latin typeface="Times New Roman" pitchFamily="18" charset="0"/>
                <a:cs typeface="Times New Roman" pitchFamily="18" charset="0"/>
              </a:rPr>
              <a:t>Yêu từng dặm dài đất nước</a:t>
            </a:r>
          </a:p>
          <a:p>
            <a:pPr marL="0" indent="0">
              <a:buNone/>
            </a:pPr>
            <a:r>
              <a:rPr lang="en-US">
                <a:solidFill>
                  <a:schemeClr val="tx1"/>
                </a:solidFill>
                <a:latin typeface="Times New Roman" pitchFamily="18" charset="0"/>
                <a:cs typeface="Times New Roman" pitchFamily="18" charset="0"/>
              </a:rPr>
              <a:t>Em mơ về con đường xa</a:t>
            </a:r>
          </a:p>
          <a:p>
            <a:pPr marL="0" indent="0">
              <a:buNone/>
            </a:pPr>
            <a:r>
              <a:rPr lang="en-US">
                <a:solidFill>
                  <a:schemeClr val="tx1"/>
                </a:solidFill>
                <a:latin typeface="Times New Roman" pitchFamily="18" charset="0"/>
                <a:cs typeface="Times New Roman" pitchFamily="18" charset="0"/>
              </a:rPr>
              <a:t>Bốn mùa còn bao mơ ước</a:t>
            </a:r>
          </a:p>
          <a:p>
            <a:pPr marL="0" indent="0">
              <a:buNone/>
            </a:pPr>
            <a:r>
              <a:rPr lang="en-US">
                <a:solidFill>
                  <a:schemeClr val="tx1"/>
                </a:solidFill>
                <a:latin typeface="Times New Roman" pitchFamily="18" charset="0"/>
                <a:cs typeface="Times New Roman" pitchFamily="18" charset="0"/>
              </a:rPr>
              <a:t>Ở phía chân trời bao la.</a:t>
            </a:r>
          </a:p>
          <a:p>
            <a:pPr marL="0" indent="0">
              <a:buNone/>
            </a:pPr>
            <a:endParaRPr lang="en-US">
              <a:solidFill>
                <a:schemeClr val="tx1"/>
              </a:solidFill>
              <a:latin typeface="Times New Roman" pitchFamily="18" charset="0"/>
              <a:cs typeface="Times New Roman" pitchFamily="18" charset="0"/>
            </a:endParaRPr>
          </a:p>
          <a:p>
            <a:pPr marL="0" indent="0" algn="r">
              <a:buNone/>
            </a:pPr>
            <a:r>
              <a:rPr lang="en-US">
                <a:solidFill>
                  <a:schemeClr val="tx1"/>
                </a:solidFill>
                <a:latin typeface="Times New Roman" pitchFamily="18" charset="0"/>
                <a:cs typeface="Times New Roman" pitchFamily="18" charset="0"/>
              </a:rPr>
              <a:t>(Nguyễn Lãm Thắng)</a:t>
            </a:r>
          </a:p>
          <a:p>
            <a:pPr marL="0" indent="0">
              <a:buNone/>
            </a:pPr>
            <a:endParaRPr lang="en-US" sz="2000">
              <a:latin typeface="Times New Roman" pitchFamily="18" charset="0"/>
              <a:cs typeface="Times New Roman" pitchFamily="18" charset="0"/>
            </a:endParaRPr>
          </a:p>
          <a:p>
            <a:pPr marL="0" indent="0">
              <a:buNone/>
            </a:pPr>
            <a:endParaRPr lang="en-US" sz="2000"/>
          </a:p>
          <a:p>
            <a:endParaRPr lang="en-US"/>
          </a:p>
        </p:txBody>
      </p:sp>
    </p:spTree>
    <p:extLst>
      <p:ext uri="{BB962C8B-B14F-4D97-AF65-F5344CB8AC3E}">
        <p14:creationId xmlns:p14="http://schemas.microsoft.com/office/powerpoint/2010/main" val="2172790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additive="base">
                                        <p:cTn id="7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3">
                                            <p:txEl>
                                              <p:pRg st="13" end="13"/>
                                            </p:txEl>
                                          </p:spTgt>
                                        </p:tgtEl>
                                        <p:attrNameLst>
                                          <p:attrName>style.visibility</p:attrName>
                                        </p:attrNameLst>
                                      </p:cBhvr>
                                      <p:to>
                                        <p:strVal val="visible"/>
                                      </p:to>
                                    </p:set>
                                    <p:anim calcmode="lin" valueType="num">
                                      <p:cBhvr additive="base">
                                        <p:cTn id="79"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16" presetClass="entr" presetSubtype="21" fill="hold" nodeType="clickEffect">
                                  <p:stCondLst>
                                    <p:cond delay="0"/>
                                  </p:stCondLst>
                                  <p:childTnLst>
                                    <p:set>
                                      <p:cBhvr>
                                        <p:cTn id="84" dur="1" fill="hold">
                                          <p:stCondLst>
                                            <p:cond delay="0"/>
                                          </p:stCondLst>
                                        </p:cTn>
                                        <p:tgtEl>
                                          <p:spTgt spid="4">
                                            <p:txEl>
                                              <p:pRg st="0" end="0"/>
                                            </p:txEl>
                                          </p:spTgt>
                                        </p:tgtEl>
                                        <p:attrNameLst>
                                          <p:attrName>style.visibility</p:attrName>
                                        </p:attrNameLst>
                                      </p:cBhvr>
                                      <p:to>
                                        <p:strVal val="visible"/>
                                      </p:to>
                                    </p:set>
                                    <p:animEffect transition="in" filter="barn(inVertical)">
                                      <p:cBhvr>
                                        <p:cTn id="85" dur="500"/>
                                        <p:tgtEl>
                                          <p:spTgt spid="4">
                                            <p:txEl>
                                              <p:pRg st="0" end="0"/>
                                            </p:txEl>
                                          </p:spTgt>
                                        </p:tgtEl>
                                      </p:cBhvr>
                                    </p:animEffect>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nodeType="clickEffect">
                                  <p:stCondLst>
                                    <p:cond delay="0"/>
                                  </p:stCondLst>
                                  <p:childTnLst>
                                    <p:set>
                                      <p:cBhvr>
                                        <p:cTn id="89" dur="1" fill="hold">
                                          <p:stCondLst>
                                            <p:cond delay="0"/>
                                          </p:stCondLst>
                                        </p:cTn>
                                        <p:tgtEl>
                                          <p:spTgt spid="4">
                                            <p:txEl>
                                              <p:pRg st="1" end="1"/>
                                            </p:txEl>
                                          </p:spTgt>
                                        </p:tgtEl>
                                        <p:attrNameLst>
                                          <p:attrName>style.visibility</p:attrName>
                                        </p:attrNameLst>
                                      </p:cBhvr>
                                      <p:to>
                                        <p:strVal val="visible"/>
                                      </p:to>
                                    </p:set>
                                    <p:animEffect transition="in" filter="barn(inVertical)">
                                      <p:cBhvr>
                                        <p:cTn id="90" dur="500"/>
                                        <p:tgtEl>
                                          <p:spTgt spid="4">
                                            <p:txEl>
                                              <p:pRg st="1" end="1"/>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nodeType="clickEffect">
                                  <p:stCondLst>
                                    <p:cond delay="0"/>
                                  </p:stCondLst>
                                  <p:childTnLst>
                                    <p:set>
                                      <p:cBhvr>
                                        <p:cTn id="94" dur="1" fill="hold">
                                          <p:stCondLst>
                                            <p:cond delay="0"/>
                                          </p:stCondLst>
                                        </p:cTn>
                                        <p:tgtEl>
                                          <p:spTgt spid="4">
                                            <p:txEl>
                                              <p:pRg st="2" end="2"/>
                                            </p:txEl>
                                          </p:spTgt>
                                        </p:tgtEl>
                                        <p:attrNameLst>
                                          <p:attrName>style.visibility</p:attrName>
                                        </p:attrNameLst>
                                      </p:cBhvr>
                                      <p:to>
                                        <p:strVal val="visible"/>
                                      </p:to>
                                    </p:set>
                                    <p:animEffect transition="in" filter="barn(inVertical)">
                                      <p:cBhvr>
                                        <p:cTn id="95" dur="500"/>
                                        <p:tgtEl>
                                          <p:spTgt spid="4">
                                            <p:txEl>
                                              <p:pRg st="2" end="2"/>
                                            </p:txEl>
                                          </p:spTgt>
                                        </p:tgtEl>
                                      </p:cBhvr>
                                    </p:animEffect>
                                  </p:childTnLst>
                                </p:cTn>
                              </p:par>
                            </p:childTnLst>
                          </p:cTn>
                        </p:par>
                      </p:childTnLst>
                    </p:cTn>
                  </p:par>
                  <p:par>
                    <p:cTn id="96" fill="hold">
                      <p:stCondLst>
                        <p:cond delay="indefinite"/>
                      </p:stCondLst>
                      <p:childTnLst>
                        <p:par>
                          <p:cTn id="97" fill="hold">
                            <p:stCondLst>
                              <p:cond delay="0"/>
                            </p:stCondLst>
                            <p:childTnLst>
                              <p:par>
                                <p:cTn id="98" presetID="16" presetClass="entr" presetSubtype="21" fill="hold" nodeType="clickEffect">
                                  <p:stCondLst>
                                    <p:cond delay="0"/>
                                  </p:stCondLst>
                                  <p:childTnLst>
                                    <p:set>
                                      <p:cBhvr>
                                        <p:cTn id="99" dur="1" fill="hold">
                                          <p:stCondLst>
                                            <p:cond delay="0"/>
                                          </p:stCondLst>
                                        </p:cTn>
                                        <p:tgtEl>
                                          <p:spTgt spid="4">
                                            <p:txEl>
                                              <p:pRg st="3" end="3"/>
                                            </p:txEl>
                                          </p:spTgt>
                                        </p:tgtEl>
                                        <p:attrNameLst>
                                          <p:attrName>style.visibility</p:attrName>
                                        </p:attrNameLst>
                                      </p:cBhvr>
                                      <p:to>
                                        <p:strVal val="visible"/>
                                      </p:to>
                                    </p:set>
                                    <p:animEffect transition="in" filter="barn(inVertical)">
                                      <p:cBhvr>
                                        <p:cTn id="100" dur="500"/>
                                        <p:tgtEl>
                                          <p:spTgt spid="4">
                                            <p:txEl>
                                              <p:pRg st="3" end="3"/>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4">
                                            <p:txEl>
                                              <p:pRg st="5" end="5"/>
                                            </p:txEl>
                                          </p:spTgt>
                                        </p:tgtEl>
                                        <p:attrNameLst>
                                          <p:attrName>style.visibility</p:attrName>
                                        </p:attrNameLst>
                                      </p:cBhvr>
                                      <p:to>
                                        <p:strVal val="visible"/>
                                      </p:to>
                                    </p:set>
                                    <p:anim calcmode="lin" valueType="num">
                                      <p:cBhvr additive="base">
                                        <p:cTn id="10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10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nodeType="clickEffect">
                                  <p:stCondLst>
                                    <p:cond delay="0"/>
                                  </p:stCondLst>
                                  <p:childTnLst>
                                    <p:set>
                                      <p:cBhvr>
                                        <p:cTn id="110" dur="1" fill="hold">
                                          <p:stCondLst>
                                            <p:cond delay="0"/>
                                          </p:stCondLst>
                                        </p:cTn>
                                        <p:tgtEl>
                                          <p:spTgt spid="4">
                                            <p:txEl>
                                              <p:pRg st="6" end="6"/>
                                            </p:txEl>
                                          </p:spTgt>
                                        </p:tgtEl>
                                        <p:attrNameLst>
                                          <p:attrName>style.visibility</p:attrName>
                                        </p:attrNameLst>
                                      </p:cBhvr>
                                      <p:to>
                                        <p:strVal val="visible"/>
                                      </p:to>
                                    </p:set>
                                    <p:anim calcmode="lin" valueType="num">
                                      <p:cBhvr additive="base">
                                        <p:cTn id="11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112"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nodeType="clickEffect">
                                  <p:stCondLst>
                                    <p:cond delay="0"/>
                                  </p:stCondLst>
                                  <p:childTnLst>
                                    <p:set>
                                      <p:cBhvr>
                                        <p:cTn id="116" dur="1" fill="hold">
                                          <p:stCondLst>
                                            <p:cond delay="0"/>
                                          </p:stCondLst>
                                        </p:cTn>
                                        <p:tgtEl>
                                          <p:spTgt spid="4">
                                            <p:txEl>
                                              <p:pRg st="7" end="7"/>
                                            </p:txEl>
                                          </p:spTgt>
                                        </p:tgtEl>
                                        <p:attrNameLst>
                                          <p:attrName>style.visibility</p:attrName>
                                        </p:attrNameLst>
                                      </p:cBhvr>
                                      <p:to>
                                        <p:strVal val="visible"/>
                                      </p:to>
                                    </p:set>
                                    <p:anim calcmode="lin" valueType="num">
                                      <p:cBhvr additive="base">
                                        <p:cTn id="117"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118"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4" fill="hold" nodeType="clickEffect">
                                  <p:stCondLst>
                                    <p:cond delay="0"/>
                                  </p:stCondLst>
                                  <p:childTnLst>
                                    <p:set>
                                      <p:cBhvr>
                                        <p:cTn id="122" dur="1" fill="hold">
                                          <p:stCondLst>
                                            <p:cond delay="0"/>
                                          </p:stCondLst>
                                        </p:cTn>
                                        <p:tgtEl>
                                          <p:spTgt spid="4">
                                            <p:txEl>
                                              <p:pRg st="8" end="8"/>
                                            </p:txEl>
                                          </p:spTgt>
                                        </p:tgtEl>
                                        <p:attrNameLst>
                                          <p:attrName>style.visibility</p:attrName>
                                        </p:attrNameLst>
                                      </p:cBhvr>
                                      <p:to>
                                        <p:strVal val="visible"/>
                                      </p:to>
                                    </p:set>
                                    <p:anim calcmode="lin" valueType="num">
                                      <p:cBhvr additive="base">
                                        <p:cTn id="123"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124" dur="500" fill="hold"/>
                                        <p:tgtEl>
                                          <p:spTgt spid="4">
                                            <p:txEl>
                                              <p:pRg st="8" end="8"/>
                                            </p:txEl>
                                          </p:spTgt>
                                        </p:tgtEl>
                                        <p:attrNameLst>
                                          <p:attrName>ppt_y</p:attrName>
                                        </p:attrNameLst>
                                      </p:cBhvr>
                                      <p:tavLst>
                                        <p:tav tm="0">
                                          <p:val>
                                            <p:strVal val="1+#ppt_h/2"/>
                                          </p:val>
                                        </p:tav>
                                        <p:tav tm="100000">
                                          <p:val>
                                            <p:strVal val="#ppt_y"/>
                                          </p:val>
                                        </p:tav>
                                      </p:tavLst>
                                    </p:anim>
                                  </p:childTnLst>
                                </p:cTn>
                              </p:par>
                              <p:par>
                                <p:cTn id="125" presetID="2" presetClass="entr" presetSubtype="4" fill="hold" nodeType="withEffect">
                                  <p:stCondLst>
                                    <p:cond delay="0"/>
                                  </p:stCondLst>
                                  <p:childTnLst>
                                    <p:set>
                                      <p:cBhvr>
                                        <p:cTn id="126" dur="1" fill="hold">
                                          <p:stCondLst>
                                            <p:cond delay="0"/>
                                          </p:stCondLst>
                                        </p:cTn>
                                        <p:tgtEl>
                                          <p:spTgt spid="4">
                                            <p:txEl>
                                              <p:pRg st="10" end="10"/>
                                            </p:txEl>
                                          </p:spTgt>
                                        </p:tgtEl>
                                        <p:attrNameLst>
                                          <p:attrName>style.visibility</p:attrName>
                                        </p:attrNameLst>
                                      </p:cBhvr>
                                      <p:to>
                                        <p:strVal val="visible"/>
                                      </p:to>
                                    </p:set>
                                    <p:anim calcmode="lin" valueType="num">
                                      <p:cBhvr additive="base">
                                        <p:cTn id="12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12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19200"/>
            <a:ext cx="7772400" cy="838200"/>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5" name="Title 1"/>
          <p:cNvSpPr txBox="1">
            <a:spLocks/>
          </p:cNvSpPr>
          <p:nvPr/>
        </p:nvSpPr>
        <p:spPr>
          <a:xfrm>
            <a:off x="457200" y="1828800"/>
            <a:ext cx="7467600" cy="1219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a:latin typeface="Times New Roman" pitchFamily="18" charset="0"/>
                <a:cs typeface="Times New Roman" pitchFamily="18" charset="0"/>
              </a:rPr>
              <a:t>3. </a:t>
            </a:r>
            <a:r>
              <a:rPr lang="en-US" sz="2800" b="1">
                <a:latin typeface="Times New Roman" pitchFamily="18" charset="0"/>
                <a:cs typeface="Times New Roman" pitchFamily="18" charset="0"/>
              </a:rPr>
              <a:t>LUYỆN TẬP SAU BÀI ĐỌC</a:t>
            </a:r>
          </a:p>
        </p:txBody>
      </p:sp>
    </p:spTree>
    <p:extLst>
      <p:ext uri="{BB962C8B-B14F-4D97-AF65-F5344CB8AC3E}">
        <p14:creationId xmlns:p14="http://schemas.microsoft.com/office/powerpoint/2010/main" val="436299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209800"/>
            <a:ext cx="8763000" cy="1219200"/>
          </a:xfrm>
        </p:spPr>
        <p:txBody>
          <a:bodyPr>
            <a:normAutofit fontScale="90000"/>
          </a:bodyPr>
          <a:lstStyle/>
          <a:p>
            <a:pPr algn="just"/>
            <a:r>
              <a:rPr lang="en-US" sz="4000">
                <a:solidFill>
                  <a:schemeClr val="tx1"/>
                </a:solidFill>
                <a:latin typeface="Times New Roman" pitchFamily="18" charset="0"/>
                <a:cs typeface="Times New Roman" pitchFamily="18" charset="0"/>
              </a:rPr>
              <a:t>	Bài 1: (2’) Những thành ngữ nói về ước mơ, mong muốn của con người là:</a:t>
            </a:r>
          </a:p>
        </p:txBody>
      </p:sp>
      <p:sp>
        <p:nvSpPr>
          <p:cNvPr id="4" name="Title 1"/>
          <p:cNvSpPr txBox="1">
            <a:spLocks/>
          </p:cNvSpPr>
          <p:nvPr/>
        </p:nvSpPr>
        <p:spPr>
          <a:xfrm>
            <a:off x="457200" y="457200"/>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5" name="Title 1"/>
          <p:cNvSpPr txBox="1">
            <a:spLocks/>
          </p:cNvSpPr>
          <p:nvPr/>
        </p:nvSpPr>
        <p:spPr>
          <a:xfrm>
            <a:off x="457200" y="1219200"/>
            <a:ext cx="77724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a:solidFill>
                  <a:srgbClr val="FF0000"/>
                </a:solidFill>
                <a:latin typeface="Times New Roman" pitchFamily="18" charset="0"/>
                <a:cs typeface="Times New Roman" pitchFamily="18" charset="0"/>
              </a:rPr>
              <a:t>Bài 28: Bốn mùa mơ ước</a:t>
            </a:r>
          </a:p>
        </p:txBody>
      </p:sp>
      <p:sp>
        <p:nvSpPr>
          <p:cNvPr id="6" name="Title 1"/>
          <p:cNvSpPr txBox="1">
            <a:spLocks/>
          </p:cNvSpPr>
          <p:nvPr/>
        </p:nvSpPr>
        <p:spPr>
          <a:xfrm>
            <a:off x="152400" y="3657600"/>
            <a:ext cx="8839200" cy="1219200"/>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4000">
                <a:latin typeface="Times New Roman" pitchFamily="18" charset="0"/>
                <a:cs typeface="Times New Roman" pitchFamily="18" charset="0"/>
              </a:rPr>
              <a:t>	Cầu được ước thấy, Ước sao được   vậy, Muốn gì được nấy.</a:t>
            </a:r>
          </a:p>
        </p:txBody>
      </p:sp>
    </p:spTree>
    <p:extLst>
      <p:ext uri="{BB962C8B-B14F-4D97-AF65-F5344CB8AC3E}">
        <p14:creationId xmlns:p14="http://schemas.microsoft.com/office/powerpoint/2010/main" val="436299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624" y="1428752"/>
            <a:ext cx="7772400" cy="800098"/>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5" name="Title 1"/>
          <p:cNvSpPr txBox="1">
            <a:spLocks/>
          </p:cNvSpPr>
          <p:nvPr/>
        </p:nvSpPr>
        <p:spPr>
          <a:xfrm>
            <a:off x="533400" y="3809998"/>
            <a:ext cx="2012576" cy="91440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700">
                <a:latin typeface="Times New Roman" pitchFamily="18" charset="0"/>
                <a:cs typeface="Times New Roman" pitchFamily="18" charset="0"/>
              </a:rPr>
              <a:t>Ao ước,</a:t>
            </a:r>
          </a:p>
        </p:txBody>
      </p:sp>
      <p:sp>
        <p:nvSpPr>
          <p:cNvPr id="6" name="Title 1"/>
          <p:cNvSpPr txBox="1">
            <a:spLocks/>
          </p:cNvSpPr>
          <p:nvPr/>
        </p:nvSpPr>
        <p:spPr>
          <a:xfrm>
            <a:off x="228600" y="2356512"/>
            <a:ext cx="8686800" cy="1453487"/>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4000">
                <a:latin typeface="Times New Roman" pitchFamily="18" charset="0"/>
                <a:cs typeface="Times New Roman" pitchFamily="18" charset="0"/>
              </a:rPr>
              <a:t>	</a:t>
            </a:r>
            <a:r>
              <a:rPr lang="en-US" sz="6700">
                <a:latin typeface="Times New Roman" pitchFamily="18" charset="0"/>
                <a:cs typeface="Times New Roman" pitchFamily="18" charset="0"/>
              </a:rPr>
              <a:t>Bài 2: (5’) Những từ ngữ có nghĩa giống với từ ước mơ ? Đặt câu với 2 trong số các từ vừa tìm được.</a:t>
            </a:r>
          </a:p>
        </p:txBody>
      </p:sp>
      <p:sp>
        <p:nvSpPr>
          <p:cNvPr id="10" name="Title 1"/>
          <p:cNvSpPr txBox="1">
            <a:spLocks/>
          </p:cNvSpPr>
          <p:nvPr/>
        </p:nvSpPr>
        <p:spPr>
          <a:xfrm>
            <a:off x="6488573" y="3886202"/>
            <a:ext cx="1860176" cy="91439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a:latin typeface="Times New Roman" pitchFamily="18" charset="0"/>
                <a:cs typeface="Times New Roman" pitchFamily="18" charset="0"/>
              </a:rPr>
              <a:t>Khát vọng</a:t>
            </a:r>
          </a:p>
        </p:txBody>
      </p:sp>
      <p:sp>
        <p:nvSpPr>
          <p:cNvPr id="11" name="Title 1"/>
          <p:cNvSpPr txBox="1">
            <a:spLocks/>
          </p:cNvSpPr>
          <p:nvPr/>
        </p:nvSpPr>
        <p:spPr>
          <a:xfrm>
            <a:off x="4450976" y="3810000"/>
            <a:ext cx="2178424" cy="91439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a:latin typeface="Times New Roman" pitchFamily="18" charset="0"/>
                <a:cs typeface="Times New Roman" pitchFamily="18" charset="0"/>
              </a:rPr>
              <a:t>Mong ước,</a:t>
            </a:r>
          </a:p>
        </p:txBody>
      </p:sp>
      <p:sp>
        <p:nvSpPr>
          <p:cNvPr id="12" name="Title 1"/>
          <p:cNvSpPr txBox="1">
            <a:spLocks/>
          </p:cNvSpPr>
          <p:nvPr/>
        </p:nvSpPr>
        <p:spPr>
          <a:xfrm>
            <a:off x="2438400" y="3809999"/>
            <a:ext cx="2012576" cy="9143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700">
                <a:latin typeface="Times New Roman" pitchFamily="18" charset="0"/>
                <a:cs typeface="Times New Roman" pitchFamily="18" charset="0"/>
              </a:rPr>
              <a:t>Hoài bão,</a:t>
            </a:r>
          </a:p>
        </p:txBody>
      </p:sp>
    </p:spTree>
    <p:extLst>
      <p:ext uri="{BB962C8B-B14F-4D97-AF65-F5344CB8AC3E}">
        <p14:creationId xmlns:p14="http://schemas.microsoft.com/office/powerpoint/2010/main" val="436299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heel(1)">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heel(1)">
                                      <p:cBhvr>
                                        <p:cTn id="22" dur="2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heel(1)">
                                      <p:cBhvr>
                                        <p:cTn id="2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 grpId="0"/>
      <p:bldP spid="11" grpId="0"/>
      <p:bldP spid="1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7800"/>
            <a:ext cx="7772400" cy="685800"/>
          </a:xfrm>
        </p:spPr>
        <p:txBody>
          <a:bodyPr>
            <a:normAutofit fontScale="90000"/>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5" name="Title 1"/>
          <p:cNvSpPr txBox="1">
            <a:spLocks/>
          </p:cNvSpPr>
          <p:nvPr/>
        </p:nvSpPr>
        <p:spPr>
          <a:xfrm>
            <a:off x="533400" y="2286000"/>
            <a:ext cx="8305800" cy="2819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3200">
                <a:latin typeface="Times New Roman" pitchFamily="18" charset="0"/>
                <a:cs typeface="Times New Roman" pitchFamily="18" charset="0"/>
              </a:rPr>
              <a:t>VD: 	</a:t>
            </a:r>
          </a:p>
          <a:p>
            <a:pPr algn="just"/>
            <a:r>
              <a:rPr lang="en-US" sz="3200">
                <a:latin typeface="Times New Roman" pitchFamily="18" charset="0"/>
                <a:cs typeface="Times New Roman" pitchFamily="18" charset="0"/>
              </a:rPr>
              <a:t>- Mong ước của em là có một khu vườn nhỏ xinh để tự mình có thể trồng và chăm sóc cây.</a:t>
            </a:r>
          </a:p>
          <a:p>
            <a:pPr algn="just"/>
            <a:r>
              <a:rPr lang="en-US" sz="3200">
                <a:latin typeface="Times New Roman" pitchFamily="18" charset="0"/>
                <a:cs typeface="Times New Roman" pitchFamily="18" charset="0"/>
              </a:rPr>
              <a:t>- Đã lâu, em ao ước có căn phòng tràn ngập hình đô-rê-mon.</a:t>
            </a:r>
          </a:p>
        </p:txBody>
      </p:sp>
    </p:spTree>
    <p:extLst>
      <p:ext uri="{BB962C8B-B14F-4D97-AF65-F5344CB8AC3E}">
        <p14:creationId xmlns:p14="http://schemas.microsoft.com/office/powerpoint/2010/main" val="436299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ownloads\Ảnh bài đọc lớp 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0"/>
            <a:ext cx="9525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0650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0"/>
            <a:ext cx="7772400" cy="762000"/>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09600"/>
            <a:ext cx="7772400" cy="1143000"/>
          </a:xfrm>
          <a:prstGeom prst="rect">
            <a:avLst/>
          </a:prstGeom>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a:latin typeface="Times New Roman" pitchFamily="18" charset="0"/>
                <a:cs typeface="Times New Roman" pitchFamily="18" charset="0"/>
              </a:rPr>
              <a:t>Thứ ba ngày 12 tháng 12 năm 2023</a:t>
            </a:r>
            <a:br>
              <a:rPr lang="en-US" sz="2800" b="1">
                <a:latin typeface="Times New Roman" pitchFamily="18" charset="0"/>
                <a:cs typeface="Times New Roman" pitchFamily="18" charset="0"/>
              </a:rPr>
            </a:br>
            <a:endParaRPr lang="en-US" sz="2800" b="1">
              <a:latin typeface="Times New Roman" pitchFamily="18" charset="0"/>
              <a:cs typeface="Times New Roman" pitchFamily="18" charset="0"/>
            </a:endParaRPr>
          </a:p>
          <a:p>
            <a:r>
              <a:rPr lang="en-US" sz="3000" b="1">
                <a:latin typeface="Times New Roman" pitchFamily="18" charset="0"/>
                <a:cs typeface="Times New Roman" pitchFamily="18" charset="0"/>
              </a:rPr>
              <a:t>Tiếng</a:t>
            </a:r>
            <a:r>
              <a:rPr lang="en-US" sz="2800" b="1">
                <a:latin typeface="Times New Roman" pitchFamily="18" charset="0"/>
                <a:cs typeface="Times New Roman" pitchFamily="18" charset="0"/>
              </a:rPr>
              <a:t> Việt</a:t>
            </a:r>
            <a:br>
              <a:rPr lang="en-US" sz="2800" b="1">
                <a:latin typeface="Times New Roman" pitchFamily="18" charset="0"/>
                <a:cs typeface="Times New Roman" pitchFamily="18" charset="0"/>
              </a:rPr>
            </a:br>
            <a:endParaRPr lang="en-US" sz="2800" b="1">
              <a:latin typeface="Times New Roman" pitchFamily="18" charset="0"/>
              <a:cs typeface="Times New Roman" pitchFamily="18" charset="0"/>
            </a:endParaRPr>
          </a:p>
        </p:txBody>
      </p:sp>
      <p:sp>
        <p:nvSpPr>
          <p:cNvPr id="5" name="Content Placeholder 2"/>
          <p:cNvSpPr txBox="1">
            <a:spLocks/>
          </p:cNvSpPr>
          <p:nvPr/>
        </p:nvSpPr>
        <p:spPr>
          <a:xfrm>
            <a:off x="228600" y="2514600"/>
            <a:ext cx="8686800" cy="12573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800">
                <a:solidFill>
                  <a:schemeClr val="tx1"/>
                </a:solidFill>
                <a:latin typeface="Times New Roman" pitchFamily="18" charset="0"/>
                <a:cs typeface="Times New Roman" pitchFamily="18" charset="0"/>
              </a:rPr>
              <a:t>Tiết 1+2</a:t>
            </a:r>
            <a:r>
              <a:rPr lang="en-US" sz="3600">
                <a:solidFill>
                  <a:schemeClr val="tx1"/>
                </a:solidFill>
                <a:latin typeface="Times New Roman" pitchFamily="18" charset="0"/>
                <a:cs typeface="Times New Roman" pitchFamily="18" charset="0"/>
              </a:rPr>
              <a:t>: </a:t>
            </a:r>
            <a:r>
              <a:rPr lang="en-US" sz="2800">
                <a:solidFill>
                  <a:schemeClr val="tx1"/>
                </a:solidFill>
                <a:latin typeface="Times New Roman" pitchFamily="18" charset="0"/>
                <a:cs typeface="Times New Roman" pitchFamily="18" charset="0"/>
              </a:rPr>
              <a:t>Đọc</a:t>
            </a:r>
          </a:p>
          <a:p>
            <a:r>
              <a:rPr lang="en-US" sz="2800">
                <a:solidFill>
                  <a:schemeClr val="tx1"/>
                </a:solidFill>
                <a:latin typeface="Times New Roman" pitchFamily="18" charset="0"/>
                <a:cs typeface="Times New Roman" pitchFamily="18" charset="0"/>
              </a:rPr>
              <a:t>BỐN MÙA MƠ ƯỚC</a:t>
            </a:r>
          </a:p>
        </p:txBody>
      </p:sp>
    </p:spTree>
    <p:extLst>
      <p:ext uri="{BB962C8B-B14F-4D97-AF65-F5344CB8AC3E}">
        <p14:creationId xmlns:p14="http://schemas.microsoft.com/office/powerpoint/2010/main" val="379202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371600"/>
            <a:ext cx="7772400" cy="914400"/>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5" name="Title 1"/>
          <p:cNvSpPr txBox="1">
            <a:spLocks/>
          </p:cNvSpPr>
          <p:nvPr/>
        </p:nvSpPr>
        <p:spPr>
          <a:xfrm>
            <a:off x="304800" y="2438400"/>
            <a:ext cx="8393373"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3600">
                <a:latin typeface="Times New Roman" pitchFamily="18" charset="0"/>
                <a:cs typeface="Times New Roman" pitchFamily="18" charset="0"/>
              </a:rPr>
              <a:t>1. ĐỌC VĂN BẢN</a:t>
            </a:r>
          </a:p>
        </p:txBody>
      </p:sp>
    </p:spTree>
    <p:extLst>
      <p:ext uri="{BB962C8B-B14F-4D97-AF65-F5344CB8AC3E}">
        <p14:creationId xmlns:p14="http://schemas.microsoft.com/office/powerpoint/2010/main" val="3225734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3999"/>
            <a:ext cx="7772400" cy="762001"/>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5" name="Rectangle 4"/>
          <p:cNvSpPr/>
          <p:nvPr/>
        </p:nvSpPr>
        <p:spPr>
          <a:xfrm>
            <a:off x="228600" y="2438400"/>
            <a:ext cx="8686800" cy="1569660"/>
          </a:xfrm>
          <a:prstGeom prst="rect">
            <a:avLst/>
          </a:prstGeom>
        </p:spPr>
        <p:txBody>
          <a:bodyPr wrap="square">
            <a:spAutoFit/>
          </a:bodyPr>
          <a:lstStyle/>
          <a:p>
            <a:pPr algn="just"/>
            <a:r>
              <a:rPr lang="vi-VN" sz="3200">
                <a:latin typeface="Times New Roman" pitchFamily="18" charset="0"/>
                <a:cs typeface="Times New Roman" pitchFamily="18" charset="0"/>
              </a:rPr>
              <a:t>Đọc diễn cảm, thể hiện cảm xúc (nhấn giọng vào những từ ngữ, những câu thơ nói lên ước mơ của bạn nhỏ)</a:t>
            </a:r>
            <a:r>
              <a:rPr lang="en-US" sz="3200">
                <a:latin typeface="Times New Roman" pitchFamily="18" charset="0"/>
                <a:cs typeface="Times New Roman" pitchFamily="18" charset="0"/>
              </a:rPr>
              <a:t>.</a:t>
            </a:r>
            <a:endParaRPr lang="vi-VN" sz="3200">
              <a:latin typeface="Times New Roman" pitchFamily="18" charset="0"/>
              <a:cs typeface="Times New Roman" pitchFamily="18" charset="0"/>
            </a:endParaRPr>
          </a:p>
        </p:txBody>
      </p:sp>
    </p:spTree>
    <p:extLst>
      <p:ext uri="{BB962C8B-B14F-4D97-AF65-F5344CB8AC3E}">
        <p14:creationId xmlns:p14="http://schemas.microsoft.com/office/powerpoint/2010/main" val="379202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1600200" y="533400"/>
            <a:ext cx="2238375" cy="8382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3200">
                <a:latin typeface="Times New Roman" pitchFamily="18" charset="0"/>
                <a:cs typeface="Times New Roman" pitchFamily="18" charset="0"/>
              </a:rPr>
              <a:t> </a:t>
            </a:r>
            <a:r>
              <a:rPr lang="vi-VN" sz="3200">
                <a:latin typeface="Times New Roman" pitchFamily="18" charset="0"/>
                <a:cs typeface="Times New Roman" pitchFamily="18" charset="0"/>
              </a:rPr>
              <a:t>nắng xuân,</a:t>
            </a:r>
            <a:endParaRPr lang="en-US" sz="3200"/>
          </a:p>
        </p:txBody>
      </p:sp>
      <p:sp>
        <p:nvSpPr>
          <p:cNvPr id="5" name="Title 2"/>
          <p:cNvSpPr txBox="1">
            <a:spLocks/>
          </p:cNvSpPr>
          <p:nvPr/>
        </p:nvSpPr>
        <p:spPr>
          <a:xfrm>
            <a:off x="228600" y="1066800"/>
            <a:ext cx="2009775"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200">
                <a:solidFill>
                  <a:schemeClr val="bg1"/>
                </a:solidFill>
                <a:latin typeface="Times New Roman" pitchFamily="18" charset="0"/>
                <a:cs typeface="Times New Roman" pitchFamily="18" charset="0"/>
              </a:rPr>
              <a:t>nồng oi,</a:t>
            </a:r>
          </a:p>
        </p:txBody>
      </p:sp>
      <p:sp>
        <p:nvSpPr>
          <p:cNvPr id="6" name="Title 2"/>
          <p:cNvSpPr txBox="1">
            <a:spLocks/>
          </p:cNvSpPr>
          <p:nvPr/>
        </p:nvSpPr>
        <p:spPr>
          <a:xfrm>
            <a:off x="6781800" y="533400"/>
            <a:ext cx="1676400" cy="8048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2800">
                <a:latin typeface="Times New Roman" pitchFamily="18" charset="0"/>
                <a:cs typeface="Times New Roman" pitchFamily="18" charset="0"/>
              </a:rPr>
              <a:t>nắng hạ,</a:t>
            </a:r>
          </a:p>
        </p:txBody>
      </p:sp>
      <p:sp>
        <p:nvSpPr>
          <p:cNvPr id="7" name="Title 2"/>
          <p:cNvSpPr txBox="1">
            <a:spLocks/>
          </p:cNvSpPr>
          <p:nvPr/>
        </p:nvSpPr>
        <p:spPr>
          <a:xfrm>
            <a:off x="5257800" y="623887"/>
            <a:ext cx="1600200" cy="6477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2800">
                <a:latin typeface="Times New Roman" pitchFamily="18" charset="0"/>
                <a:cs typeface="Times New Roman" pitchFamily="18" charset="0"/>
              </a:rPr>
              <a:t>nỗi niềm,</a:t>
            </a:r>
          </a:p>
        </p:txBody>
      </p:sp>
      <p:sp>
        <p:nvSpPr>
          <p:cNvPr id="8" name="Title 2"/>
          <p:cNvSpPr txBox="1">
            <a:spLocks/>
          </p:cNvSpPr>
          <p:nvPr/>
        </p:nvSpPr>
        <p:spPr>
          <a:xfrm>
            <a:off x="3581400" y="633413"/>
            <a:ext cx="1905000" cy="738187"/>
          </a:xfrm>
          <a:prstGeom prst="rect">
            <a:avLst/>
          </a:prstGeom>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a:latin typeface="Times New Roman" pitchFamily="18" charset="0"/>
                <a:cs typeface="Times New Roman" pitchFamily="18" charset="0"/>
              </a:rPr>
              <a:t>muôn nơi,</a:t>
            </a:r>
          </a:p>
        </p:txBody>
      </p:sp>
      <p:sp>
        <p:nvSpPr>
          <p:cNvPr id="11" name="Title 2"/>
          <p:cNvSpPr txBox="1">
            <a:spLocks/>
          </p:cNvSpPr>
          <p:nvPr/>
        </p:nvSpPr>
        <p:spPr>
          <a:xfrm>
            <a:off x="1676400" y="1143000"/>
            <a:ext cx="1828800" cy="685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200">
                <a:solidFill>
                  <a:schemeClr val="bg1"/>
                </a:solidFill>
                <a:latin typeface="Times New Roman" pitchFamily="18" charset="0"/>
                <a:cs typeface="Times New Roman" pitchFamily="18" charset="0"/>
              </a:rPr>
              <a:t>lung linh.</a:t>
            </a:r>
          </a:p>
        </p:txBody>
      </p:sp>
      <p:cxnSp>
        <p:nvCxnSpPr>
          <p:cNvPr id="18" name="Straight Connector 17"/>
          <p:cNvCxnSpPr/>
          <p:nvPr/>
        </p:nvCxnSpPr>
        <p:spPr>
          <a:xfrm flipH="1">
            <a:off x="2362200" y="2667000"/>
            <a:ext cx="1524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886075" y="3048000"/>
            <a:ext cx="1290638" cy="0"/>
          </a:xfrm>
          <a:prstGeom prst="line">
            <a:avLst/>
          </a:prstGeom>
        </p:spPr>
        <p:style>
          <a:lnRef idx="1">
            <a:schemeClr val="accent1"/>
          </a:lnRef>
          <a:fillRef idx="0">
            <a:schemeClr val="accent1"/>
          </a:fillRef>
          <a:effectRef idx="0">
            <a:schemeClr val="accent1"/>
          </a:effectRef>
          <a:fontRef idx="minor">
            <a:schemeClr val="tx1"/>
          </a:fontRef>
        </p:style>
      </p:cxnSp>
      <p:sp>
        <p:nvSpPr>
          <p:cNvPr id="23" name="Title 2"/>
          <p:cNvSpPr txBox="1">
            <a:spLocks/>
          </p:cNvSpPr>
          <p:nvPr/>
        </p:nvSpPr>
        <p:spPr>
          <a:xfrm>
            <a:off x="762000" y="647700"/>
            <a:ext cx="1143000" cy="6477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2800">
                <a:latin typeface="Times New Roman" pitchFamily="18" charset="0"/>
                <a:cs typeface="Times New Roman" pitchFamily="18" charset="0"/>
              </a:rPr>
              <a:t>* Từ:</a:t>
            </a:r>
          </a:p>
        </p:txBody>
      </p:sp>
      <p:sp>
        <p:nvSpPr>
          <p:cNvPr id="25" name="Title 2"/>
          <p:cNvSpPr txBox="1">
            <a:spLocks/>
          </p:cNvSpPr>
          <p:nvPr/>
        </p:nvSpPr>
        <p:spPr>
          <a:xfrm>
            <a:off x="152400" y="1981200"/>
            <a:ext cx="1828800" cy="685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200">
                <a:solidFill>
                  <a:srgbClr val="FF0000"/>
                </a:solidFill>
                <a:latin typeface="Times New Roman" pitchFamily="18" charset="0"/>
                <a:cs typeface="Times New Roman" pitchFamily="18" charset="0"/>
              </a:rPr>
              <a:t>Câu thơ:</a:t>
            </a:r>
          </a:p>
        </p:txBody>
      </p:sp>
      <p:sp>
        <p:nvSpPr>
          <p:cNvPr id="29" name="Title 2"/>
          <p:cNvSpPr txBox="1">
            <a:spLocks/>
          </p:cNvSpPr>
          <p:nvPr/>
        </p:nvSpPr>
        <p:spPr>
          <a:xfrm>
            <a:off x="152400" y="2514600"/>
            <a:ext cx="4381500" cy="609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200">
                <a:solidFill>
                  <a:srgbClr val="FF0000"/>
                </a:solidFill>
                <a:latin typeface="Times New Roman" pitchFamily="18" charset="0"/>
                <a:cs typeface="Times New Roman" pitchFamily="18" charset="0"/>
              </a:rPr>
              <a:t>Em mơ mình là cánh én</a:t>
            </a:r>
          </a:p>
        </p:txBody>
      </p:sp>
      <p:sp>
        <p:nvSpPr>
          <p:cNvPr id="30" name="Title 2"/>
          <p:cNvSpPr txBox="1">
            <a:spLocks/>
          </p:cNvSpPr>
          <p:nvPr/>
        </p:nvSpPr>
        <p:spPr>
          <a:xfrm>
            <a:off x="152400" y="4038600"/>
            <a:ext cx="4381500" cy="685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200">
                <a:solidFill>
                  <a:srgbClr val="FF0000"/>
                </a:solidFill>
                <a:latin typeface="Times New Roman" pitchFamily="18" charset="0"/>
                <a:cs typeface="Times New Roman" pitchFamily="18" charset="0"/>
              </a:rPr>
              <a:t>Em mơ mình là ngọn lửa</a:t>
            </a:r>
          </a:p>
        </p:txBody>
      </p:sp>
      <p:sp>
        <p:nvSpPr>
          <p:cNvPr id="31" name="Title 2"/>
          <p:cNvSpPr txBox="1">
            <a:spLocks/>
          </p:cNvSpPr>
          <p:nvPr/>
        </p:nvSpPr>
        <p:spPr>
          <a:xfrm>
            <a:off x="152400" y="3581400"/>
            <a:ext cx="5333999"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200">
                <a:solidFill>
                  <a:srgbClr val="FF0000"/>
                </a:solidFill>
                <a:latin typeface="Times New Roman" pitchFamily="18" charset="0"/>
                <a:cs typeface="Times New Roman" pitchFamily="18" charset="0"/>
              </a:rPr>
              <a:t>Em mơ là vầng trăng tỏ</a:t>
            </a:r>
          </a:p>
        </p:txBody>
      </p:sp>
      <p:sp>
        <p:nvSpPr>
          <p:cNvPr id="32" name="Title 2"/>
          <p:cNvSpPr txBox="1">
            <a:spLocks/>
          </p:cNvSpPr>
          <p:nvPr/>
        </p:nvSpPr>
        <p:spPr>
          <a:xfrm>
            <a:off x="152400" y="3048000"/>
            <a:ext cx="43815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200">
                <a:solidFill>
                  <a:srgbClr val="FF0000"/>
                </a:solidFill>
                <a:latin typeface="Times New Roman" pitchFamily="18" charset="0"/>
                <a:cs typeface="Times New Roman" pitchFamily="18" charset="0"/>
              </a:rPr>
              <a:t>Em mơ mình là cơn gió</a:t>
            </a:r>
          </a:p>
        </p:txBody>
      </p:sp>
      <p:cxnSp>
        <p:nvCxnSpPr>
          <p:cNvPr id="35" name="Straight Connector 34"/>
          <p:cNvCxnSpPr/>
          <p:nvPr/>
        </p:nvCxnSpPr>
        <p:spPr>
          <a:xfrm flipH="1">
            <a:off x="2362200" y="4191000"/>
            <a:ext cx="1524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1447800" y="3657600"/>
            <a:ext cx="1524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2362200" y="3124200"/>
            <a:ext cx="1524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838450" y="3581400"/>
            <a:ext cx="12763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981200" y="4114800"/>
            <a:ext cx="21955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2886075" y="4648200"/>
            <a:ext cx="1447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2523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anim calcmode="lin" valueType="num">
                                      <p:cBhvr additive="base">
                                        <p:cTn id="43" dur="500" fill="hold"/>
                                        <p:tgtEl>
                                          <p:spTgt spid="25"/>
                                        </p:tgtEl>
                                        <p:attrNameLst>
                                          <p:attrName>ppt_x</p:attrName>
                                        </p:attrNameLst>
                                      </p:cBhvr>
                                      <p:tavLst>
                                        <p:tav tm="0">
                                          <p:val>
                                            <p:strVal val="#ppt_x"/>
                                          </p:val>
                                        </p:tav>
                                        <p:tav tm="100000">
                                          <p:val>
                                            <p:strVal val="#ppt_x"/>
                                          </p:val>
                                        </p:tav>
                                      </p:tavLst>
                                    </p:anim>
                                    <p:anim calcmode="lin" valueType="num">
                                      <p:cBhvr additive="base">
                                        <p:cTn id="4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9"/>
                                        </p:tgtEl>
                                        <p:attrNameLst>
                                          <p:attrName>style.visibility</p:attrName>
                                        </p:attrNameLst>
                                      </p:cBhvr>
                                      <p:to>
                                        <p:strVal val="visible"/>
                                      </p:to>
                                    </p:set>
                                    <p:anim calcmode="lin" valueType="num">
                                      <p:cBhvr additive="base">
                                        <p:cTn id="49" dur="500" fill="hold"/>
                                        <p:tgtEl>
                                          <p:spTgt spid="29"/>
                                        </p:tgtEl>
                                        <p:attrNameLst>
                                          <p:attrName>ppt_x</p:attrName>
                                        </p:attrNameLst>
                                      </p:cBhvr>
                                      <p:tavLst>
                                        <p:tav tm="0">
                                          <p:val>
                                            <p:strVal val="#ppt_x"/>
                                          </p:val>
                                        </p:tav>
                                        <p:tav tm="100000">
                                          <p:val>
                                            <p:strVal val="#ppt_x"/>
                                          </p:val>
                                        </p:tav>
                                      </p:tavLst>
                                    </p:anim>
                                    <p:anim calcmode="lin" valueType="num">
                                      <p:cBhvr additive="base">
                                        <p:cTn id="5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additive="base">
                                        <p:cTn id="55" dur="500" fill="hold"/>
                                        <p:tgtEl>
                                          <p:spTgt spid="18"/>
                                        </p:tgtEl>
                                        <p:attrNameLst>
                                          <p:attrName>ppt_x</p:attrName>
                                        </p:attrNameLst>
                                      </p:cBhvr>
                                      <p:tavLst>
                                        <p:tav tm="0">
                                          <p:val>
                                            <p:strVal val="#ppt_x"/>
                                          </p:val>
                                        </p:tav>
                                        <p:tav tm="100000">
                                          <p:val>
                                            <p:strVal val="#ppt_x"/>
                                          </p:val>
                                        </p:tav>
                                      </p:tavLst>
                                    </p:anim>
                                    <p:anim calcmode="lin" valueType="num">
                                      <p:cBhvr additive="base">
                                        <p:cTn id="5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0"/>
                                        </p:tgtEl>
                                        <p:attrNameLst>
                                          <p:attrName>style.visibility</p:attrName>
                                        </p:attrNameLst>
                                      </p:cBhvr>
                                      <p:to>
                                        <p:strVal val="visible"/>
                                      </p:to>
                                    </p:set>
                                    <p:anim calcmode="lin" valueType="num">
                                      <p:cBhvr additive="base">
                                        <p:cTn id="61" dur="500" fill="hold"/>
                                        <p:tgtEl>
                                          <p:spTgt spid="20"/>
                                        </p:tgtEl>
                                        <p:attrNameLst>
                                          <p:attrName>ppt_x</p:attrName>
                                        </p:attrNameLst>
                                      </p:cBhvr>
                                      <p:tavLst>
                                        <p:tav tm="0">
                                          <p:val>
                                            <p:strVal val="#ppt_x"/>
                                          </p:val>
                                        </p:tav>
                                        <p:tav tm="100000">
                                          <p:val>
                                            <p:strVal val="#ppt_x"/>
                                          </p:val>
                                        </p:tav>
                                      </p:tavLst>
                                    </p:anim>
                                    <p:anim calcmode="lin" valueType="num">
                                      <p:cBhvr additive="base">
                                        <p:cTn id="6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2"/>
                                        </p:tgtEl>
                                        <p:attrNameLst>
                                          <p:attrName>style.visibility</p:attrName>
                                        </p:attrNameLst>
                                      </p:cBhvr>
                                      <p:to>
                                        <p:strVal val="visible"/>
                                      </p:to>
                                    </p:set>
                                    <p:anim calcmode="lin" valueType="num">
                                      <p:cBhvr additive="base">
                                        <p:cTn id="67" dur="500" fill="hold"/>
                                        <p:tgtEl>
                                          <p:spTgt spid="32"/>
                                        </p:tgtEl>
                                        <p:attrNameLst>
                                          <p:attrName>ppt_x</p:attrName>
                                        </p:attrNameLst>
                                      </p:cBhvr>
                                      <p:tavLst>
                                        <p:tav tm="0">
                                          <p:val>
                                            <p:strVal val="#ppt_x"/>
                                          </p:val>
                                        </p:tav>
                                        <p:tav tm="100000">
                                          <p:val>
                                            <p:strVal val="#ppt_x"/>
                                          </p:val>
                                        </p:tav>
                                      </p:tavLst>
                                    </p:anim>
                                    <p:anim calcmode="lin" valueType="num">
                                      <p:cBhvr additive="base">
                                        <p:cTn id="6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7"/>
                                        </p:tgtEl>
                                        <p:attrNameLst>
                                          <p:attrName>style.visibility</p:attrName>
                                        </p:attrNameLst>
                                      </p:cBhvr>
                                      <p:to>
                                        <p:strVal val="visible"/>
                                      </p:to>
                                    </p:set>
                                    <p:anim calcmode="lin" valueType="num">
                                      <p:cBhvr additive="base">
                                        <p:cTn id="73" dur="500" fill="hold"/>
                                        <p:tgtEl>
                                          <p:spTgt spid="37"/>
                                        </p:tgtEl>
                                        <p:attrNameLst>
                                          <p:attrName>ppt_x</p:attrName>
                                        </p:attrNameLst>
                                      </p:cBhvr>
                                      <p:tavLst>
                                        <p:tav tm="0">
                                          <p:val>
                                            <p:strVal val="#ppt_x"/>
                                          </p:val>
                                        </p:tav>
                                        <p:tav tm="100000">
                                          <p:val>
                                            <p:strVal val="#ppt_x"/>
                                          </p:val>
                                        </p:tav>
                                      </p:tavLst>
                                    </p:anim>
                                    <p:anim calcmode="lin" valueType="num">
                                      <p:cBhvr additive="base">
                                        <p:cTn id="74"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38"/>
                                        </p:tgtEl>
                                        <p:attrNameLst>
                                          <p:attrName>style.visibility</p:attrName>
                                        </p:attrNameLst>
                                      </p:cBhvr>
                                      <p:to>
                                        <p:strVal val="visible"/>
                                      </p:to>
                                    </p:set>
                                    <p:anim calcmode="lin" valueType="num">
                                      <p:cBhvr additive="base">
                                        <p:cTn id="79" dur="500" fill="hold"/>
                                        <p:tgtEl>
                                          <p:spTgt spid="38"/>
                                        </p:tgtEl>
                                        <p:attrNameLst>
                                          <p:attrName>ppt_x</p:attrName>
                                        </p:attrNameLst>
                                      </p:cBhvr>
                                      <p:tavLst>
                                        <p:tav tm="0">
                                          <p:val>
                                            <p:strVal val="#ppt_x"/>
                                          </p:val>
                                        </p:tav>
                                        <p:tav tm="100000">
                                          <p:val>
                                            <p:strVal val="#ppt_x"/>
                                          </p:val>
                                        </p:tav>
                                      </p:tavLst>
                                    </p:anim>
                                    <p:anim calcmode="lin" valueType="num">
                                      <p:cBhvr additive="base">
                                        <p:cTn id="80"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1"/>
                                        </p:tgtEl>
                                        <p:attrNameLst>
                                          <p:attrName>style.visibility</p:attrName>
                                        </p:attrNameLst>
                                      </p:cBhvr>
                                      <p:to>
                                        <p:strVal val="visible"/>
                                      </p:to>
                                    </p:set>
                                    <p:anim calcmode="lin" valueType="num">
                                      <p:cBhvr additive="base">
                                        <p:cTn id="85" dur="500" fill="hold"/>
                                        <p:tgtEl>
                                          <p:spTgt spid="31"/>
                                        </p:tgtEl>
                                        <p:attrNameLst>
                                          <p:attrName>ppt_x</p:attrName>
                                        </p:attrNameLst>
                                      </p:cBhvr>
                                      <p:tavLst>
                                        <p:tav tm="0">
                                          <p:val>
                                            <p:strVal val="#ppt_x"/>
                                          </p:val>
                                        </p:tav>
                                        <p:tav tm="100000">
                                          <p:val>
                                            <p:strVal val="#ppt_x"/>
                                          </p:val>
                                        </p:tav>
                                      </p:tavLst>
                                    </p:anim>
                                    <p:anim calcmode="lin" valueType="num">
                                      <p:cBhvr additive="base">
                                        <p:cTn id="8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36"/>
                                        </p:tgtEl>
                                        <p:attrNameLst>
                                          <p:attrName>style.visibility</p:attrName>
                                        </p:attrNameLst>
                                      </p:cBhvr>
                                      <p:to>
                                        <p:strVal val="visible"/>
                                      </p:to>
                                    </p:set>
                                    <p:anim calcmode="lin" valueType="num">
                                      <p:cBhvr additive="base">
                                        <p:cTn id="91" dur="500" fill="hold"/>
                                        <p:tgtEl>
                                          <p:spTgt spid="36"/>
                                        </p:tgtEl>
                                        <p:attrNameLst>
                                          <p:attrName>ppt_x</p:attrName>
                                        </p:attrNameLst>
                                      </p:cBhvr>
                                      <p:tavLst>
                                        <p:tav tm="0">
                                          <p:val>
                                            <p:strVal val="#ppt_x"/>
                                          </p:val>
                                        </p:tav>
                                        <p:tav tm="100000">
                                          <p:val>
                                            <p:strVal val="#ppt_x"/>
                                          </p:val>
                                        </p:tav>
                                      </p:tavLst>
                                    </p:anim>
                                    <p:anim calcmode="lin" valueType="num">
                                      <p:cBhvr additive="base">
                                        <p:cTn id="9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39"/>
                                        </p:tgtEl>
                                        <p:attrNameLst>
                                          <p:attrName>style.visibility</p:attrName>
                                        </p:attrNameLst>
                                      </p:cBhvr>
                                      <p:to>
                                        <p:strVal val="visible"/>
                                      </p:to>
                                    </p:set>
                                    <p:anim calcmode="lin" valueType="num">
                                      <p:cBhvr additive="base">
                                        <p:cTn id="97" dur="500" fill="hold"/>
                                        <p:tgtEl>
                                          <p:spTgt spid="39"/>
                                        </p:tgtEl>
                                        <p:attrNameLst>
                                          <p:attrName>ppt_x</p:attrName>
                                        </p:attrNameLst>
                                      </p:cBhvr>
                                      <p:tavLst>
                                        <p:tav tm="0">
                                          <p:val>
                                            <p:strVal val="#ppt_x"/>
                                          </p:val>
                                        </p:tav>
                                        <p:tav tm="100000">
                                          <p:val>
                                            <p:strVal val="#ppt_x"/>
                                          </p:val>
                                        </p:tav>
                                      </p:tavLst>
                                    </p:anim>
                                    <p:anim calcmode="lin" valueType="num">
                                      <p:cBhvr additive="base">
                                        <p:cTn id="98"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0"/>
                                        </p:tgtEl>
                                        <p:attrNameLst>
                                          <p:attrName>style.visibility</p:attrName>
                                        </p:attrNameLst>
                                      </p:cBhvr>
                                      <p:to>
                                        <p:strVal val="visible"/>
                                      </p:to>
                                    </p:set>
                                    <p:anim calcmode="lin" valueType="num">
                                      <p:cBhvr additive="base">
                                        <p:cTn id="103" dur="500" fill="hold"/>
                                        <p:tgtEl>
                                          <p:spTgt spid="30"/>
                                        </p:tgtEl>
                                        <p:attrNameLst>
                                          <p:attrName>ppt_x</p:attrName>
                                        </p:attrNameLst>
                                      </p:cBhvr>
                                      <p:tavLst>
                                        <p:tav tm="0">
                                          <p:val>
                                            <p:strVal val="#ppt_x"/>
                                          </p:val>
                                        </p:tav>
                                        <p:tav tm="100000">
                                          <p:val>
                                            <p:strVal val="#ppt_x"/>
                                          </p:val>
                                        </p:tav>
                                      </p:tavLst>
                                    </p:anim>
                                    <p:anim calcmode="lin" valueType="num">
                                      <p:cBhvr additive="base">
                                        <p:cTn id="10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nodeType="clickEffect">
                                  <p:stCondLst>
                                    <p:cond delay="0"/>
                                  </p:stCondLst>
                                  <p:childTnLst>
                                    <p:set>
                                      <p:cBhvr>
                                        <p:cTn id="108" dur="1" fill="hold">
                                          <p:stCondLst>
                                            <p:cond delay="0"/>
                                          </p:stCondLst>
                                        </p:cTn>
                                        <p:tgtEl>
                                          <p:spTgt spid="35"/>
                                        </p:tgtEl>
                                        <p:attrNameLst>
                                          <p:attrName>style.visibility</p:attrName>
                                        </p:attrNameLst>
                                      </p:cBhvr>
                                      <p:to>
                                        <p:strVal val="visible"/>
                                      </p:to>
                                    </p:set>
                                    <p:anim calcmode="lin" valueType="num">
                                      <p:cBhvr additive="base">
                                        <p:cTn id="109" dur="500" fill="hold"/>
                                        <p:tgtEl>
                                          <p:spTgt spid="35"/>
                                        </p:tgtEl>
                                        <p:attrNameLst>
                                          <p:attrName>ppt_x</p:attrName>
                                        </p:attrNameLst>
                                      </p:cBhvr>
                                      <p:tavLst>
                                        <p:tav tm="0">
                                          <p:val>
                                            <p:strVal val="#ppt_x"/>
                                          </p:val>
                                        </p:tav>
                                        <p:tav tm="100000">
                                          <p:val>
                                            <p:strVal val="#ppt_x"/>
                                          </p:val>
                                        </p:tav>
                                      </p:tavLst>
                                    </p:anim>
                                    <p:anim calcmode="lin" valueType="num">
                                      <p:cBhvr additive="base">
                                        <p:cTn id="110"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nodeType="clickEffect">
                                  <p:stCondLst>
                                    <p:cond delay="0"/>
                                  </p:stCondLst>
                                  <p:childTnLst>
                                    <p:set>
                                      <p:cBhvr>
                                        <p:cTn id="114" dur="1" fill="hold">
                                          <p:stCondLst>
                                            <p:cond delay="0"/>
                                          </p:stCondLst>
                                        </p:cTn>
                                        <p:tgtEl>
                                          <p:spTgt spid="40"/>
                                        </p:tgtEl>
                                        <p:attrNameLst>
                                          <p:attrName>style.visibility</p:attrName>
                                        </p:attrNameLst>
                                      </p:cBhvr>
                                      <p:to>
                                        <p:strVal val="visible"/>
                                      </p:to>
                                    </p:set>
                                    <p:anim calcmode="lin" valueType="num">
                                      <p:cBhvr additive="base">
                                        <p:cTn id="115" dur="500" fill="hold"/>
                                        <p:tgtEl>
                                          <p:spTgt spid="40"/>
                                        </p:tgtEl>
                                        <p:attrNameLst>
                                          <p:attrName>ppt_x</p:attrName>
                                        </p:attrNameLst>
                                      </p:cBhvr>
                                      <p:tavLst>
                                        <p:tav tm="0">
                                          <p:val>
                                            <p:strVal val="#ppt_x"/>
                                          </p:val>
                                        </p:tav>
                                        <p:tav tm="100000">
                                          <p:val>
                                            <p:strVal val="#ppt_x"/>
                                          </p:val>
                                        </p:tav>
                                      </p:tavLst>
                                    </p:anim>
                                    <p:anim calcmode="lin" valueType="num">
                                      <p:cBhvr additive="base">
                                        <p:cTn id="116"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11" grpId="0"/>
      <p:bldP spid="25" grpId="0"/>
      <p:bldP spid="29" grpId="0"/>
      <p:bldP spid="30" grpId="0"/>
      <p:bldP spid="31" grpId="0"/>
      <p:bldP spid="3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524000"/>
            <a:ext cx="8686799" cy="4602163"/>
          </a:xfrm>
        </p:spPr>
        <p:txBody>
          <a:bodyPr/>
          <a:lstStyle/>
          <a:p>
            <a:pPr marL="0" indent="0" algn="just">
              <a:buNone/>
            </a:pPr>
            <a:r>
              <a:rPr lang="en-US" sz="3200">
                <a:latin typeface="Times New Roman" pitchFamily="18" charset="0"/>
                <a:cs typeface="Times New Roman" pitchFamily="18" charset="0"/>
              </a:rPr>
              <a:t>Xuân, hạ, thu, đông là biểu tượng cho bốn mùa.</a:t>
            </a:r>
          </a:p>
          <a:p>
            <a:pPr marL="0" indent="0" algn="just">
              <a:buNone/>
            </a:pPr>
            <a:r>
              <a:rPr lang="en-US" sz="3200">
                <a:latin typeface="Times New Roman" pitchFamily="18" charset="0"/>
                <a:cs typeface="Times New Roman" pitchFamily="18" charset="0"/>
              </a:rPr>
              <a:t>Mùa xuân tượng trưng cho cuộc sống mới và hy vọng, mùa hè tượng trưng cho nhiệt huyết và sức sống, mùa thu tượng trưng cho sự thu hoạch và trưởng thành còn mùa đông tượng trưng cho sự yên bình và chờ đợi.</a:t>
            </a:r>
          </a:p>
          <a:p>
            <a:pPr algn="just"/>
            <a:endParaRPr lang="en-US"/>
          </a:p>
        </p:txBody>
      </p:sp>
      <p:sp>
        <p:nvSpPr>
          <p:cNvPr id="3" name="Title 2"/>
          <p:cNvSpPr>
            <a:spLocks noGrp="1"/>
          </p:cNvSpPr>
          <p:nvPr>
            <p:ph type="title"/>
          </p:nvPr>
        </p:nvSpPr>
        <p:spPr>
          <a:xfrm>
            <a:off x="457200" y="457200"/>
            <a:ext cx="8229600" cy="1066800"/>
          </a:xfrm>
        </p:spPr>
        <p:txBody>
          <a:bodyPr>
            <a:normAutofit fontScale="90000"/>
          </a:bodyPr>
          <a:lstStyle/>
          <a:p>
            <a:r>
              <a:rPr lang="en-US">
                <a:latin typeface="Times New Roman" pitchFamily="18" charset="0"/>
                <a:cs typeface="Times New Roman" pitchFamily="18" charset="0"/>
              </a:rPr>
              <a:t>Bốn mùa có nghĩa là gì? </a:t>
            </a:r>
            <a:br>
              <a:rPr lang="en-US">
                <a:latin typeface="Times New Roman" pitchFamily="18" charset="0"/>
                <a:cs typeface="Times New Roman" pitchFamily="18" charset="0"/>
              </a:rPr>
            </a:br>
            <a:endParaRPr lang="en-US"/>
          </a:p>
        </p:txBody>
      </p:sp>
    </p:spTree>
    <p:extLst>
      <p:ext uri="{BB962C8B-B14F-4D97-AF65-F5344CB8AC3E}">
        <p14:creationId xmlns:p14="http://schemas.microsoft.com/office/powerpoint/2010/main" val="851055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7800"/>
            <a:ext cx="7772400" cy="838200"/>
          </a:xfrm>
        </p:spPr>
        <p:txBody>
          <a:bodyPr>
            <a:normAutofit/>
          </a:bodyPr>
          <a:lstStyle/>
          <a:p>
            <a:r>
              <a:rPr lang="en-US" sz="4000">
                <a:solidFill>
                  <a:srgbClr val="FF0000"/>
                </a:solidFill>
                <a:latin typeface="Times New Roman" pitchFamily="18" charset="0"/>
                <a:cs typeface="Times New Roman" pitchFamily="18" charset="0"/>
              </a:rPr>
              <a:t>Bài 28: Bốn mùa mơ ước</a:t>
            </a:r>
          </a:p>
        </p:txBody>
      </p:sp>
      <p:sp>
        <p:nvSpPr>
          <p:cNvPr id="4" name="Title 1"/>
          <p:cNvSpPr txBox="1">
            <a:spLocks/>
          </p:cNvSpPr>
          <p:nvPr/>
        </p:nvSpPr>
        <p:spPr>
          <a:xfrm>
            <a:off x="762000" y="685801"/>
            <a:ext cx="77724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Thứ ba ngày 12 tháng 12 năm 2023</a:t>
            </a:r>
            <a:br>
              <a:rPr lang="en-US" sz="2800">
                <a:latin typeface="Times New Roman" pitchFamily="18" charset="0"/>
                <a:cs typeface="Times New Roman" pitchFamily="18" charset="0"/>
              </a:rPr>
            </a:br>
            <a:r>
              <a:rPr lang="en-US" sz="3000">
                <a:latin typeface="Times New Roman" pitchFamily="18" charset="0"/>
                <a:cs typeface="Times New Roman" pitchFamily="18" charset="0"/>
              </a:rPr>
              <a:t>Tiếng</a:t>
            </a:r>
            <a:r>
              <a:rPr lang="en-US" sz="2800">
                <a:latin typeface="Times New Roman" pitchFamily="18" charset="0"/>
                <a:cs typeface="Times New Roman" pitchFamily="18" charset="0"/>
              </a:rPr>
              <a:t> Việt</a:t>
            </a:r>
            <a:br>
              <a:rPr lang="en-US" sz="2800">
                <a:latin typeface="Times New Roman" pitchFamily="18" charset="0"/>
                <a:cs typeface="Times New Roman" pitchFamily="18" charset="0"/>
              </a:rPr>
            </a:br>
            <a:endParaRPr lang="en-US" sz="2800">
              <a:latin typeface="Times New Roman" pitchFamily="18" charset="0"/>
              <a:cs typeface="Times New Roman" pitchFamily="18" charset="0"/>
            </a:endParaRPr>
          </a:p>
        </p:txBody>
      </p:sp>
      <p:sp>
        <p:nvSpPr>
          <p:cNvPr id="5" name="Title 1"/>
          <p:cNvSpPr txBox="1">
            <a:spLocks/>
          </p:cNvSpPr>
          <p:nvPr/>
        </p:nvSpPr>
        <p:spPr>
          <a:xfrm>
            <a:off x="512928" y="2362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a:latin typeface="Times New Roman" pitchFamily="18" charset="0"/>
                <a:cs typeface="Times New Roman" pitchFamily="18" charset="0"/>
              </a:rPr>
              <a:t>2. TRẢ LỜI CÂU HỎI</a:t>
            </a:r>
          </a:p>
        </p:txBody>
      </p:sp>
    </p:spTree>
    <p:extLst>
      <p:ext uri="{BB962C8B-B14F-4D97-AF65-F5344CB8AC3E}">
        <p14:creationId xmlns:p14="http://schemas.microsoft.com/office/powerpoint/2010/main" val="379202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1202</TotalTime>
  <Words>1487</Words>
  <Application>Microsoft Office PowerPoint</Application>
  <PresentationFormat>On-screen Show (4:3)</PresentationFormat>
  <Paragraphs>160</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Candara</vt:lpstr>
      <vt:lpstr>Symbol</vt:lpstr>
      <vt:lpstr>Times New Roman</vt:lpstr>
      <vt:lpstr>Waveform</vt:lpstr>
      <vt:lpstr>PowerPoint Presentation</vt:lpstr>
      <vt:lpstr>Bài 28: Bốn mùa mơ ước</vt:lpstr>
      <vt:lpstr>PowerPoint Presentation</vt:lpstr>
      <vt:lpstr>Bài 28: Bốn mùa mơ ước</vt:lpstr>
      <vt:lpstr>Bài 28: Bốn mùa mơ ước</vt:lpstr>
      <vt:lpstr>Bài 28: Bốn mùa mơ ước</vt:lpstr>
      <vt:lpstr>PowerPoint Presentation</vt:lpstr>
      <vt:lpstr>Bốn mùa có nghĩa là gì?  </vt:lpstr>
      <vt:lpstr>Bài 28: Bốn mùa mơ ước</vt:lpstr>
      <vt:lpstr>Bài 28: Bốn mùa mơ ước</vt:lpstr>
      <vt:lpstr>Bài 28: Bốn mùa mơ ước</vt:lpstr>
      <vt:lpstr>Bài 28: Bốn mùa mơ ước</vt:lpstr>
      <vt:lpstr>Bài 28: Bốn mùa mơ ước</vt:lpstr>
      <vt:lpstr>Bài 28: Bốn mùa mơ ước</vt:lpstr>
      <vt:lpstr>Bài 28: Bốn mùa mơ ước</vt:lpstr>
      <vt:lpstr>Bài 28: Bốn mùa mơ ước</vt:lpstr>
      <vt:lpstr>Điều tác giả muốn nói qua bài thơ là gì?</vt:lpstr>
      <vt:lpstr>Bài 28: Bốn mùa mơ ước</vt:lpstr>
      <vt:lpstr>Bài 28: Bốn mùa mơ ước</vt:lpstr>
      <vt:lpstr>BỐN MÙA MƠ ƯỚC</vt:lpstr>
      <vt:lpstr>BỐN MÙA MƠ ƯỚC</vt:lpstr>
      <vt:lpstr>Bài 28: Bốn mùa mơ ước</vt:lpstr>
      <vt:lpstr> Bài 1: (2’) Những thành ngữ nói về ước mơ, mong muốn của con người là:</vt:lpstr>
      <vt:lpstr>Bài 28: Bốn mùa mơ ước</vt:lpstr>
      <vt:lpstr>Bài 28: Bốn mùa mơ ước</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Đỗ Tiến</cp:lastModifiedBy>
  <cp:revision>113</cp:revision>
  <dcterms:created xsi:type="dcterms:W3CDTF">2023-12-04T09:26:47Z</dcterms:created>
  <dcterms:modified xsi:type="dcterms:W3CDTF">2025-01-11T06:20:51Z</dcterms:modified>
</cp:coreProperties>
</file>