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Varela Round" panose="020B0604020202020204" charset="-79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4" y="2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8.svg"/><Relationship Id="rId4" Type="http://schemas.openxmlformats.org/officeDocument/2006/relationships/image" Target="../media/image1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8603" y="1477524"/>
            <a:ext cx="14350795" cy="7331951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80202" y="5026801"/>
            <a:ext cx="3278390" cy="8085716"/>
          </a:xfrm>
          <a:custGeom>
            <a:avLst/>
            <a:gdLst/>
            <a:ahLst/>
            <a:cxnLst/>
            <a:rect l="l" t="t" r="r" b="b"/>
            <a:pathLst>
              <a:path w="3278390" h="8085716">
                <a:moveTo>
                  <a:pt x="0" y="0"/>
                </a:moveTo>
                <a:lnTo>
                  <a:pt x="3278391" y="0"/>
                </a:lnTo>
                <a:lnTo>
                  <a:pt x="3278391" y="8085716"/>
                </a:lnTo>
                <a:lnTo>
                  <a:pt x="0" y="8085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58502" y="3837748"/>
            <a:ext cx="10616690" cy="4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>
                <a:solidFill>
                  <a:srgbClr val="FF927E"/>
                </a:solidFill>
                <a:latin typeface="Varela Round"/>
                <a:ea typeface="Varela Round"/>
                <a:cs typeface="Varela Round"/>
                <a:sym typeface="Varela Round"/>
              </a:rPr>
              <a:t>Tiếng Việt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59260" y="2869697"/>
            <a:ext cx="8511478" cy="5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Thứ Ba, ngày 18 tháng 02 năm 2025</a:t>
            </a:r>
          </a:p>
        </p:txBody>
      </p:sp>
      <p:sp>
        <p:nvSpPr>
          <p:cNvPr id="6" name="Freeform 6"/>
          <p:cNvSpPr/>
          <p:nvPr/>
        </p:nvSpPr>
        <p:spPr>
          <a:xfrm>
            <a:off x="925450" y="4777248"/>
            <a:ext cx="2933052" cy="8962103"/>
          </a:xfrm>
          <a:custGeom>
            <a:avLst/>
            <a:gdLst/>
            <a:ahLst/>
            <a:cxnLst/>
            <a:rect l="l" t="t" r="r" b="b"/>
            <a:pathLst>
              <a:path w="2933052" h="8962103">
                <a:moveTo>
                  <a:pt x="0" y="0"/>
                </a:moveTo>
                <a:lnTo>
                  <a:pt x="2933052" y="0"/>
                </a:lnTo>
                <a:lnTo>
                  <a:pt x="2933052" y="8962104"/>
                </a:lnTo>
                <a:lnTo>
                  <a:pt x="0" y="8962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03024" y="-1197272"/>
            <a:ext cx="2437194" cy="2394543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4"/>
                </a:lnTo>
                <a:lnTo>
                  <a:pt x="0" y="23945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91450" y="4569599"/>
            <a:ext cx="14350795" cy="234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>
                <a:solidFill>
                  <a:srgbClr val="FF914D"/>
                </a:solidFill>
                <a:latin typeface="Varela Round"/>
                <a:ea typeface="Varela Round"/>
                <a:cs typeface="Varela Round"/>
                <a:sym typeface="Varela Round"/>
              </a:rPr>
              <a:t>Luyện từ và câu: LUYỆN TẬP VỀ HAI THÀNH </a:t>
            </a:r>
          </a:p>
          <a:p>
            <a:pPr algn="ctr">
              <a:lnSpc>
                <a:spcPts val="4680"/>
              </a:lnSpc>
            </a:pPr>
            <a:r>
              <a:rPr lang="en-US" sz="3600">
                <a:solidFill>
                  <a:srgbClr val="FF914D"/>
                </a:solidFill>
                <a:latin typeface="Varela Round"/>
                <a:ea typeface="Varela Round"/>
                <a:cs typeface="Varela Round"/>
                <a:sym typeface="Varela Round"/>
              </a:rPr>
              <a:t>PHẦN CHÍNH CỦA CÂU</a:t>
            </a:r>
          </a:p>
          <a:p>
            <a:pPr algn="ctr">
              <a:lnSpc>
                <a:spcPts val="4680"/>
              </a:lnSpc>
            </a:pPr>
            <a:r>
              <a:rPr lang="en-US" sz="3600">
                <a:solidFill>
                  <a:srgbClr val="FF914D"/>
                </a:solidFill>
                <a:latin typeface="Varela Round"/>
                <a:ea typeface="Varela Round"/>
                <a:cs typeface="Varela Round"/>
                <a:sym typeface="Varela Round"/>
              </a:rPr>
              <a:t>(Tr 42)</a:t>
            </a:r>
          </a:p>
          <a:p>
            <a:pPr algn="ctr">
              <a:lnSpc>
                <a:spcPts val="4680"/>
              </a:lnSpc>
              <a:spcBef>
                <a:spcPct val="0"/>
              </a:spcBef>
            </a:pPr>
            <a:endParaRPr lang="en-US" sz="3600">
              <a:solidFill>
                <a:srgbClr val="FF914D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48506" y="2752170"/>
            <a:ext cx="2929551" cy="7391070"/>
          </a:xfrm>
          <a:custGeom>
            <a:avLst/>
            <a:gdLst/>
            <a:ahLst/>
            <a:cxnLst/>
            <a:rect l="l" t="t" r="r" b="b"/>
            <a:pathLst>
              <a:path w="2929551" h="7391070">
                <a:moveTo>
                  <a:pt x="0" y="0"/>
                </a:moveTo>
                <a:lnTo>
                  <a:pt x="2929552" y="0"/>
                </a:lnTo>
                <a:lnTo>
                  <a:pt x="2929552" y="7391070"/>
                </a:lnTo>
                <a:lnTo>
                  <a:pt x="0" y="73910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grpSp>
        <p:nvGrpSpPr>
          <p:cNvPr id="4" name="Group 4"/>
          <p:cNvGrpSpPr/>
          <p:nvPr/>
        </p:nvGrpSpPr>
        <p:grpSpPr>
          <a:xfrm>
            <a:off x="535177" y="2605685"/>
            <a:ext cx="3907955" cy="4394951"/>
            <a:chOff x="0" y="0"/>
            <a:chExt cx="1321950" cy="14866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1950" cy="1486687"/>
            </a:xfrm>
            <a:custGeom>
              <a:avLst/>
              <a:gdLst/>
              <a:ahLst/>
              <a:cxnLst/>
              <a:rect l="l" t="t" r="r" b="b"/>
              <a:pathLst>
                <a:path w="1321950" h="1486687">
                  <a:moveTo>
                    <a:pt x="1197490" y="1486687"/>
                  </a:moveTo>
                  <a:lnTo>
                    <a:pt x="124460" y="1486687"/>
                  </a:lnTo>
                  <a:cubicBezTo>
                    <a:pt x="55880" y="1486687"/>
                    <a:pt x="0" y="1430807"/>
                    <a:pt x="0" y="1362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7490" y="0"/>
                  </a:lnTo>
                  <a:cubicBezTo>
                    <a:pt x="1266070" y="0"/>
                    <a:pt x="1321950" y="55880"/>
                    <a:pt x="1321950" y="124460"/>
                  </a:cubicBezTo>
                  <a:lnTo>
                    <a:pt x="1321950" y="1362227"/>
                  </a:lnTo>
                  <a:cubicBezTo>
                    <a:pt x="1321950" y="1430807"/>
                    <a:pt x="1266070" y="1486687"/>
                    <a:pt x="1197490" y="1486687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33729" y="3979446"/>
            <a:ext cx="3310850" cy="1164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Chủ ngữ có tác dụng gì 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169367" y="2570120"/>
            <a:ext cx="3907955" cy="4417712"/>
            <a:chOff x="0" y="0"/>
            <a:chExt cx="1321950" cy="14943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21950" cy="1494387"/>
            </a:xfrm>
            <a:custGeom>
              <a:avLst/>
              <a:gdLst/>
              <a:ahLst/>
              <a:cxnLst/>
              <a:rect l="l" t="t" r="r" b="b"/>
              <a:pathLst>
                <a:path w="1321950" h="1494387">
                  <a:moveTo>
                    <a:pt x="1197490" y="1494387"/>
                  </a:moveTo>
                  <a:lnTo>
                    <a:pt x="124460" y="1494387"/>
                  </a:lnTo>
                  <a:cubicBezTo>
                    <a:pt x="55880" y="1494387"/>
                    <a:pt x="0" y="1438507"/>
                    <a:pt x="0" y="13699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7490" y="0"/>
                  </a:lnTo>
                  <a:cubicBezTo>
                    <a:pt x="1266070" y="0"/>
                    <a:pt x="1321950" y="55880"/>
                    <a:pt x="1321950" y="124460"/>
                  </a:cubicBezTo>
                  <a:lnTo>
                    <a:pt x="1321950" y="1369927"/>
                  </a:lnTo>
                  <a:cubicBezTo>
                    <a:pt x="1321950" y="1438507"/>
                    <a:pt x="1266070" y="1494387"/>
                    <a:pt x="1197490" y="1494387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615558" y="3979446"/>
            <a:ext cx="3310850" cy="1164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Vị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tác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9074" y="829399"/>
            <a:ext cx="8345259" cy="7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0"/>
              </a:lnSpc>
            </a:pPr>
            <a:r>
              <a:rPr lang="en-US" sz="5125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Vận</a:t>
            </a:r>
            <a:r>
              <a:rPr lang="en-US" sz="5125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5125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dụng</a:t>
            </a:r>
            <a:r>
              <a:rPr lang="en-US" sz="5125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, </a:t>
            </a:r>
            <a:r>
              <a:rPr lang="en-US" sz="5125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trải</a:t>
            </a:r>
            <a:r>
              <a:rPr lang="en-US" sz="5125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5125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nghiệm</a:t>
            </a:r>
            <a:endParaRPr lang="en-US" sz="5125" dirty="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168671" y="5355646"/>
            <a:ext cx="5940942" cy="4493513"/>
          </a:xfrm>
          <a:custGeom>
            <a:avLst/>
            <a:gdLst/>
            <a:ahLst/>
            <a:cxnLst/>
            <a:rect l="l" t="t" r="r" b="b"/>
            <a:pathLst>
              <a:path w="5940942" h="4493513">
                <a:moveTo>
                  <a:pt x="0" y="0"/>
                </a:moveTo>
                <a:lnTo>
                  <a:pt x="5940942" y="0"/>
                </a:lnTo>
                <a:lnTo>
                  <a:pt x="5940942" y="4493513"/>
                </a:lnTo>
                <a:lnTo>
                  <a:pt x="0" y="4493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803558" y="2582924"/>
            <a:ext cx="3907955" cy="4417712"/>
            <a:chOff x="0" y="0"/>
            <a:chExt cx="1321950" cy="14943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21950" cy="1494387"/>
            </a:xfrm>
            <a:custGeom>
              <a:avLst/>
              <a:gdLst/>
              <a:ahLst/>
              <a:cxnLst/>
              <a:rect l="l" t="t" r="r" b="b"/>
              <a:pathLst>
                <a:path w="1321950" h="1494387">
                  <a:moveTo>
                    <a:pt x="1197490" y="1494387"/>
                  </a:moveTo>
                  <a:lnTo>
                    <a:pt x="124460" y="1494387"/>
                  </a:lnTo>
                  <a:cubicBezTo>
                    <a:pt x="55880" y="1494387"/>
                    <a:pt x="0" y="1438507"/>
                    <a:pt x="0" y="13699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7490" y="0"/>
                  </a:lnTo>
                  <a:cubicBezTo>
                    <a:pt x="1266070" y="0"/>
                    <a:pt x="1321950" y="55880"/>
                    <a:pt x="1321950" y="124460"/>
                  </a:cubicBezTo>
                  <a:lnTo>
                    <a:pt x="1321950" y="1369927"/>
                  </a:lnTo>
                  <a:cubicBezTo>
                    <a:pt x="1321950" y="1438507"/>
                    <a:pt x="1266070" y="1494387"/>
                    <a:pt x="1197490" y="1494387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098833" y="3592062"/>
            <a:ext cx="3310850" cy="234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Đặt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đủ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phần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chủ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vị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32562" y="3050341"/>
            <a:ext cx="4645508" cy="5148774"/>
            <a:chOff x="0" y="0"/>
            <a:chExt cx="6194010" cy="686503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194010" cy="6865032"/>
              <a:chOff x="0" y="0"/>
              <a:chExt cx="1754004" cy="194402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54004" cy="1944023"/>
              </a:xfrm>
              <a:custGeom>
                <a:avLst/>
                <a:gdLst/>
                <a:ahLst/>
                <a:cxnLst/>
                <a:rect l="l" t="t" r="r" b="b"/>
                <a:pathLst>
                  <a:path w="1754004" h="1944023">
                    <a:moveTo>
                      <a:pt x="1629544" y="1944022"/>
                    </a:moveTo>
                    <a:lnTo>
                      <a:pt x="124460" y="1944022"/>
                    </a:lnTo>
                    <a:cubicBezTo>
                      <a:pt x="55880" y="1944022"/>
                      <a:pt x="0" y="1888143"/>
                      <a:pt x="0" y="181956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9544" y="0"/>
                    </a:lnTo>
                    <a:cubicBezTo>
                      <a:pt x="1698124" y="0"/>
                      <a:pt x="1754004" y="55880"/>
                      <a:pt x="1754004" y="124460"/>
                    </a:cubicBezTo>
                    <a:lnTo>
                      <a:pt x="1754004" y="1819563"/>
                    </a:lnTo>
                    <a:cubicBezTo>
                      <a:pt x="1754004" y="1888143"/>
                      <a:pt x="1698124" y="1944023"/>
                      <a:pt x="1629544" y="1944023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29564" y="980785"/>
              <a:ext cx="4334883" cy="2868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2"/>
                </a:lnSpc>
              </a:pPr>
              <a:r>
                <a:rPr lang="en-US" sz="4425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Xem lại các kiến thức bài học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935244" y="3050341"/>
            <a:ext cx="4498845" cy="4905671"/>
            <a:chOff x="0" y="0"/>
            <a:chExt cx="5998460" cy="654089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5998460" cy="6540894"/>
              <a:chOff x="0" y="0"/>
              <a:chExt cx="1521832" cy="165944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521832" cy="1659449"/>
              </a:xfrm>
              <a:custGeom>
                <a:avLst/>
                <a:gdLst/>
                <a:ahLst/>
                <a:cxnLst/>
                <a:rect l="l" t="t" r="r" b="b"/>
                <a:pathLst>
                  <a:path w="1521832" h="1659449">
                    <a:moveTo>
                      <a:pt x="1397371" y="1659449"/>
                    </a:moveTo>
                    <a:lnTo>
                      <a:pt x="124460" y="1659449"/>
                    </a:lnTo>
                    <a:cubicBezTo>
                      <a:pt x="55880" y="1659449"/>
                      <a:pt x="0" y="1603569"/>
                      <a:pt x="0" y="153498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97372" y="0"/>
                    </a:lnTo>
                    <a:cubicBezTo>
                      <a:pt x="1465952" y="0"/>
                      <a:pt x="1521832" y="55880"/>
                      <a:pt x="1521832" y="124460"/>
                    </a:cubicBezTo>
                    <a:lnTo>
                      <a:pt x="1521832" y="1534989"/>
                    </a:lnTo>
                    <a:cubicBezTo>
                      <a:pt x="1521832" y="1603569"/>
                      <a:pt x="1465952" y="1659449"/>
                      <a:pt x="1397372" y="1659449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900217" y="1100260"/>
              <a:ext cx="4198027" cy="207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9"/>
                </a:lnSpc>
              </a:pPr>
              <a:r>
                <a:rPr lang="en-US" sz="4799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Chuẩn bị bài sau.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17447" y="3050341"/>
            <a:ext cx="4962511" cy="5148774"/>
            <a:chOff x="0" y="0"/>
            <a:chExt cx="6616681" cy="686503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6616681" cy="6865032"/>
              <a:chOff x="0" y="0"/>
              <a:chExt cx="1600293" cy="166035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00293" cy="1660359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660359">
                    <a:moveTo>
                      <a:pt x="1475833" y="1660359"/>
                    </a:moveTo>
                    <a:lnTo>
                      <a:pt x="124460" y="1660359"/>
                    </a:lnTo>
                    <a:cubicBezTo>
                      <a:pt x="55880" y="1660359"/>
                      <a:pt x="0" y="1604479"/>
                      <a:pt x="0" y="15358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535899"/>
                    </a:lnTo>
                    <a:cubicBezTo>
                      <a:pt x="1600293" y="1604479"/>
                      <a:pt x="1544413" y="1660359"/>
                      <a:pt x="1475833" y="1660359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992996" y="1156484"/>
              <a:ext cx="4630690" cy="2198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81"/>
                </a:lnSpc>
              </a:pPr>
              <a:r>
                <a:rPr lang="en-US" sz="5139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Hoàn thiện bài tập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338977" y="2005101"/>
            <a:ext cx="1689312" cy="1710788"/>
            <a:chOff x="0" y="0"/>
            <a:chExt cx="6350000" cy="64307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430728"/>
            </a:xfrm>
            <a:custGeom>
              <a:avLst/>
              <a:gdLst/>
              <a:ahLst/>
              <a:cxnLst/>
              <a:rect l="l" t="t" r="r" b="b"/>
              <a:pathLst>
                <a:path w="6350000" h="6430728">
                  <a:moveTo>
                    <a:pt x="3175000" y="0"/>
                  </a:moveTo>
                  <a:cubicBezTo>
                    <a:pt x="1421496" y="0"/>
                    <a:pt x="0" y="1439568"/>
                    <a:pt x="0" y="3215364"/>
                  </a:cubicBezTo>
                  <a:cubicBezTo>
                    <a:pt x="0" y="4991161"/>
                    <a:pt x="1421496" y="6430728"/>
                    <a:pt x="3175000" y="6430728"/>
                  </a:cubicBezTo>
                  <a:cubicBezTo>
                    <a:pt x="4928504" y="6430728"/>
                    <a:pt x="6350000" y="4991161"/>
                    <a:pt x="6350000" y="3215364"/>
                  </a:cubicBezTo>
                  <a:cubicBezTo>
                    <a:pt x="6350000" y="1439568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3208246" y="2032301"/>
            <a:ext cx="1689312" cy="1683587"/>
            <a:chOff x="0" y="0"/>
            <a:chExt cx="6350000" cy="63284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28483"/>
            </a:xfrm>
            <a:custGeom>
              <a:avLst/>
              <a:gdLst/>
              <a:ahLst/>
              <a:cxnLst/>
              <a:rect l="l" t="t" r="r" b="b"/>
              <a:pathLst>
                <a:path w="6350000" h="6328483">
                  <a:moveTo>
                    <a:pt x="3175000" y="0"/>
                  </a:moveTo>
                  <a:cubicBezTo>
                    <a:pt x="1421496" y="0"/>
                    <a:pt x="0" y="1416679"/>
                    <a:pt x="0" y="3164242"/>
                  </a:cubicBezTo>
                  <a:cubicBezTo>
                    <a:pt x="0" y="4911804"/>
                    <a:pt x="1421496" y="6328483"/>
                    <a:pt x="3175000" y="6328483"/>
                  </a:cubicBezTo>
                  <a:cubicBezTo>
                    <a:pt x="4928504" y="6328483"/>
                    <a:pt x="6350000" y="4911804"/>
                    <a:pt x="6350000" y="3164242"/>
                  </a:cubicBezTo>
                  <a:cubicBezTo>
                    <a:pt x="6350000" y="1416679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13752998" y="2513869"/>
            <a:ext cx="593288" cy="889124"/>
          </a:xfrm>
          <a:custGeom>
            <a:avLst/>
            <a:gdLst/>
            <a:ahLst/>
            <a:cxnLst/>
            <a:rect l="l" t="t" r="r" b="b"/>
            <a:pathLst>
              <a:path w="593288" h="889124">
                <a:moveTo>
                  <a:pt x="0" y="0"/>
                </a:moveTo>
                <a:lnTo>
                  <a:pt x="593289" y="0"/>
                </a:lnTo>
                <a:lnTo>
                  <a:pt x="593289" y="889125"/>
                </a:lnTo>
                <a:lnTo>
                  <a:pt x="0" y="889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8273611" y="2005101"/>
            <a:ext cx="1689312" cy="168931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8715849" y="2200974"/>
            <a:ext cx="804836" cy="788739"/>
          </a:xfrm>
          <a:custGeom>
            <a:avLst/>
            <a:gdLst/>
            <a:ahLst/>
            <a:cxnLst/>
            <a:rect l="l" t="t" r="r" b="b"/>
            <a:pathLst>
              <a:path w="804836" h="788739">
                <a:moveTo>
                  <a:pt x="0" y="0"/>
                </a:moveTo>
                <a:lnTo>
                  <a:pt x="804836" y="0"/>
                </a:lnTo>
                <a:lnTo>
                  <a:pt x="804836" y="788739"/>
                </a:lnTo>
                <a:lnTo>
                  <a:pt x="0" y="788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861319" y="2453872"/>
            <a:ext cx="644629" cy="846171"/>
          </a:xfrm>
          <a:custGeom>
            <a:avLst/>
            <a:gdLst/>
            <a:ahLst/>
            <a:cxnLst/>
            <a:rect l="l" t="t" r="r" b="b"/>
            <a:pathLst>
              <a:path w="644629" h="846171">
                <a:moveTo>
                  <a:pt x="0" y="0"/>
                </a:moveTo>
                <a:lnTo>
                  <a:pt x="644628" y="0"/>
                </a:lnTo>
                <a:lnTo>
                  <a:pt x="644628" y="846171"/>
                </a:lnTo>
                <a:lnTo>
                  <a:pt x="0" y="84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338977" y="462001"/>
            <a:ext cx="11170856" cy="9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Dặn dò</a:t>
            </a:r>
          </a:p>
        </p:txBody>
      </p:sp>
      <p:sp>
        <p:nvSpPr>
          <p:cNvPr id="24" name="AutoShape 24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25" name="Freeform 25"/>
          <p:cNvSpPr/>
          <p:nvPr/>
        </p:nvSpPr>
        <p:spPr>
          <a:xfrm flipH="1">
            <a:off x="15136368" y="5274707"/>
            <a:ext cx="2840638" cy="8266408"/>
          </a:xfrm>
          <a:custGeom>
            <a:avLst/>
            <a:gdLst/>
            <a:ahLst/>
            <a:cxnLst/>
            <a:rect l="l" t="t" r="r" b="b"/>
            <a:pathLst>
              <a:path w="2840638" h="8266408">
                <a:moveTo>
                  <a:pt x="2840638" y="0"/>
                </a:moveTo>
                <a:lnTo>
                  <a:pt x="0" y="0"/>
                </a:lnTo>
                <a:lnTo>
                  <a:pt x="0" y="8266408"/>
                </a:lnTo>
                <a:lnTo>
                  <a:pt x="2840638" y="8266408"/>
                </a:lnTo>
                <a:lnTo>
                  <a:pt x="28406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7461" y="1396984"/>
            <a:ext cx="14893079" cy="7493032"/>
          </a:xfrm>
          <a:custGeom>
            <a:avLst/>
            <a:gdLst/>
            <a:ahLst/>
            <a:cxnLst/>
            <a:rect l="l" t="t" r="r" b="b"/>
            <a:pathLst>
              <a:path w="14893079" h="7493032">
                <a:moveTo>
                  <a:pt x="0" y="0"/>
                </a:moveTo>
                <a:lnTo>
                  <a:pt x="14893078" y="0"/>
                </a:lnTo>
                <a:lnTo>
                  <a:pt x="14893078" y="7493032"/>
                </a:lnTo>
                <a:lnTo>
                  <a:pt x="0" y="7493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07184" y="3871196"/>
            <a:ext cx="8673632" cy="2544607"/>
            <a:chOff x="0" y="0"/>
            <a:chExt cx="11564842" cy="3392809"/>
          </a:xfrm>
        </p:grpSpPr>
        <p:sp>
          <p:nvSpPr>
            <p:cNvPr id="4" name="TextBox 4"/>
            <p:cNvSpPr txBox="1"/>
            <p:nvPr/>
          </p:nvSpPr>
          <p:spPr>
            <a:xfrm>
              <a:off x="0" y="228600"/>
              <a:ext cx="11564842" cy="2209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sz="12000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Xin cảm ơn!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715758"/>
              <a:ext cx="11564842" cy="586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0"/>
                </a:lnSpc>
              </a:pPr>
              <a:endParaRPr lang="en-US" sz="27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3771" y="708635"/>
            <a:ext cx="17884229" cy="162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Bài 1: Kết hợp các từ ngữ của các câu dưới đây để tạo thành câu.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1" y="3009900"/>
            <a:ext cx="16959349" cy="67747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59300" y="-42750"/>
            <a:ext cx="1090534" cy="1071450"/>
          </a:xfrm>
          <a:custGeom>
            <a:avLst/>
            <a:gdLst/>
            <a:ahLst/>
            <a:cxnLst/>
            <a:rect l="l" t="t" r="r" b="b"/>
            <a:pathLst>
              <a:path w="1090534" h="1071450">
                <a:moveTo>
                  <a:pt x="0" y="0"/>
                </a:moveTo>
                <a:lnTo>
                  <a:pt x="1090534" y="0"/>
                </a:lnTo>
                <a:lnTo>
                  <a:pt x="1090534" y="1071450"/>
                </a:lnTo>
                <a:lnTo>
                  <a:pt x="0" y="1071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6500" y="961346"/>
            <a:ext cx="7857375" cy="2071490"/>
          </a:xfrm>
          <a:custGeom>
            <a:avLst/>
            <a:gdLst/>
            <a:ahLst/>
            <a:cxnLst/>
            <a:rect l="l" t="t" r="r" b="b"/>
            <a:pathLst>
              <a:path w="7857375" h="2071490">
                <a:moveTo>
                  <a:pt x="0" y="0"/>
                </a:moveTo>
                <a:lnTo>
                  <a:pt x="7857375" y="0"/>
                </a:lnTo>
                <a:lnTo>
                  <a:pt x="7857375" y="2071490"/>
                </a:lnTo>
                <a:lnTo>
                  <a:pt x="0" y="2071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98904" y="4328915"/>
            <a:ext cx="7852896" cy="2070309"/>
          </a:xfrm>
          <a:custGeom>
            <a:avLst/>
            <a:gdLst/>
            <a:ahLst/>
            <a:cxnLst/>
            <a:rect l="l" t="t" r="r" b="b"/>
            <a:pathLst>
              <a:path w="7852896" h="2070309">
                <a:moveTo>
                  <a:pt x="0" y="0"/>
                </a:moveTo>
                <a:lnTo>
                  <a:pt x="7852896" y="0"/>
                </a:lnTo>
                <a:lnTo>
                  <a:pt x="7852896" y="2070309"/>
                </a:lnTo>
                <a:lnTo>
                  <a:pt x="0" y="2070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6645" y="4340946"/>
            <a:ext cx="7616367" cy="2007951"/>
          </a:xfrm>
          <a:custGeom>
            <a:avLst/>
            <a:gdLst/>
            <a:ahLst/>
            <a:cxnLst/>
            <a:rect l="l" t="t" r="r" b="b"/>
            <a:pathLst>
              <a:path w="7616367" h="2007951">
                <a:moveTo>
                  <a:pt x="0" y="0"/>
                </a:moveTo>
                <a:lnTo>
                  <a:pt x="7616367" y="0"/>
                </a:lnTo>
                <a:lnTo>
                  <a:pt x="7616367" y="2007951"/>
                </a:lnTo>
                <a:lnTo>
                  <a:pt x="0" y="2007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05866" y="7493425"/>
            <a:ext cx="7777873" cy="2050530"/>
          </a:xfrm>
          <a:custGeom>
            <a:avLst/>
            <a:gdLst/>
            <a:ahLst/>
            <a:cxnLst/>
            <a:rect l="l" t="t" r="r" b="b"/>
            <a:pathLst>
              <a:path w="7777873" h="2050530">
                <a:moveTo>
                  <a:pt x="0" y="0"/>
                </a:moveTo>
                <a:lnTo>
                  <a:pt x="7777874" y="0"/>
                </a:lnTo>
                <a:lnTo>
                  <a:pt x="7777874" y="2050530"/>
                </a:lnTo>
                <a:lnTo>
                  <a:pt x="0" y="2050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7653" y="7536004"/>
            <a:ext cx="7616367" cy="2007951"/>
          </a:xfrm>
          <a:custGeom>
            <a:avLst/>
            <a:gdLst/>
            <a:ahLst/>
            <a:cxnLst/>
            <a:rect l="l" t="t" r="r" b="b"/>
            <a:pathLst>
              <a:path w="7616367" h="2007951">
                <a:moveTo>
                  <a:pt x="0" y="0"/>
                </a:moveTo>
                <a:lnTo>
                  <a:pt x="7616367" y="0"/>
                </a:lnTo>
                <a:lnTo>
                  <a:pt x="7616367" y="2007951"/>
                </a:lnTo>
                <a:lnTo>
                  <a:pt x="0" y="2007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53600" y="1004888"/>
            <a:ext cx="7857375" cy="2071490"/>
          </a:xfrm>
          <a:custGeom>
            <a:avLst/>
            <a:gdLst/>
            <a:ahLst/>
            <a:cxnLst/>
            <a:rect l="l" t="t" r="r" b="b"/>
            <a:pathLst>
              <a:path w="7857375" h="2071490">
                <a:moveTo>
                  <a:pt x="0" y="0"/>
                </a:moveTo>
                <a:lnTo>
                  <a:pt x="7857375" y="0"/>
                </a:lnTo>
                <a:lnTo>
                  <a:pt x="7857375" y="2071490"/>
                </a:lnTo>
                <a:lnTo>
                  <a:pt x="0" y="2071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72063" y="1610950"/>
            <a:ext cx="4706258" cy="78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  <a:spcBef>
                <a:spcPct val="0"/>
              </a:spcBef>
            </a:pP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Vua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Hùng</a:t>
            </a:r>
            <a:endParaRPr lang="en-US" sz="4899" dirty="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55668" y="4803692"/>
            <a:ext cx="5715686" cy="78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  <a:spcBef>
                <a:spcPct val="0"/>
              </a:spcBef>
            </a:pP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Lễ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hội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Đền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Hùng</a:t>
            </a:r>
            <a:endParaRPr lang="en-US" sz="4899" dirty="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519471" y="7569929"/>
            <a:ext cx="6086783" cy="1585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  <a:spcBef>
                <a:spcPct val="0"/>
              </a:spcBef>
            </a:pP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được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xây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dựng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trên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núi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Nghĩa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Linh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58399" y="1247860"/>
            <a:ext cx="6992401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  <a:spcBef>
                <a:spcPct val="0"/>
              </a:spcBef>
            </a:pP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</a:t>
            </a:r>
            <a:r>
              <a:rPr lang="en-US" sz="4899" dirty="0" err="1" smtClean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à</a:t>
            </a:r>
            <a:r>
              <a:rPr lang="en-US" sz="4899" dirty="0" smtClean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con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trưởng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của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Lạc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Long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Quân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và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Âu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Cơ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60382" y="7826233"/>
            <a:ext cx="4706258" cy="1585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  <a:spcBef>
                <a:spcPct val="0"/>
              </a:spcBef>
            </a:pP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Đền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thờ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Vua</a:t>
            </a:r>
            <a:r>
              <a:rPr lang="en-US" sz="48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Hùng</a:t>
            </a:r>
            <a:endParaRPr lang="en-US" sz="4899" dirty="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949726" y="4648352"/>
            <a:ext cx="6761773" cy="1393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gồm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nhiều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hoạt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động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văn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hóa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,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văn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nghệ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dân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gian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.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8254020" y="1957592"/>
            <a:ext cx="1344884" cy="49183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8133516" y="5160147"/>
            <a:ext cx="1344884" cy="49183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8384182" y="8362702"/>
            <a:ext cx="1344884" cy="49183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25"/>
            <a:ext cx="18288000" cy="10296525"/>
          </a:xfrm>
          <a:custGeom>
            <a:avLst/>
            <a:gdLst/>
            <a:ahLst/>
            <a:cxnLst/>
            <a:rect l="l" t="t" r="r" b="b"/>
            <a:pathLst>
              <a:path w="18288000" h="10296525">
                <a:moveTo>
                  <a:pt x="0" y="0"/>
                </a:moveTo>
                <a:lnTo>
                  <a:pt x="18288000" y="0"/>
                </a:lnTo>
                <a:lnTo>
                  <a:pt x="1828800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5613" y="1256789"/>
            <a:ext cx="16803687" cy="136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9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Bài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2: </a:t>
            </a: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Xác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định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chủ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ngữ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vị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ngữ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câu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trong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đoạn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văn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dưới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đây</a:t>
            </a:r>
            <a:r>
              <a:rPr lang="en-US" sz="48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1578" y="3331879"/>
            <a:ext cx="16451757" cy="414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9"/>
              </a:lnSpc>
              <a:spcBef>
                <a:spcPct val="0"/>
              </a:spcBef>
            </a:pP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Lý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Thường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Kiệt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là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danh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tướng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Việt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Nam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thế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kỉ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XI.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Tên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tuổi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của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ông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gắn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với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chiến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thắng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chống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quân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xâm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lược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nhà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Tống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.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Tương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truyền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,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ông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cũng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là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tác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giả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bài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thơ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Sông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núi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nước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Nam.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Bài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thơ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được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xem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như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bản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Tuyên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ngôn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Độc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lập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đầu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tiên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của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999" dirty="0" err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nước</a:t>
            </a:r>
            <a:r>
              <a:rPr lang="en-US" sz="4999" dirty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 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2101" y="333325"/>
            <a:ext cx="1659100" cy="695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Bài</a:t>
            </a:r>
            <a:r>
              <a:rPr lang="en-US" sz="45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2.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1662698"/>
            <a:ext cx="13568164" cy="6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  <a:spcBef>
                <a:spcPct val="0"/>
              </a:spcBef>
            </a:pP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(1)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Lý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Thường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Kiệt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là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danh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tướng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Việt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Nam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thế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kỉ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XI.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337" y="3917330"/>
            <a:ext cx="17991336" cy="67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0"/>
              </a:lnSpc>
              <a:spcBef>
                <a:spcPct val="0"/>
              </a:spcBef>
            </a:pP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(2) </a:t>
            </a:r>
            <a:r>
              <a:rPr lang="en-US" sz="41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Tên</a:t>
            </a: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tuổi</a:t>
            </a: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của</a:t>
            </a: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ông</a:t>
            </a: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gắn</a:t>
            </a: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với</a:t>
            </a: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chiến</a:t>
            </a: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thắng</a:t>
            </a: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chống</a:t>
            </a: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quân</a:t>
            </a: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xâm</a:t>
            </a: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lược</a:t>
            </a: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nhà</a:t>
            </a: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Tống</a:t>
            </a:r>
            <a:r>
              <a:rPr lang="en-US" sz="41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5680601"/>
            <a:ext cx="16871032" cy="6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  <a:spcBef>
                <a:spcPct val="0"/>
              </a:spcBef>
            </a:pP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(3)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Tương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truyền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,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ông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cũng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là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tác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giả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bài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thơ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Sông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núi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nước</a:t>
            </a:r>
            <a:r>
              <a:rPr lang="en-US" sz="42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Nam.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0242" y="7115343"/>
            <a:ext cx="17665278" cy="67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9"/>
              </a:lnSpc>
              <a:spcBef>
                <a:spcPct val="0"/>
              </a:spcBef>
            </a:pP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(4) </a:t>
            </a:r>
            <a:r>
              <a:rPr lang="en-US" sz="40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Bài</a:t>
            </a: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thơ</a:t>
            </a: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được</a:t>
            </a: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xem</a:t>
            </a: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như</a:t>
            </a: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bản</a:t>
            </a: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Tuyên</a:t>
            </a: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ngôn</a:t>
            </a: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Độc</a:t>
            </a: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lập</a:t>
            </a: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đầu</a:t>
            </a: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tiên</a:t>
            </a: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của</a:t>
            </a: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nước</a:t>
            </a:r>
            <a:r>
              <a:rPr lang="en-US" sz="4099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ta.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90600" y="2324100"/>
            <a:ext cx="373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85962" y="6398346"/>
            <a:ext cx="914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19362" y="4553242"/>
            <a:ext cx="127114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90600" y="4553242"/>
            <a:ext cx="3886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66962" y="2324100"/>
            <a:ext cx="8291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791200" y="6396929"/>
            <a:ext cx="10896600" cy="178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98821" y="7766185"/>
            <a:ext cx="1752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992990" y="7829367"/>
            <a:ext cx="14837810" cy="440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800600" y="1707198"/>
            <a:ext cx="152400" cy="6883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840590" y="7194516"/>
            <a:ext cx="152400" cy="6883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638800" y="5886716"/>
            <a:ext cx="152400" cy="6883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966962" y="3943324"/>
            <a:ext cx="152400" cy="6883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"/>
          <p:cNvSpPr txBox="1"/>
          <p:nvPr/>
        </p:nvSpPr>
        <p:spPr>
          <a:xfrm>
            <a:off x="2430725" y="2217287"/>
            <a:ext cx="1659100" cy="621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800" dirty="0" smtClean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CN</a:t>
            </a:r>
            <a:endParaRPr lang="en-US" sz="2800" dirty="0">
              <a:solidFill>
                <a:schemeClr val="accent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4" name="TextBox 2"/>
          <p:cNvSpPr txBox="1"/>
          <p:nvPr/>
        </p:nvSpPr>
        <p:spPr>
          <a:xfrm>
            <a:off x="9960895" y="7829367"/>
            <a:ext cx="1659100" cy="621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800" dirty="0" smtClean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VN</a:t>
            </a:r>
            <a:endParaRPr lang="en-US" sz="2800" dirty="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5" name="TextBox 2"/>
          <p:cNvSpPr txBox="1"/>
          <p:nvPr/>
        </p:nvSpPr>
        <p:spPr>
          <a:xfrm>
            <a:off x="1601175" y="7735668"/>
            <a:ext cx="1659100" cy="621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800" dirty="0" smtClean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CN</a:t>
            </a:r>
            <a:endParaRPr lang="en-US" sz="2800" dirty="0">
              <a:solidFill>
                <a:schemeClr val="accent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6" name="TextBox 2"/>
          <p:cNvSpPr txBox="1"/>
          <p:nvPr/>
        </p:nvSpPr>
        <p:spPr>
          <a:xfrm>
            <a:off x="4786750" y="6264144"/>
            <a:ext cx="1659100" cy="621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800" dirty="0" smtClean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CN</a:t>
            </a:r>
            <a:endParaRPr lang="en-US" sz="2800" dirty="0">
              <a:solidFill>
                <a:schemeClr val="accent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7" name="TextBox 2"/>
          <p:cNvSpPr txBox="1"/>
          <p:nvPr/>
        </p:nvSpPr>
        <p:spPr>
          <a:xfrm>
            <a:off x="2693001" y="4423199"/>
            <a:ext cx="1659100" cy="621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800" dirty="0" smtClean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CN</a:t>
            </a:r>
            <a:endParaRPr lang="en-US" sz="2800" dirty="0">
              <a:solidFill>
                <a:schemeClr val="accent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8" name="TextBox 2"/>
          <p:cNvSpPr txBox="1"/>
          <p:nvPr/>
        </p:nvSpPr>
        <p:spPr>
          <a:xfrm>
            <a:off x="10783008" y="6353680"/>
            <a:ext cx="1659100" cy="621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800" dirty="0" smtClean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VN</a:t>
            </a:r>
            <a:endParaRPr lang="en-US" sz="2800" dirty="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9" name="TextBox 2"/>
          <p:cNvSpPr txBox="1"/>
          <p:nvPr/>
        </p:nvSpPr>
        <p:spPr>
          <a:xfrm>
            <a:off x="10780920" y="4419906"/>
            <a:ext cx="1659100" cy="621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800" dirty="0" smtClean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VN</a:t>
            </a:r>
            <a:endParaRPr lang="en-US" sz="2800" dirty="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TextBox 2"/>
          <p:cNvSpPr txBox="1"/>
          <p:nvPr/>
        </p:nvSpPr>
        <p:spPr>
          <a:xfrm>
            <a:off x="8283331" y="2217287"/>
            <a:ext cx="1659100" cy="621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800" dirty="0" smtClean="0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rPr>
              <a:t>VN</a:t>
            </a:r>
            <a:endParaRPr lang="en-US" sz="2800" dirty="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35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YỆN TẬP VÈ 2 THÀNH PHẦN CHÍNH TRONG CÂ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028700"/>
            <a:ext cx="17503775" cy="822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322" y="4536895"/>
            <a:ext cx="2359356" cy="12132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143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Bài</a:t>
            </a:r>
            <a:r>
              <a:rPr lang="en-US" sz="3600" dirty="0" smtClean="0"/>
              <a:t> 3.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4924" y="1350034"/>
            <a:ext cx="8465408" cy="5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Vị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hoạt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trạng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thái</a:t>
            </a:r>
            <a:endParaRPr lang="en-US" sz="3600" dirty="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088306" y="9396607"/>
            <a:ext cx="3199694" cy="2065257"/>
          </a:xfrm>
          <a:custGeom>
            <a:avLst/>
            <a:gdLst/>
            <a:ahLst/>
            <a:cxnLst/>
            <a:rect l="l" t="t" r="r" b="b"/>
            <a:pathLst>
              <a:path w="3199694" h="2065257">
                <a:moveTo>
                  <a:pt x="0" y="0"/>
                </a:moveTo>
                <a:lnTo>
                  <a:pt x="3199694" y="0"/>
                </a:lnTo>
                <a:lnTo>
                  <a:pt x="3199694" y="2065257"/>
                </a:lnTo>
                <a:lnTo>
                  <a:pt x="0" y="2065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0251" y="8016788"/>
            <a:ext cx="1555805" cy="3786252"/>
          </a:xfrm>
          <a:custGeom>
            <a:avLst/>
            <a:gdLst/>
            <a:ahLst/>
            <a:cxnLst/>
            <a:rect l="l" t="t" r="r" b="b"/>
            <a:pathLst>
              <a:path w="1555805" h="3786252">
                <a:moveTo>
                  <a:pt x="0" y="0"/>
                </a:moveTo>
                <a:lnTo>
                  <a:pt x="1555805" y="0"/>
                </a:lnTo>
                <a:lnTo>
                  <a:pt x="1555805" y="3786252"/>
                </a:lnTo>
                <a:lnTo>
                  <a:pt x="0" y="3786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73599" y="144169"/>
            <a:ext cx="184821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40"/>
              </a:lnSpc>
            </a:pPr>
            <a:r>
              <a:rPr lang="en-US" sz="47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Bài</a:t>
            </a:r>
            <a:r>
              <a:rPr lang="en-US" sz="47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3.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1315" y="6641528"/>
            <a:ext cx="8465408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</a:t>
            </a:r>
            <a:r>
              <a:rPr lang="en-US" sz="3600" dirty="0" smtClean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Vị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giới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thiệu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xét</a:t>
            </a:r>
            <a:r>
              <a:rPr lang="en-US" sz="36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47324" y="3838499"/>
            <a:ext cx="8465408" cy="5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6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b. Vị ngữ nêu đặc điểm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481339" y="2327722"/>
            <a:ext cx="10429780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7030A0"/>
                </a:solidFill>
              </a:rPr>
              <a:t>a. </a:t>
            </a:r>
            <a:r>
              <a:rPr lang="en-US" sz="5400" dirty="0" err="1">
                <a:solidFill>
                  <a:srgbClr val="7030A0"/>
                </a:solidFill>
              </a:rPr>
              <a:t>Các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chú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bộ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đội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đang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hành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quân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751315" y="7701034"/>
            <a:ext cx="9754885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7030A0"/>
                </a:solidFill>
              </a:rPr>
              <a:t>c. </a:t>
            </a:r>
            <a:r>
              <a:rPr lang="en-US" sz="5400" dirty="0" err="1" smtClean="0">
                <a:solidFill>
                  <a:srgbClr val="7030A0"/>
                </a:solidFill>
              </a:rPr>
              <a:t>Họ</a:t>
            </a:r>
            <a:r>
              <a:rPr lang="en-US" sz="5400" dirty="0" smtClean="0">
                <a:solidFill>
                  <a:srgbClr val="7030A0"/>
                </a:solidFill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</a:rPr>
              <a:t>là</a:t>
            </a:r>
            <a:r>
              <a:rPr lang="en-US" sz="5400" dirty="0" smtClean="0">
                <a:solidFill>
                  <a:srgbClr val="7030A0"/>
                </a:solidFill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</a:rPr>
              <a:t>những</a:t>
            </a:r>
            <a:r>
              <a:rPr lang="en-US" sz="5400" dirty="0" smtClean="0">
                <a:solidFill>
                  <a:srgbClr val="7030A0"/>
                </a:solidFill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</a:rPr>
              <a:t>người</a:t>
            </a:r>
            <a:r>
              <a:rPr lang="en-US" sz="5400" dirty="0" smtClean="0">
                <a:solidFill>
                  <a:srgbClr val="7030A0"/>
                </a:solidFill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</a:rPr>
              <a:t>lính</a:t>
            </a:r>
            <a:r>
              <a:rPr lang="en-US" sz="5400" dirty="0" smtClean="0">
                <a:solidFill>
                  <a:srgbClr val="7030A0"/>
                </a:solidFill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</a:rPr>
              <a:t>Cụ</a:t>
            </a:r>
            <a:r>
              <a:rPr lang="en-US" sz="5400" dirty="0" smtClean="0">
                <a:solidFill>
                  <a:srgbClr val="7030A0"/>
                </a:solidFill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</a:rPr>
              <a:t>Hồ</a:t>
            </a:r>
            <a:endParaRPr lang="en-US" sz="5400" dirty="0">
              <a:solidFill>
                <a:srgbClr val="7030A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94924" y="5061692"/>
            <a:ext cx="10602610" cy="994802"/>
          </a:xfrm>
          <a:prstGeom prst="roundRect">
            <a:avLst>
              <a:gd name="adj" fmla="val 2760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smtClean="0">
                <a:solidFill>
                  <a:srgbClr val="7030A0"/>
                </a:solidFill>
              </a:rPr>
              <a:t>  </a:t>
            </a:r>
          </a:p>
          <a:p>
            <a:r>
              <a:rPr lang="en-US" sz="5400" dirty="0" smtClean="0">
                <a:solidFill>
                  <a:srgbClr val="7030A0"/>
                </a:solidFill>
              </a:rPr>
              <a:t>b</a:t>
            </a:r>
            <a:r>
              <a:rPr lang="en-US" sz="5400" dirty="0">
                <a:solidFill>
                  <a:srgbClr val="7030A0"/>
                </a:solidFill>
              </a:rPr>
              <a:t>. </a:t>
            </a:r>
            <a:r>
              <a:rPr lang="en-US" sz="5400" dirty="0" err="1">
                <a:solidFill>
                  <a:srgbClr val="7030A0"/>
                </a:solidFill>
              </a:rPr>
              <a:t>Các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chú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bộ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đội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rất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vui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r>
              <a:rPr lang="en-US" sz="5400" dirty="0" err="1">
                <a:solidFill>
                  <a:srgbClr val="7030A0"/>
                </a:solidFill>
              </a:rPr>
              <a:t>vẻ</a:t>
            </a:r>
            <a:r>
              <a:rPr lang="en-US" dirty="0"/>
              <a:t>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75503" y="1765941"/>
            <a:ext cx="8866177" cy="4979010"/>
            <a:chOff x="0" y="0"/>
            <a:chExt cx="11821569" cy="663867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821569" cy="6638679"/>
              <a:chOff x="0" y="0"/>
              <a:chExt cx="2999176" cy="168425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999176" cy="1684258"/>
              </a:xfrm>
              <a:custGeom>
                <a:avLst/>
                <a:gdLst/>
                <a:ahLst/>
                <a:cxnLst/>
                <a:rect l="l" t="t" r="r" b="b"/>
                <a:pathLst>
                  <a:path w="2999176" h="1684258">
                    <a:moveTo>
                      <a:pt x="2874716" y="1684257"/>
                    </a:moveTo>
                    <a:lnTo>
                      <a:pt x="124460" y="1684257"/>
                    </a:lnTo>
                    <a:cubicBezTo>
                      <a:pt x="55880" y="1684257"/>
                      <a:pt x="0" y="1628378"/>
                      <a:pt x="0" y="155979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74716" y="0"/>
                    </a:lnTo>
                    <a:cubicBezTo>
                      <a:pt x="2943296" y="0"/>
                      <a:pt x="2999176" y="55880"/>
                      <a:pt x="2999176" y="124460"/>
                    </a:cubicBezTo>
                    <a:lnTo>
                      <a:pt x="2999176" y="1559798"/>
                    </a:lnTo>
                    <a:cubicBezTo>
                      <a:pt x="2999176" y="1628378"/>
                      <a:pt x="2943296" y="1684258"/>
                      <a:pt x="2874716" y="168425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707691" y="638479"/>
              <a:ext cx="10015325" cy="4231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69"/>
                </a:lnSpc>
              </a:pPr>
              <a:r>
                <a:rPr lang="en-US" sz="4899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Bài 4: Đặt 2,3 câu nói về 1 người anh hùng dân tộc và xác định chủ ngữ, vị ngữ của câu.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07691" y="5355077"/>
              <a:ext cx="10580717" cy="461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2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829399"/>
            <a:ext cx="8345259" cy="6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0"/>
              </a:lnSpc>
            </a:pPr>
            <a:r>
              <a:rPr lang="en-US" sz="43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Bai 4.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9" name="Freeform 9"/>
          <p:cNvSpPr/>
          <p:nvPr/>
        </p:nvSpPr>
        <p:spPr>
          <a:xfrm>
            <a:off x="999074" y="2417285"/>
            <a:ext cx="3880024" cy="9004275"/>
          </a:xfrm>
          <a:custGeom>
            <a:avLst/>
            <a:gdLst/>
            <a:ahLst/>
            <a:cxnLst/>
            <a:rect l="l" t="t" r="r" b="b"/>
            <a:pathLst>
              <a:path w="3880024" h="9004275">
                <a:moveTo>
                  <a:pt x="0" y="0"/>
                </a:moveTo>
                <a:lnTo>
                  <a:pt x="3880024" y="0"/>
                </a:lnTo>
                <a:lnTo>
                  <a:pt x="3880024" y="9004275"/>
                </a:lnTo>
                <a:lnTo>
                  <a:pt x="0" y="9004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111545" y="9233958"/>
            <a:ext cx="3147755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42"/>
              </a:lnSpc>
              <a:spcBef>
                <a:spcPct val="0"/>
              </a:spcBef>
            </a:pPr>
            <a:r>
              <a:rPr lang="en-US" sz="2724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57400" y="1963028"/>
            <a:ext cx="22314655" cy="5918628"/>
            <a:chOff x="0" y="0"/>
            <a:chExt cx="7633881" cy="26260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33881" cy="2626066"/>
            </a:xfrm>
            <a:custGeom>
              <a:avLst/>
              <a:gdLst/>
              <a:ahLst/>
              <a:cxnLst/>
              <a:rect l="l" t="t" r="r" b="b"/>
              <a:pathLst>
                <a:path w="7633881" h="2626066">
                  <a:moveTo>
                    <a:pt x="7509421" y="2626066"/>
                  </a:moveTo>
                  <a:lnTo>
                    <a:pt x="124460" y="2626066"/>
                  </a:lnTo>
                  <a:cubicBezTo>
                    <a:pt x="55880" y="2626066"/>
                    <a:pt x="0" y="2570186"/>
                    <a:pt x="0" y="25016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9421" y="0"/>
                  </a:lnTo>
                  <a:cubicBezTo>
                    <a:pt x="7578001" y="0"/>
                    <a:pt x="7633881" y="55880"/>
                    <a:pt x="7633881" y="124460"/>
                  </a:cubicBezTo>
                  <a:lnTo>
                    <a:pt x="7633881" y="2501606"/>
                  </a:lnTo>
                  <a:cubicBezTo>
                    <a:pt x="7633881" y="2570186"/>
                    <a:pt x="7578001" y="2626066"/>
                    <a:pt x="7509421" y="2626066"/>
                  </a:cubicBezTo>
                  <a:close/>
                </a:path>
              </a:pathLst>
            </a:custGeom>
            <a:solidFill>
              <a:srgbClr val="FDF9D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92032" y="219075"/>
            <a:ext cx="2007767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0"/>
              </a:lnSpc>
            </a:pPr>
            <a:r>
              <a:rPr lang="en-US" sz="5325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Bài</a:t>
            </a:r>
            <a:r>
              <a:rPr lang="en-US" sz="5325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4</a:t>
            </a:r>
          </a:p>
        </p:txBody>
      </p:sp>
      <p:sp>
        <p:nvSpPr>
          <p:cNvPr id="5" name="Freeform 5"/>
          <p:cNvSpPr/>
          <p:nvPr/>
        </p:nvSpPr>
        <p:spPr>
          <a:xfrm>
            <a:off x="192032" y="8168297"/>
            <a:ext cx="3600610" cy="2180006"/>
          </a:xfrm>
          <a:custGeom>
            <a:avLst/>
            <a:gdLst/>
            <a:ahLst/>
            <a:cxnLst/>
            <a:rect l="l" t="t" r="r" b="b"/>
            <a:pathLst>
              <a:path w="3600610" h="2180006">
                <a:moveTo>
                  <a:pt x="0" y="0"/>
                </a:moveTo>
                <a:lnTo>
                  <a:pt x="3600610" y="0"/>
                </a:lnTo>
                <a:lnTo>
                  <a:pt x="3600610" y="2180006"/>
                </a:lnTo>
                <a:lnTo>
                  <a:pt x="0" y="2180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22702" y="1836556"/>
            <a:ext cx="16885188" cy="5355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4"/>
              </a:lnSpc>
            </a:pP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(1)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Chủ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tịch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Hồ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Chí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Minh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là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vị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lãnh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tụ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vĩ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đại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của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dân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tộc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Việt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Nam.</a:t>
            </a:r>
          </a:p>
          <a:p>
            <a:pPr algn="l">
              <a:lnSpc>
                <a:spcPts val="8694"/>
              </a:lnSpc>
            </a:pP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(2)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Bác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là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người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sáng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lập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ra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Đảng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Cộng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sản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Việt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Nam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và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khai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sinh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ra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nước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Việt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nam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Dân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chủ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Cộng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hòa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. (3)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Nhờ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có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sự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dẫn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dắt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của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Bác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nước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ta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đã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giành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được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thắng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lợi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trong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cuộc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đấu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tranh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chống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giặc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xâm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lược</a:t>
            </a:r>
            <a:r>
              <a:rPr lang="en-US" sz="42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57291" y="2724150"/>
            <a:ext cx="53132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91931" y="3800475"/>
            <a:ext cx="8676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95575" y="3848100"/>
            <a:ext cx="1447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43800" y="2705100"/>
            <a:ext cx="9829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22702" y="4884691"/>
            <a:ext cx="9111873" cy="86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67200" y="6064539"/>
            <a:ext cx="12906375" cy="348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85800" y="7192273"/>
            <a:ext cx="3581400" cy="436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085975" y="6064539"/>
            <a:ext cx="1706667" cy="348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170549" y="2154352"/>
            <a:ext cx="304800" cy="838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408049" y="3316121"/>
            <a:ext cx="219075" cy="7726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871548" y="5432711"/>
            <a:ext cx="304800" cy="838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"/>
          <p:cNvSpPr txBox="1"/>
          <p:nvPr/>
        </p:nvSpPr>
        <p:spPr>
          <a:xfrm>
            <a:off x="2889046" y="2605562"/>
            <a:ext cx="1659100" cy="621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800" dirty="0" smtClean="0">
                <a:solidFill>
                  <a:srgbClr val="00B050"/>
                </a:solidFill>
                <a:latin typeface="Varela Round"/>
                <a:ea typeface="Varela Round"/>
                <a:cs typeface="Varela Round"/>
                <a:sym typeface="Varela Round"/>
              </a:rPr>
              <a:t>CN</a:t>
            </a:r>
            <a:endParaRPr lang="en-US" sz="2800" dirty="0">
              <a:solidFill>
                <a:srgbClr val="00B05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390238" y="3685398"/>
            <a:ext cx="875058" cy="699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400"/>
              </a:lnSpc>
            </a:pPr>
            <a:r>
              <a:rPr lang="en-US" sz="2400" dirty="0">
                <a:solidFill>
                  <a:srgbClr val="00B050"/>
                </a:solidFill>
                <a:latin typeface="Varela Round"/>
                <a:ea typeface="Varela Round"/>
                <a:cs typeface="Varela Round"/>
                <a:sym typeface="Varela Round"/>
              </a:rPr>
              <a:t>VN</a:t>
            </a:r>
            <a:endParaRPr lang="en-US" sz="2400" dirty="0">
              <a:solidFill>
                <a:srgbClr val="00B05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067061" y="5921200"/>
            <a:ext cx="875058" cy="699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400"/>
              </a:lnSpc>
            </a:pPr>
            <a:r>
              <a:rPr lang="en-US" sz="2400" dirty="0">
                <a:solidFill>
                  <a:srgbClr val="00B050"/>
                </a:solidFill>
                <a:latin typeface="Varela Round"/>
                <a:ea typeface="Varela Round"/>
                <a:cs typeface="Varela Round"/>
                <a:sym typeface="Varela Round"/>
              </a:rPr>
              <a:t>VN</a:t>
            </a:r>
            <a:endParaRPr lang="en-US" sz="2400" dirty="0">
              <a:solidFill>
                <a:srgbClr val="00B05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065691" y="2513979"/>
            <a:ext cx="875058" cy="699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400"/>
              </a:lnSpc>
            </a:pPr>
            <a:r>
              <a:rPr lang="en-US" sz="2400" dirty="0">
                <a:solidFill>
                  <a:srgbClr val="00B050"/>
                </a:solidFill>
                <a:latin typeface="Varela Round"/>
                <a:ea typeface="Varela Round"/>
                <a:cs typeface="Varela Round"/>
                <a:sym typeface="Varela Round"/>
              </a:rPr>
              <a:t>VN</a:t>
            </a:r>
            <a:endParaRPr lang="en-US" sz="2400" dirty="0">
              <a:solidFill>
                <a:srgbClr val="00B05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2" name="TextBox 2"/>
          <p:cNvSpPr txBox="1"/>
          <p:nvPr/>
        </p:nvSpPr>
        <p:spPr>
          <a:xfrm>
            <a:off x="1733124" y="3617217"/>
            <a:ext cx="1659100" cy="621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800" dirty="0" smtClean="0">
                <a:solidFill>
                  <a:srgbClr val="00B050"/>
                </a:solidFill>
                <a:latin typeface="Varela Round"/>
                <a:ea typeface="Varela Round"/>
                <a:cs typeface="Varela Round"/>
                <a:sym typeface="Varela Round"/>
              </a:rPr>
              <a:t>CN</a:t>
            </a:r>
            <a:endParaRPr lang="en-US" sz="2800" dirty="0">
              <a:solidFill>
                <a:srgbClr val="00B05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3" name="TextBox 2"/>
          <p:cNvSpPr txBox="1"/>
          <p:nvPr/>
        </p:nvSpPr>
        <p:spPr>
          <a:xfrm>
            <a:off x="2562674" y="5924799"/>
            <a:ext cx="1659100" cy="621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800" dirty="0" smtClean="0">
                <a:solidFill>
                  <a:srgbClr val="00B050"/>
                </a:solidFill>
                <a:latin typeface="Varela Round"/>
                <a:ea typeface="Varela Round"/>
                <a:cs typeface="Varela Round"/>
                <a:sym typeface="Varela Round"/>
              </a:rPr>
              <a:t>CN</a:t>
            </a:r>
            <a:endParaRPr lang="en-US" sz="2800" dirty="0">
              <a:solidFill>
                <a:srgbClr val="00B05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7" grpId="0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464</Words>
  <Application>Microsoft Office PowerPoint</Application>
  <PresentationFormat>Custom</PresentationFormat>
  <Paragraphs>58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Varela Round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Ba, ngày 18 tháng 02 năm 2025</dc:title>
  <cp:lastModifiedBy>DELL</cp:lastModifiedBy>
  <cp:revision>5</cp:revision>
  <dcterms:created xsi:type="dcterms:W3CDTF">2006-08-16T00:00:00Z</dcterms:created>
  <dcterms:modified xsi:type="dcterms:W3CDTF">2025-02-16T17:04:14Z</dcterms:modified>
  <dc:identifier>DAGfR_rY8B4</dc:identifier>
</cp:coreProperties>
</file>