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7" r:id="rId3"/>
    <p:sldId id="284" r:id="rId4"/>
    <p:sldId id="270" r:id="rId5"/>
    <p:sldId id="285" r:id="rId6"/>
    <p:sldId id="286" r:id="rId7"/>
    <p:sldId id="259" r:id="rId8"/>
    <p:sldId id="266" r:id="rId9"/>
    <p:sldId id="287" r:id="rId10"/>
    <p:sldId id="288" r:id="rId11"/>
    <p:sldId id="289" r:id="rId12"/>
    <p:sldId id="265" r:id="rId13"/>
    <p:sldId id="263" r:id="rId14"/>
    <p:sldId id="271" r:id="rId15"/>
    <p:sldId id="262" r:id="rId16"/>
    <p:sldId id="274" r:id="rId17"/>
    <p:sldId id="290" r:id="rId18"/>
    <p:sldId id="260" r:id="rId19"/>
    <p:sldId id="261" r:id="rId20"/>
    <p:sldId id="264" r:id="rId21"/>
    <p:sldId id="291" r:id="rId22"/>
    <p:sldId id="292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BEC"/>
    <a:srgbClr val="8EAAAD"/>
    <a:srgbClr val="FCF1BC"/>
    <a:srgbClr val="FEFBEC"/>
    <a:srgbClr val="FDF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0.sv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39.svg"/><Relationship Id="rId5" Type="http://schemas.openxmlformats.org/officeDocument/2006/relationships/image" Target="../media/image8.sv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sv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46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8.sv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70757"/>
            <a:ext cx="18288697" cy="4880969"/>
            <a:chOff x="0" y="0"/>
            <a:chExt cx="24384929" cy="650795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571803" y="0"/>
              <a:ext cx="11813126" cy="650795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11813126" cy="650795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 rot="-10800000">
            <a:off x="697" y="-1764726"/>
            <a:ext cx="18288697" cy="4880969"/>
            <a:chOff x="0" y="0"/>
            <a:chExt cx="24384929" cy="650795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2571803" y="0"/>
              <a:ext cx="11813126" cy="650795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11813126" cy="6507958"/>
            </a:xfrm>
            <a:prstGeom prst="rect">
              <a:avLst/>
            </a:prstGeom>
          </p:spPr>
        </p:pic>
      </p:grpSp>
      <p:sp>
        <p:nvSpPr>
          <p:cNvPr id="9" name="TextBox 2">
            <a:extLst>
              <a:ext uri="{FF2B5EF4-FFF2-40B4-BE49-F238E27FC236}">
                <a16:creationId xmlns:a16="http://schemas.microsoft.com/office/drawing/2014/main" id="{EB6ED929-F22B-B2FA-64EF-474D0934A14F}"/>
              </a:ext>
            </a:extLst>
          </p:cNvPr>
          <p:cNvSpPr txBox="1"/>
          <p:nvPr/>
        </p:nvSpPr>
        <p:spPr>
          <a:xfrm>
            <a:off x="1420791" y="3116243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ĐẾN VỚI BÀI GIẢNG NGÀY HÔM NAY!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431276" y="8397173"/>
            <a:ext cx="19150551" cy="3021669"/>
            <a:chOff x="0" y="0"/>
            <a:chExt cx="25534068" cy="402889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57598" cy="402889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076470" y="0"/>
              <a:ext cx="8457598" cy="402889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538235" y="0"/>
              <a:ext cx="8457598" cy="402889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F3E2591-29A3-9CB7-7693-16F262654B56}"/>
              </a:ext>
            </a:extLst>
          </p:cNvPr>
          <p:cNvSpPr txBox="1"/>
          <p:nvPr/>
        </p:nvSpPr>
        <p:spPr>
          <a:xfrm>
            <a:off x="7544844" y="647700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3D73C4-715D-4BF9-C79B-038E4B9BEDD4}"/>
              </a:ext>
            </a:extLst>
          </p:cNvPr>
          <p:cNvSpPr txBox="1"/>
          <p:nvPr/>
        </p:nvSpPr>
        <p:spPr>
          <a:xfrm>
            <a:off x="590019" y="3771900"/>
            <a:ext cx="634319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Ngàn muôn cánh hoa đào.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xuân mới đón chào.</a:t>
            </a:r>
          </a:p>
        </p:txBody>
      </p:sp>
      <p:pic>
        <p:nvPicPr>
          <p:cNvPr id="2" name="3. Câu 3 - Đón xuân về">
            <a:hlinkClick r:id="" action="ppaction://media"/>
            <a:extLst>
              <a:ext uri="{FF2B5EF4-FFF2-40B4-BE49-F238E27FC236}">
                <a16:creationId xmlns:a16="http://schemas.microsoft.com/office/drawing/2014/main" id="{560E9D98-7662-EA52-3957-0DB7A78C6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6932" y="1889935"/>
            <a:ext cx="108373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97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431276" y="8397173"/>
            <a:ext cx="19150551" cy="3021669"/>
            <a:chOff x="0" y="0"/>
            <a:chExt cx="25534068" cy="402889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57598" cy="402889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076470" y="0"/>
              <a:ext cx="8457598" cy="402889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538235" y="0"/>
              <a:ext cx="8457598" cy="402889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F3E2591-29A3-9CB7-7693-16F262654B56}"/>
              </a:ext>
            </a:extLst>
          </p:cNvPr>
          <p:cNvSpPr txBox="1"/>
          <p:nvPr/>
        </p:nvSpPr>
        <p:spPr>
          <a:xfrm>
            <a:off x="7544844" y="647700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3D73C4-715D-4BF9-C79B-038E4B9BEDD4}"/>
              </a:ext>
            </a:extLst>
          </p:cNvPr>
          <p:cNvSpPr txBox="1"/>
          <p:nvPr/>
        </p:nvSpPr>
        <p:spPr>
          <a:xfrm>
            <a:off x="1066800" y="3307708"/>
            <a:ext cx="44958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Các bạn ơi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cùng đón xuân về.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Bạn ơi cùng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đón xuân về.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4. Câu 4 - Đón xuân về">
            <a:hlinkClick r:id="" action="ppaction://media"/>
            <a:extLst>
              <a:ext uri="{FF2B5EF4-FFF2-40B4-BE49-F238E27FC236}">
                <a16:creationId xmlns:a16="http://schemas.microsoft.com/office/drawing/2014/main" id="{A58E4EE9-7132-B8DD-5113-47AEB9224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0542" y="2019300"/>
            <a:ext cx="1165013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1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920461" cy="94750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79235">
            <a:off x="-2559303" y="8678885"/>
            <a:ext cx="12221770" cy="542202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6AA9261-05B2-C271-55C7-A1A2BD41F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9299" y="7207122"/>
            <a:ext cx="4768874" cy="24971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07102" y="8108157"/>
            <a:ext cx="10027563" cy="2733796"/>
            <a:chOff x="368024" y="0"/>
            <a:chExt cx="13370084" cy="364506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68024" y="146933"/>
              <a:ext cx="1428860" cy="318167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050985" y="0"/>
              <a:ext cx="1428860" cy="318167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777008" y="463391"/>
              <a:ext cx="1428860" cy="31816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543128" y="0"/>
              <a:ext cx="1428860" cy="318167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309248" y="463391"/>
              <a:ext cx="1428860" cy="318167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52EB34-70D0-E580-A94F-BD1910589C3E}"/>
              </a:ext>
            </a:extLst>
          </p:cNvPr>
          <p:cNvGrpSpPr/>
          <p:nvPr/>
        </p:nvGrpSpPr>
        <p:grpSpPr>
          <a:xfrm>
            <a:off x="10376862" y="1853471"/>
            <a:ext cx="7414151" cy="6580057"/>
            <a:chOff x="10376862" y="1853471"/>
            <a:chExt cx="7414151" cy="6580057"/>
          </a:xfrm>
        </p:grpSpPr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EBBF6846-E8EE-B284-391B-3FFB58119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376862" y="1853471"/>
              <a:ext cx="7414151" cy="658005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0F593-7AD6-798B-F1BD-F8EFECE83CE2}"/>
                </a:ext>
              </a:extLst>
            </p:cNvPr>
            <p:cNvSpPr txBox="1"/>
            <p:nvPr/>
          </p:nvSpPr>
          <p:spPr>
            <a:xfrm>
              <a:off x="12039600" y="2400300"/>
              <a:ext cx="3817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c) Hát cả bài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7527EC6-2674-0786-D208-0B9712252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25797" y="3467100"/>
            <a:ext cx="1844675" cy="1844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3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7188295"/>
            <a:ext cx="10958190" cy="5578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7234797"/>
            <a:ext cx="6135785" cy="338025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7EB8CF9-E4D5-4E1C-DCD2-069633DF5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29810" y="7169245"/>
            <a:ext cx="10958190" cy="5578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942662" y="8310797"/>
            <a:ext cx="6135785" cy="33802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FFDED3-EEFA-09F6-AF86-A63F6447E4FD}"/>
              </a:ext>
            </a:extLst>
          </p:cNvPr>
          <p:cNvSpPr/>
          <p:nvPr/>
        </p:nvSpPr>
        <p:spPr>
          <a:xfrm>
            <a:off x="1219200" y="863695"/>
            <a:ext cx="6553201" cy="6324600"/>
          </a:xfrm>
          <a:prstGeom prst="roundRect">
            <a:avLst>
              <a:gd name="adj" fmla="val 5190"/>
            </a:avLst>
          </a:prstGeom>
          <a:solidFill>
            <a:srgbClr val="FEFBEC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9017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vi-VN" sz="36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cảm nhận thế nào khi nghe bài hát?</a:t>
            </a:r>
          </a:p>
          <a:p>
            <a:pPr marL="742950" marR="9017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vi-VN" sz="36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Hình ảnh mừng xuân của bản làng được thể hiện như nào qua bài hát?</a:t>
            </a:r>
          </a:p>
          <a:p>
            <a:pPr marL="742950" marR="90170" indent="-7429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vi-VN" sz="360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nghe bài hát này, em nhớ tới điều gì?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96BCC-2094-00F8-99CF-5DD78DBEB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4400" y="894538"/>
            <a:ext cx="9323725" cy="6293757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3C031DD9-9A74-C716-7BB4-68FBE1B58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8447" y="7035452"/>
            <a:ext cx="6209553" cy="32515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8CFC84BE-E955-517F-5C62-DD2C92FEF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7188295"/>
            <a:ext cx="10958190" cy="557871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EF2739-6532-4FBE-02DB-A4A9B4432402}"/>
              </a:ext>
            </a:extLst>
          </p:cNvPr>
          <p:cNvSpPr/>
          <p:nvPr/>
        </p:nvSpPr>
        <p:spPr>
          <a:xfrm>
            <a:off x="1066800" y="917222"/>
            <a:ext cx="6172200" cy="6400800"/>
          </a:xfrm>
          <a:prstGeom prst="roundRect">
            <a:avLst>
              <a:gd name="adj" fmla="val 5190"/>
            </a:avLst>
          </a:prstGeom>
          <a:solidFill>
            <a:srgbClr val="FEFBEC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 cảm nhận được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sự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vui tươi, hào hứng đón xuân của bản làng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 M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ọi người cùng nhau múa ca, hát vang mừng xuân đến. Trên bản làng ngập tràn không khí đón xuân.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5E4F84-901C-D169-6456-AFA6FCFC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400" y="1714500"/>
            <a:ext cx="10013461" cy="624840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3FEBF3E1-6F37-71AF-C153-33061437F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7491970"/>
            <a:ext cx="6135785" cy="3380259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1405D597-D2DE-2FE6-8D32-CFE2322DE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942662" y="8310797"/>
            <a:ext cx="6135785" cy="33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07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4638" y="0"/>
            <a:ext cx="11128419" cy="111284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79235">
            <a:off x="-2559303" y="8678885"/>
            <a:ext cx="12221770" cy="54220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60297" y="7907537"/>
            <a:ext cx="5159163" cy="2701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98866" y="7907537"/>
            <a:ext cx="5159163" cy="27015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CC4904-7A32-50D3-5FFE-8E169AE094A6}"/>
              </a:ext>
            </a:extLst>
          </p:cNvPr>
          <p:cNvSpPr/>
          <p:nvPr/>
        </p:nvSpPr>
        <p:spPr>
          <a:xfrm>
            <a:off x="10820400" y="1582937"/>
            <a:ext cx="6553201" cy="6324600"/>
          </a:xfrm>
          <a:prstGeom prst="roundRect">
            <a:avLst>
              <a:gd name="adj" fmla="val 5190"/>
            </a:avLst>
          </a:prstGeom>
          <a:solidFill>
            <a:srgbClr val="FEFBEC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Hình ảnh mừng xuân của bản làng được thể hiện qua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oạt động múa ca, hát mừng xuân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oa đào nở cho thấy mùa xuân đã về trên bản.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47393" y="0"/>
            <a:ext cx="9564726" cy="95647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47393" y="7278957"/>
            <a:ext cx="10317512" cy="52525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113355" y="7056358"/>
            <a:ext cx="4790286" cy="25083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7BB800-369F-2D50-2FE9-F93A2B54EF6B}"/>
              </a:ext>
            </a:extLst>
          </p:cNvPr>
          <p:cNvSpPr/>
          <p:nvPr/>
        </p:nvSpPr>
        <p:spPr>
          <a:xfrm>
            <a:off x="642715" y="1981200"/>
            <a:ext cx="7696200" cy="6324600"/>
          </a:xfrm>
          <a:prstGeom prst="roundRect">
            <a:avLst>
              <a:gd name="adj" fmla="val 5190"/>
            </a:avLst>
          </a:prstGeom>
          <a:solidFill>
            <a:srgbClr val="FEFBEC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3. 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Khi nghe bài hát này, em nhớ tới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hông khí đón Tết của gia đình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ố mẹ đi mua hoa đào, sắm Tết, dọn nhà,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 được mua quần áo mới, được nhận lì xì,…</a:t>
            </a:r>
          </a:p>
        </p:txBody>
      </p:sp>
    </p:spTree>
    <p:extLst>
      <p:ext uri="{BB962C8B-B14F-4D97-AF65-F5344CB8AC3E}">
        <p14:creationId xmlns:p14="http://schemas.microsoft.com/office/powerpoint/2010/main" val="3646315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>
            <a:extLst>
              <a:ext uri="{FF2B5EF4-FFF2-40B4-BE49-F238E27FC236}">
                <a16:creationId xmlns:a16="http://schemas.microsoft.com/office/drawing/2014/main" id="{7D8BA6FD-C373-B5BE-0A9A-E0C511F63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27348" y="8196051"/>
            <a:ext cx="12221770" cy="5422022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F7EB7A73-DBCB-E545-6B60-8087DD948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82975" y="8196051"/>
            <a:ext cx="12221770" cy="542202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10983" y="-1187858"/>
            <a:ext cx="18909966" cy="5661188"/>
            <a:chOff x="0" y="0"/>
            <a:chExt cx="25213287" cy="75482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224794" flipH="1">
              <a:off x="998170" y="532393"/>
              <a:ext cx="4220146" cy="64834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098833">
              <a:off x="20081392" y="498837"/>
              <a:ext cx="4220146" cy="6483465"/>
            </a:xfrm>
            <a:prstGeom prst="rect">
              <a:avLst/>
            </a:prstGeom>
          </p:spPr>
        </p:pic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74654922-E104-F6BD-82C3-72735610168E}"/>
              </a:ext>
            </a:extLst>
          </p:cNvPr>
          <p:cNvSpPr txBox="1"/>
          <p:nvPr/>
        </p:nvSpPr>
        <p:spPr>
          <a:xfrm>
            <a:off x="3215537" y="941983"/>
            <a:ext cx="11851652" cy="105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– THỰC HÀNH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157C4-4C40-FF95-2F94-A7519A3B9228}"/>
              </a:ext>
            </a:extLst>
          </p:cNvPr>
          <p:cNvSpPr txBox="1"/>
          <p:nvPr/>
        </p:nvSpPr>
        <p:spPr>
          <a:xfrm>
            <a:off x="3460766" y="2543879"/>
            <a:ext cx="11361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Hát kết hợp vỗ tay theo phách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87721B-22D9-5D47-7E3A-8DB9CD02C290}"/>
              </a:ext>
            </a:extLst>
          </p:cNvPr>
          <p:cNvGrpSpPr/>
          <p:nvPr/>
        </p:nvGrpSpPr>
        <p:grpSpPr>
          <a:xfrm>
            <a:off x="4725223" y="6220025"/>
            <a:ext cx="3981791" cy="901593"/>
            <a:chOff x="3712915" y="8552463"/>
            <a:chExt cx="3981791" cy="901593"/>
          </a:xfrm>
        </p:grpSpPr>
        <p:pic>
          <p:nvPicPr>
            <p:cNvPr id="15" name="Picture 24">
              <a:extLst>
                <a:ext uri="{FF2B5EF4-FFF2-40B4-BE49-F238E27FC236}">
                  <a16:creationId xmlns:a16="http://schemas.microsoft.com/office/drawing/2014/main" id="{561694EC-E00D-31DF-C180-54059F2E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12915" y="8637499"/>
              <a:ext cx="764988" cy="7315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314210-0A2F-9094-40F5-F8C23966EDA4}"/>
                </a:ext>
              </a:extLst>
            </p:cNvPr>
            <p:cNvSpPr txBox="1"/>
            <p:nvPr/>
          </p:nvSpPr>
          <p:spPr>
            <a:xfrm>
              <a:off x="4477903" y="8552463"/>
              <a:ext cx="32168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Phách mạnh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50AA7F-BFF7-C659-D8F0-4A070CE72133}"/>
              </a:ext>
            </a:extLst>
          </p:cNvPr>
          <p:cNvGrpSpPr/>
          <p:nvPr/>
        </p:nvGrpSpPr>
        <p:grpSpPr>
          <a:xfrm>
            <a:off x="10968669" y="6220024"/>
            <a:ext cx="4113836" cy="901593"/>
            <a:chOff x="11727332" y="8467426"/>
            <a:chExt cx="4113836" cy="901593"/>
          </a:xfrm>
        </p:grpSpPr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B84A4248-7514-0CA6-32D9-43DF57E83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727332" y="8637499"/>
              <a:ext cx="764988" cy="7315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1E19E-F9E7-7908-9FB5-AE96773B1620}"/>
                </a:ext>
              </a:extLst>
            </p:cNvPr>
            <p:cNvSpPr txBox="1"/>
            <p:nvPr/>
          </p:nvSpPr>
          <p:spPr>
            <a:xfrm>
              <a:off x="12624365" y="8467426"/>
              <a:ext cx="32168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Phách nhẹ</a:t>
              </a:r>
              <a:endPara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B7A4BC-5C59-3AB8-CC11-73DA1DF89765}"/>
              </a:ext>
            </a:extLst>
          </p:cNvPr>
          <p:cNvGrpSpPr/>
          <p:nvPr/>
        </p:nvGrpSpPr>
        <p:grpSpPr>
          <a:xfrm>
            <a:off x="1292763" y="3950801"/>
            <a:ext cx="15697200" cy="1668212"/>
            <a:chOff x="1219200" y="3818044"/>
            <a:chExt cx="15697200" cy="166821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CA80B5-C926-D1B0-A33E-F317B0462247}"/>
                </a:ext>
              </a:extLst>
            </p:cNvPr>
            <p:cNvSpPr txBox="1"/>
            <p:nvPr/>
          </p:nvSpPr>
          <p:spPr>
            <a:xfrm>
              <a:off x="1219200" y="3818044"/>
              <a:ext cx="156972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Xuân sang khắp trên bản làng. Xuân vui múa ca nhịp nhàng…</a:t>
              </a:r>
            </a:p>
          </p:txBody>
        </p:sp>
        <p:pic>
          <p:nvPicPr>
            <p:cNvPr id="22" name="Picture 24">
              <a:extLst>
                <a:ext uri="{FF2B5EF4-FFF2-40B4-BE49-F238E27FC236}">
                  <a16:creationId xmlns:a16="http://schemas.microsoft.com/office/drawing/2014/main" id="{E745B2A9-DE77-8D71-9FBA-53A606830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889359" y="4734281"/>
              <a:ext cx="764988" cy="731520"/>
            </a:xfrm>
            <a:prstGeom prst="rect">
              <a:avLst/>
            </a:prstGeom>
          </p:spPr>
        </p:pic>
        <p:pic>
          <p:nvPicPr>
            <p:cNvPr id="23" name="Picture 24">
              <a:extLst>
                <a:ext uri="{FF2B5EF4-FFF2-40B4-BE49-F238E27FC236}">
                  <a16:creationId xmlns:a16="http://schemas.microsoft.com/office/drawing/2014/main" id="{F23874C2-5A28-5DD3-BF6E-3A065C30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20079" y="4754736"/>
              <a:ext cx="764988" cy="73152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77B8C681-7C11-9965-2A9E-97E67065B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556624" y="4754736"/>
              <a:ext cx="764988" cy="731520"/>
            </a:xfrm>
            <a:prstGeom prst="rect">
              <a:avLst/>
            </a:prstGeom>
          </p:spPr>
        </p:pic>
        <p:pic>
          <p:nvPicPr>
            <p:cNvPr id="28" name="Picture 16">
              <a:extLst>
                <a:ext uri="{FF2B5EF4-FFF2-40B4-BE49-F238E27FC236}">
                  <a16:creationId xmlns:a16="http://schemas.microsoft.com/office/drawing/2014/main" id="{687BC6B1-8DD7-67D8-F7F2-A89E6A69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270007" y="4754566"/>
              <a:ext cx="764988" cy="731520"/>
            </a:xfrm>
            <a:prstGeom prst="rect">
              <a:avLst/>
            </a:prstGeom>
          </p:spPr>
        </p:pic>
        <p:pic>
          <p:nvPicPr>
            <p:cNvPr id="31" name="Picture 24">
              <a:extLst>
                <a:ext uri="{FF2B5EF4-FFF2-40B4-BE49-F238E27FC236}">
                  <a16:creationId xmlns:a16="http://schemas.microsoft.com/office/drawing/2014/main" id="{26275507-D5AA-AA90-D81D-AD73019E0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12612" y="4754566"/>
              <a:ext cx="764988" cy="731520"/>
            </a:xfrm>
            <a:prstGeom prst="rect">
              <a:avLst/>
            </a:prstGeom>
          </p:spPr>
        </p:pic>
        <p:pic>
          <p:nvPicPr>
            <p:cNvPr id="32" name="Picture 16">
              <a:extLst>
                <a:ext uri="{FF2B5EF4-FFF2-40B4-BE49-F238E27FC236}">
                  <a16:creationId xmlns:a16="http://schemas.microsoft.com/office/drawing/2014/main" id="{6EF632F8-6DA0-404A-225D-6509E17E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563830" y="4734281"/>
              <a:ext cx="764988" cy="731520"/>
            </a:xfrm>
            <a:prstGeom prst="rect">
              <a:avLst/>
            </a:prstGeom>
          </p:spPr>
        </p:pic>
        <p:pic>
          <p:nvPicPr>
            <p:cNvPr id="33" name="Picture 24">
              <a:extLst>
                <a:ext uri="{FF2B5EF4-FFF2-40B4-BE49-F238E27FC236}">
                  <a16:creationId xmlns:a16="http://schemas.microsoft.com/office/drawing/2014/main" id="{363BD1B1-1B90-5F00-AD48-28F9E7902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067189" y="4734281"/>
              <a:ext cx="764988" cy="731520"/>
            </a:xfrm>
            <a:prstGeom prst="rect">
              <a:avLst/>
            </a:prstGeom>
          </p:spPr>
        </p:pic>
      </p:grpSp>
      <p:pic>
        <p:nvPicPr>
          <p:cNvPr id="40" name="Picture 40">
            <a:extLst>
              <a:ext uri="{FF2B5EF4-FFF2-40B4-BE49-F238E27FC236}">
                <a16:creationId xmlns:a16="http://schemas.microsoft.com/office/drawing/2014/main" id="{D77D3A02-DA13-7EB3-E628-707FD5210E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905741" y="5994639"/>
            <a:ext cx="2382260" cy="4292362"/>
          </a:xfrm>
          <a:prstGeom prst="rect">
            <a:avLst/>
          </a:prstGeom>
        </p:spPr>
      </p:pic>
      <p:pic>
        <p:nvPicPr>
          <p:cNvPr id="41" name="Picture 29">
            <a:extLst>
              <a:ext uri="{FF2B5EF4-FFF2-40B4-BE49-F238E27FC236}">
                <a16:creationId xmlns:a16="http://schemas.microsoft.com/office/drawing/2014/main" id="{0459644F-C952-9C3E-D135-679FB3FE7B4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0" y="6205601"/>
            <a:ext cx="2667000" cy="4100449"/>
          </a:xfrm>
          <a:prstGeom prst="rect">
            <a:avLst/>
          </a:prstGeom>
        </p:spPr>
      </p:pic>
      <p:pic>
        <p:nvPicPr>
          <p:cNvPr id="44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25091886-5E8A-F6E8-91F4-FA33E03DE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351278" y="0"/>
            <a:ext cx="936722" cy="93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6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337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BA4BBB7-FA12-49F3-8033-A8502E442E56}"/>
              </a:ext>
            </a:extLst>
          </p:cNvPr>
          <p:cNvSpPr txBox="1"/>
          <p:nvPr/>
        </p:nvSpPr>
        <p:spPr>
          <a:xfrm>
            <a:off x="1503099" y="1554579"/>
            <a:ext cx="15281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Hát kết hợp vỗ tay hoặc gõ đệm theo nhịp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31B850-6296-8C91-6D42-CCF6CBD5E31F}"/>
              </a:ext>
            </a:extLst>
          </p:cNvPr>
          <p:cNvGrpSpPr/>
          <p:nvPr/>
        </p:nvGrpSpPr>
        <p:grpSpPr>
          <a:xfrm>
            <a:off x="1257297" y="3143381"/>
            <a:ext cx="15773399" cy="1766212"/>
            <a:chOff x="1828800" y="2171700"/>
            <a:chExt cx="15773399" cy="176621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05074-B157-50C6-7139-31AEAF8118BD}"/>
                </a:ext>
              </a:extLst>
            </p:cNvPr>
            <p:cNvSpPr txBox="1"/>
            <p:nvPr/>
          </p:nvSpPr>
          <p:spPr>
            <a:xfrm>
              <a:off x="1828800" y="2171700"/>
              <a:ext cx="1577339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Xuân sang khắp trên bản làng. Xuân vui múa ca nhịp nhàng…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593048-6F0C-AF46-CFE3-60171564BB82}"/>
                </a:ext>
              </a:extLst>
            </p:cNvPr>
            <p:cNvGrpSpPr/>
            <p:nvPr/>
          </p:nvGrpSpPr>
          <p:grpSpPr>
            <a:xfrm>
              <a:off x="3581400" y="3206392"/>
              <a:ext cx="5641788" cy="731520"/>
              <a:chOff x="3719288" y="6911242"/>
              <a:chExt cx="5641788" cy="731520"/>
            </a:xfrm>
          </p:grpSpPr>
          <p:pic>
            <p:nvPicPr>
              <p:cNvPr id="21" name="Picture 24">
                <a:extLst>
                  <a:ext uri="{FF2B5EF4-FFF2-40B4-BE49-F238E27FC236}">
                    <a16:creationId xmlns:a16="http://schemas.microsoft.com/office/drawing/2014/main" id="{AE5F2BCB-EA5D-6FFB-AA84-45794A088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19288" y="6911242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22" name="Picture 24">
                <a:extLst>
                  <a:ext uri="{FF2B5EF4-FFF2-40B4-BE49-F238E27FC236}">
                    <a16:creationId xmlns:a16="http://schemas.microsoft.com/office/drawing/2014/main" id="{7902CC99-95FA-E30B-B0FF-5948FC263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596088" y="6911242"/>
                <a:ext cx="764988" cy="73152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29F6C6A-4805-CB40-8E91-960DB65E872C}"/>
                </a:ext>
              </a:extLst>
            </p:cNvPr>
            <p:cNvGrpSpPr/>
            <p:nvPr/>
          </p:nvGrpSpPr>
          <p:grpSpPr>
            <a:xfrm>
              <a:off x="11219926" y="3206392"/>
              <a:ext cx="5166062" cy="731520"/>
              <a:chOff x="3795488" y="6911242"/>
              <a:chExt cx="5166062" cy="731520"/>
            </a:xfrm>
          </p:grpSpPr>
          <p:pic>
            <p:nvPicPr>
              <p:cNvPr id="19" name="Picture 24">
                <a:extLst>
                  <a:ext uri="{FF2B5EF4-FFF2-40B4-BE49-F238E27FC236}">
                    <a16:creationId xmlns:a16="http://schemas.microsoft.com/office/drawing/2014/main" id="{A91F8CDD-4D9D-E92F-C5DF-044008F37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95488" y="6911242"/>
                <a:ext cx="764988" cy="731520"/>
              </a:xfrm>
              <a:prstGeom prst="rect">
                <a:avLst/>
              </a:prstGeom>
            </p:spPr>
          </p:pic>
          <p:pic>
            <p:nvPicPr>
              <p:cNvPr id="20" name="Picture 24">
                <a:extLst>
                  <a:ext uri="{FF2B5EF4-FFF2-40B4-BE49-F238E27FC236}">
                    <a16:creationId xmlns:a16="http://schemas.microsoft.com/office/drawing/2014/main" id="{F78011BF-F345-4DC1-2E60-347B73E55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96562" y="6911242"/>
                <a:ext cx="764988" cy="731520"/>
              </a:xfrm>
              <a:prstGeom prst="rect">
                <a:avLst/>
              </a:prstGeom>
            </p:spPr>
          </p:pic>
        </p:grpSp>
      </p:grpSp>
      <p:pic>
        <p:nvPicPr>
          <p:cNvPr id="24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C9D0F4E1-EF66-1C6B-48C3-0FFAD04BB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81525" y="0"/>
            <a:ext cx="1006475" cy="1006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D678A6-F480-35A4-B66C-C57F36A4B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41" y="5943600"/>
            <a:ext cx="18486082" cy="4343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33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DFDD2FB9-ACB9-8E27-DDEE-BE11EB6BEEFD}"/>
              </a:ext>
            </a:extLst>
          </p:cNvPr>
          <p:cNvGrpSpPr/>
          <p:nvPr/>
        </p:nvGrpSpPr>
        <p:grpSpPr>
          <a:xfrm>
            <a:off x="-299357" y="6672394"/>
            <a:ext cx="18960002" cy="6317313"/>
            <a:chOff x="0" y="0"/>
            <a:chExt cx="25280003" cy="8423084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FAC5487E-37D2-F391-01AD-E12A120DE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806501"/>
              <a:ext cx="12660331" cy="5616583"/>
            </a:xfrm>
            <a:prstGeom prst="rect">
              <a:avLst/>
            </a:prstGeom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F05A4BF-B3F0-9DD0-2E29-0487F672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652802" y="0"/>
              <a:ext cx="15627201" cy="7955666"/>
            </a:xfrm>
            <a:prstGeom prst="rect">
              <a:avLst/>
            </a:prstGeom>
          </p:spPr>
        </p:pic>
      </p:grpSp>
      <p:grpSp>
        <p:nvGrpSpPr>
          <p:cNvPr id="3" name="Group 3"/>
          <p:cNvGrpSpPr/>
          <p:nvPr/>
        </p:nvGrpSpPr>
        <p:grpSpPr>
          <a:xfrm>
            <a:off x="10724144" y="7449416"/>
            <a:ext cx="7408299" cy="3052474"/>
            <a:chOff x="9665362" y="0"/>
            <a:chExt cx="18948098" cy="772998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5362" y="0"/>
              <a:ext cx="9282737" cy="772998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9330723" y="0"/>
              <a:ext cx="9282737" cy="772998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E3A8773-9FCA-549F-DCC0-DD77669DE516}"/>
              </a:ext>
            </a:extLst>
          </p:cNvPr>
          <p:cNvSpPr/>
          <p:nvPr/>
        </p:nvSpPr>
        <p:spPr>
          <a:xfrm>
            <a:off x="3319325" y="2019300"/>
            <a:ext cx="1164934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 lớp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hợp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FCA5C-6425-110F-FBDC-D94F5458D60F}"/>
              </a:ext>
            </a:extLst>
          </p:cNvPr>
          <p:cNvSpPr txBox="1"/>
          <p:nvPr/>
        </p:nvSpPr>
        <p:spPr>
          <a:xfrm>
            <a:off x="2522605" y="952500"/>
            <a:ext cx="13242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BB4F2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Hát kết hợp vận động cơ thê</a:t>
            </a:r>
            <a:endParaRPr lang="en-US" sz="4800" b="1" dirty="0">
              <a:solidFill>
                <a:srgbClr val="BB4F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4514A3D-34F4-99DA-B272-5DBFF6B22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81525" y="0"/>
            <a:ext cx="1006475" cy="1006475"/>
          </a:xfrm>
          <a:prstGeom prst="rect">
            <a:avLst/>
          </a:prstGeom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3AFD8471-A98B-2FE2-9400-B8541FABA900}"/>
              </a:ext>
            </a:extLst>
          </p:cNvPr>
          <p:cNvGrpSpPr/>
          <p:nvPr/>
        </p:nvGrpSpPr>
        <p:grpSpPr>
          <a:xfrm>
            <a:off x="-240600" y="7808263"/>
            <a:ext cx="7408300" cy="3052474"/>
            <a:chOff x="0" y="0"/>
            <a:chExt cx="18948099" cy="7729988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57205DE8-DD92-E247-7549-163C48E1D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82737" cy="7729988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E70E95A7-8471-497A-504A-22649907C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665362" y="0"/>
              <a:ext cx="9282737" cy="7729988"/>
            </a:xfrm>
            <a:prstGeom prst="rect">
              <a:avLst/>
            </a:prstGeom>
          </p:spPr>
        </p:pic>
      </p:grpSp>
      <p:pic>
        <p:nvPicPr>
          <p:cNvPr id="14" name="Picture 20">
            <a:extLst>
              <a:ext uri="{FF2B5EF4-FFF2-40B4-BE49-F238E27FC236}">
                <a16:creationId xmlns:a16="http://schemas.microsoft.com/office/drawing/2014/main" id="{161C09B5-8779-F581-FB4E-3403F1B3FE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808607" y="2919366"/>
            <a:ext cx="15073761" cy="77441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3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0983" y="-1187858"/>
            <a:ext cx="18909966" cy="5661188"/>
            <a:chOff x="0" y="0"/>
            <a:chExt cx="25213287" cy="75482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224794" flipH="1">
              <a:off x="998170" y="532393"/>
              <a:ext cx="4220146" cy="64834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98833">
              <a:off x="20081392" y="498837"/>
              <a:ext cx="4220146" cy="6483465"/>
            </a:xfrm>
            <a:prstGeom prst="rect">
              <a:avLst/>
            </a:prstGeom>
          </p:spPr>
        </p:pic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D5B7E634-7328-F500-4299-E37FD80A786A}"/>
              </a:ext>
            </a:extLst>
          </p:cNvPr>
          <p:cNvSpPr txBox="1"/>
          <p:nvPr/>
        </p:nvSpPr>
        <p:spPr>
          <a:xfrm>
            <a:off x="6227792" y="800100"/>
            <a:ext cx="5832415" cy="1115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CEBBB-2FF6-B4D2-2F00-442DFFB541B8}"/>
              </a:ext>
            </a:extLst>
          </p:cNvPr>
          <p:cNvSpPr txBox="1"/>
          <p:nvPr/>
        </p:nvSpPr>
        <p:spPr>
          <a:xfrm>
            <a:off x="4229193" y="2095500"/>
            <a:ext cx="98370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Em hãy </a:t>
            </a:r>
            <a:r>
              <a:rPr lang="vi-VN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kể một số hoạt động của gia đình</a:t>
            </a:r>
            <a:r>
              <a:rPr lang="en-US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em</a:t>
            </a:r>
            <a:r>
              <a:rPr lang="vi-VN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trong ngày Tết.</a:t>
            </a:r>
            <a:endParaRPr lang="en-US" sz="400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844DBE-977D-1E1A-0FC2-CC3DB4616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297" y="4099875"/>
            <a:ext cx="8635501" cy="5760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E95DCF-9A3A-A36B-E389-3D0440BD8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9327" y="4099875"/>
            <a:ext cx="8491473" cy="57609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34208" y="7859319"/>
            <a:ext cx="18466943" cy="3159363"/>
            <a:chOff x="0" y="0"/>
            <a:chExt cx="24622591" cy="42124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044675" cy="42124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288958" y="0"/>
              <a:ext cx="8044675" cy="421248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577916" y="0"/>
              <a:ext cx="8044675" cy="421248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C2DFC-7A51-81CE-4247-59B75DD8637F}"/>
              </a:ext>
            </a:extLst>
          </p:cNvPr>
          <p:cNvSpPr txBox="1"/>
          <p:nvPr/>
        </p:nvSpPr>
        <p:spPr>
          <a:xfrm>
            <a:off x="5627656" y="647700"/>
            <a:ext cx="7032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 theo 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91C28-F0A0-2FD4-57C5-2A5494DCB921}"/>
              </a:ext>
            </a:extLst>
          </p:cNvPr>
          <p:cNvGrpSpPr/>
          <p:nvPr/>
        </p:nvGrpSpPr>
        <p:grpSpPr>
          <a:xfrm>
            <a:off x="320915" y="2023100"/>
            <a:ext cx="5680597" cy="5625036"/>
            <a:chOff x="320915" y="2852046"/>
            <a:chExt cx="5680597" cy="56250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E3E905-30C3-E0F8-3D05-956016EA198C}"/>
                </a:ext>
              </a:extLst>
            </p:cNvPr>
            <p:cNvGrpSpPr/>
            <p:nvPr/>
          </p:nvGrpSpPr>
          <p:grpSpPr>
            <a:xfrm>
              <a:off x="1676400" y="2852046"/>
              <a:ext cx="3066896" cy="3800113"/>
              <a:chOff x="1676400" y="2852046"/>
              <a:chExt cx="3066896" cy="3800113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C848E0AF-AA81-54C7-7FA5-92D89C2A6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1676400" y="2852046"/>
                <a:ext cx="3066896" cy="380011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EE969B-964F-FCBD-C54E-0843DAB7D7A8}"/>
                  </a:ext>
                </a:extLst>
              </p:cNvPr>
              <p:cNvSpPr txBox="1"/>
              <p:nvPr/>
            </p:nvSpPr>
            <p:spPr>
              <a:xfrm rot="205183">
                <a:off x="2853178" y="4482743"/>
                <a:ext cx="9364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A5F270-6B6A-77AF-E246-8BC74EAF4125}"/>
                </a:ext>
              </a:extLst>
            </p:cNvPr>
            <p:cNvSpPr txBox="1"/>
            <p:nvPr/>
          </p:nvSpPr>
          <p:spPr>
            <a:xfrm>
              <a:off x="320915" y="6652159"/>
              <a:ext cx="568059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vỗ tay theo phách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A8448F-030A-6F43-A8B3-48C329F39967}"/>
              </a:ext>
            </a:extLst>
          </p:cNvPr>
          <p:cNvGrpSpPr/>
          <p:nvPr/>
        </p:nvGrpSpPr>
        <p:grpSpPr>
          <a:xfrm>
            <a:off x="5715000" y="2043421"/>
            <a:ext cx="6117469" cy="5706661"/>
            <a:chOff x="5715000" y="2872367"/>
            <a:chExt cx="6117469" cy="57066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A020DB-8585-65A1-85CA-B717EBCDFEFD}"/>
                </a:ext>
              </a:extLst>
            </p:cNvPr>
            <p:cNvGrpSpPr/>
            <p:nvPr/>
          </p:nvGrpSpPr>
          <p:grpSpPr>
            <a:xfrm>
              <a:off x="6745175" y="2872367"/>
              <a:ext cx="3422192" cy="3779792"/>
              <a:chOff x="6745175" y="2872367"/>
              <a:chExt cx="3422192" cy="3779792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E3D66B60-D4CC-C78D-88BB-6A4AFFFF7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6745175" y="2872367"/>
                <a:ext cx="3422192" cy="377979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00A867-618B-AE59-B935-5171C954BB15}"/>
                  </a:ext>
                </a:extLst>
              </p:cNvPr>
              <p:cNvSpPr txBox="1"/>
              <p:nvPr/>
            </p:nvSpPr>
            <p:spPr>
              <a:xfrm rot="19637189">
                <a:off x="7146464" y="4031901"/>
                <a:ext cx="90601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Rê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2B63D-0364-4A9F-F6D0-EB02C28A9CBC}"/>
                </a:ext>
              </a:extLst>
            </p:cNvPr>
            <p:cNvSpPr txBox="1"/>
            <p:nvPr/>
          </p:nvSpPr>
          <p:spPr>
            <a:xfrm>
              <a:off x="5715000" y="6754105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vỗ tay hoặc gõ đệm theo nhịp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456021-4006-4FD7-45BA-E154C4D4DA43}"/>
              </a:ext>
            </a:extLst>
          </p:cNvPr>
          <p:cNvGrpSpPr/>
          <p:nvPr/>
        </p:nvGrpSpPr>
        <p:grpSpPr>
          <a:xfrm>
            <a:off x="11832469" y="1943100"/>
            <a:ext cx="6117469" cy="5803937"/>
            <a:chOff x="11832469" y="2772046"/>
            <a:chExt cx="6117469" cy="58039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233817-94FB-888E-C8CC-10D022DAC41E}"/>
                </a:ext>
              </a:extLst>
            </p:cNvPr>
            <p:cNvGrpSpPr/>
            <p:nvPr/>
          </p:nvGrpSpPr>
          <p:grpSpPr>
            <a:xfrm>
              <a:off x="12507816" y="2772046"/>
              <a:ext cx="3629783" cy="3880113"/>
              <a:chOff x="12507816" y="2772046"/>
              <a:chExt cx="3629783" cy="38801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C545457-1386-51D1-F711-BEEE1486E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12507816" y="2772046"/>
                <a:ext cx="3629783" cy="3880113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3A299B-D5A1-706F-20A3-D8A1FE03AF89}"/>
                  </a:ext>
                </a:extLst>
              </p:cNvPr>
              <p:cNvSpPr txBox="1"/>
              <p:nvPr/>
            </p:nvSpPr>
            <p:spPr>
              <a:xfrm rot="660791">
                <a:off x="12867623" y="4327381"/>
                <a:ext cx="81144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Mi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FD4CBF-F6D4-B1FA-8105-31EC19E1EE01}"/>
                </a:ext>
              </a:extLst>
            </p:cNvPr>
            <p:cNvSpPr txBox="1"/>
            <p:nvPr/>
          </p:nvSpPr>
          <p:spPr>
            <a:xfrm>
              <a:off x="11832469" y="6751060"/>
              <a:ext cx="611746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BB4F2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 kết hợp vận động cơ thể theo nhịp điệu</a:t>
              </a:r>
              <a:endParaRPr lang="en-US" sz="4000" b="1" dirty="0">
                <a:solidFill>
                  <a:srgbClr val="BB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252F428-D75E-C8D0-836B-A860C208D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81525" y="0"/>
            <a:ext cx="1006475" cy="10064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337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E8F582A7-0771-1214-BDE5-D9496A1C7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1063"/>
          <a:stretch/>
        </p:blipFill>
        <p:spPr>
          <a:xfrm>
            <a:off x="-57150" y="7124701"/>
            <a:ext cx="18573750" cy="316230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9A32EE78-ABDF-FAB7-CB69-2DB907A81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1055"/>
          <a:stretch/>
        </p:blipFill>
        <p:spPr>
          <a:xfrm>
            <a:off x="-101600" y="6032500"/>
            <a:ext cx="3524250" cy="4870186"/>
          </a:xfrm>
          <a:prstGeom prst="rect">
            <a:avLst/>
          </a:prstGeom>
        </p:spPr>
      </p:pic>
      <p:pic>
        <p:nvPicPr>
          <p:cNvPr id="18" name="Picture 26">
            <a:extLst>
              <a:ext uri="{FF2B5EF4-FFF2-40B4-BE49-F238E27FC236}">
                <a16:creationId xmlns:a16="http://schemas.microsoft.com/office/drawing/2014/main" id="{BF9F26CC-D7CF-EB6B-2457-F24A1616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407" r="-352"/>
          <a:stretch/>
        </p:blipFill>
        <p:spPr>
          <a:xfrm>
            <a:off x="15009456" y="6032500"/>
            <a:ext cx="3278544" cy="4530644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F79AB701-E9AE-AFDD-A0E2-A5AB1D3EE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95360" y="6032500"/>
            <a:ext cx="6159765" cy="2934288"/>
          </a:xfrm>
          <a:prstGeom prst="rect">
            <a:avLst/>
          </a:prstGeom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8640EFDC-8464-B98E-7B2D-B0210125B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26206">
            <a:off x="9421579" y="6407521"/>
            <a:ext cx="5653605" cy="2813381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90BEFD10-FCDA-9113-3753-0FA2C7E77FFF}"/>
              </a:ext>
            </a:extLst>
          </p:cNvPr>
          <p:cNvSpPr txBox="1"/>
          <p:nvPr/>
        </p:nvSpPr>
        <p:spPr>
          <a:xfrm>
            <a:off x="3695700" y="837605"/>
            <a:ext cx="10896600" cy="1115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3F01505-BC0D-C34B-6EFC-A377F37B63E7}"/>
              </a:ext>
            </a:extLst>
          </p:cNvPr>
          <p:cNvSpPr/>
          <p:nvPr/>
        </p:nvSpPr>
        <p:spPr>
          <a:xfrm>
            <a:off x="1524000" y="2569235"/>
            <a:ext cx="6858000" cy="3187120"/>
          </a:xfrm>
          <a:prstGeom prst="roundRect">
            <a:avLst/>
          </a:prstGeom>
          <a:solidFill>
            <a:srgbClr val="FEFBEC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0170"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hát nhuần nhuyễn bài hát: </a:t>
            </a:r>
            <a:r>
              <a:rPr lang="en-US" sz="36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 xuân về</a:t>
            </a:r>
            <a:endParaRPr lang="vi-VN" sz="3600" b="1" i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04B1FAD-31A3-ABF0-C1A8-AF9280D5F2AE}"/>
              </a:ext>
            </a:extLst>
          </p:cNvPr>
          <p:cNvSpPr/>
          <p:nvPr/>
        </p:nvSpPr>
        <p:spPr>
          <a:xfrm>
            <a:off x="9906002" y="2569235"/>
            <a:ext cx="6858000" cy="3187120"/>
          </a:xfrm>
          <a:prstGeom prst="roundRect">
            <a:avLst/>
          </a:prstGeom>
          <a:solidFill>
            <a:srgbClr val="FEFBEC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9017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mới: </a:t>
            </a:r>
          </a:p>
          <a:p>
            <a:pPr marL="0" marR="9017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</a:t>
            </a:r>
            <a:r>
              <a:rPr lang="en-US" sz="36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kumimoji="0" lang="vi-VN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bài hát Đón xuân về - Đọc nhạc Bài số 3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420" y="5706797"/>
            <a:ext cx="19304420" cy="6512887"/>
            <a:chOff x="0" y="0"/>
            <a:chExt cx="25739227" cy="86838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2753595" y="2922951"/>
              <a:ext cx="12985632" cy="576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0"/>
              <a:ext cx="16028734" cy="8160083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6199" y="6785108"/>
            <a:ext cx="3238500" cy="16957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74770" y="8326058"/>
            <a:ext cx="2433684" cy="12743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267932" y="7079588"/>
            <a:ext cx="4474734" cy="234313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362800" y="8326058"/>
            <a:ext cx="19013600" cy="3236448"/>
            <a:chOff x="0" y="0"/>
            <a:chExt cx="25351467" cy="431526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48547" cy="35418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985108" y="773465"/>
              <a:ext cx="1648547" cy="35418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953692" y="773465"/>
              <a:ext cx="1648547" cy="35418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938801" y="0"/>
              <a:ext cx="1648547" cy="354180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969400" y="0"/>
              <a:ext cx="1648547" cy="354180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867168" y="773465"/>
              <a:ext cx="1648547" cy="3541800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835752" y="773465"/>
              <a:ext cx="1648547" cy="354180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820861" y="0"/>
              <a:ext cx="1648547" cy="354180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851460" y="0"/>
              <a:ext cx="1648547" cy="354180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749228" y="773465"/>
              <a:ext cx="1648547" cy="354180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717812" y="773465"/>
              <a:ext cx="1648547" cy="354180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702921" y="0"/>
              <a:ext cx="1648547" cy="354180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9733520" y="0"/>
              <a:ext cx="1648547" cy="3541800"/>
            </a:xfrm>
            <a:prstGeom prst="rect">
              <a:avLst/>
            </a:prstGeom>
          </p:spPr>
        </p:pic>
      </p:grpSp>
      <p:sp>
        <p:nvSpPr>
          <p:cNvPr id="24" name="TextBox 2">
            <a:extLst>
              <a:ext uri="{FF2B5EF4-FFF2-40B4-BE49-F238E27FC236}">
                <a16:creationId xmlns:a16="http://schemas.microsoft.com/office/drawing/2014/main" id="{69150661-D3F5-6E7E-077B-8E16E16D0897}"/>
              </a:ext>
            </a:extLst>
          </p:cNvPr>
          <p:cNvSpPr txBox="1"/>
          <p:nvPr/>
        </p:nvSpPr>
        <p:spPr>
          <a:xfrm>
            <a:off x="595572" y="2128879"/>
            <a:ext cx="1709685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HỌC KẾT THÚC,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ĐÃ LẮNG NGHE!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844DBE-977D-1E1A-0FC2-CC3DB4616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42900"/>
            <a:ext cx="7534123" cy="4876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E95DCF-9A3A-A36B-E389-3D0440BD8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219700"/>
            <a:ext cx="7534123" cy="472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C779C-7A07-5F61-3450-60BAFA8E8E32}"/>
              </a:ext>
            </a:extLst>
          </p:cNvPr>
          <p:cNvSpPr txBox="1"/>
          <p:nvPr/>
        </p:nvSpPr>
        <p:spPr>
          <a:xfrm>
            <a:off x="9525000" y="1537249"/>
            <a:ext cx="7315200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vi-VN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ột số hoạt động của gia đình</a:t>
            </a:r>
            <a:r>
              <a:rPr lang="en-US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em</a:t>
            </a:r>
            <a:r>
              <a:rPr lang="vi-VN" sz="40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trong ngày Tết.</a:t>
            </a:r>
            <a:endParaRPr lang="en-US" sz="400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Sắm đồ trang trí Tết</a:t>
            </a: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vi-VN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ua thực phẩm Tết</a:t>
            </a: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Sắm q</a:t>
            </a:r>
            <a:r>
              <a:rPr lang="vi-VN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uần áo mới</a:t>
            </a:r>
            <a:r>
              <a:rPr lang="en-US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vi-VN" sz="400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Gói bánh trưng.</a:t>
            </a:r>
          </a:p>
          <a:p>
            <a:pPr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Nấu bánh trưng.</a:t>
            </a:r>
          </a:p>
          <a:p>
            <a:pPr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Đón giao thừa.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CF853B1E-7EF6-EF87-06CC-0AAD5630C339}"/>
              </a:ext>
            </a:extLst>
          </p:cNvPr>
          <p:cNvGrpSpPr/>
          <p:nvPr/>
        </p:nvGrpSpPr>
        <p:grpSpPr>
          <a:xfrm>
            <a:off x="15637440" y="-1702431"/>
            <a:ext cx="3167357" cy="12184025"/>
            <a:chOff x="21264560" y="-686097"/>
            <a:chExt cx="4223142" cy="1624536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B12308A0-9775-44A3-602F-28CD6655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224794" flipH="1">
              <a:off x="21264560" y="9075806"/>
              <a:ext cx="4220146" cy="6483465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7C23240-B509-9474-66A3-BF384CFC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501167">
              <a:off x="21874376" y="-686097"/>
              <a:ext cx="3613326" cy="55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06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357" y="6672394"/>
            <a:ext cx="18960002" cy="6317313"/>
            <a:chOff x="0" y="0"/>
            <a:chExt cx="25280003" cy="84230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806501"/>
              <a:ext cx="12660331" cy="561658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652802" y="0"/>
              <a:ext cx="15627201" cy="7955666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5411" y="7886700"/>
            <a:ext cx="3523344" cy="18449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37382" y="7869555"/>
            <a:ext cx="3078247" cy="16118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939387" y="8243817"/>
            <a:ext cx="2372740" cy="124245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87758" y="8735474"/>
            <a:ext cx="18463516" cy="2191152"/>
            <a:chOff x="0" y="0"/>
            <a:chExt cx="24618022" cy="292153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51278" cy="29215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44496" y="0"/>
              <a:ext cx="5951278" cy="292153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222248" y="0"/>
              <a:ext cx="5951278" cy="292153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8666744" y="0"/>
              <a:ext cx="5951278" cy="2921536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 rot="-10800000">
            <a:off x="-51114" y="-800099"/>
            <a:ext cx="18463516" cy="2191152"/>
            <a:chOff x="0" y="0"/>
            <a:chExt cx="24618022" cy="292153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51278" cy="2921536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444496" y="0"/>
              <a:ext cx="5951278" cy="2921536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222248" y="0"/>
              <a:ext cx="5951278" cy="2921536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8666744" y="0"/>
              <a:ext cx="5951278" cy="29215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E40F37E-2853-BE67-CB4E-34201B04FC79}"/>
              </a:ext>
            </a:extLst>
          </p:cNvPr>
          <p:cNvSpPr txBox="1"/>
          <p:nvPr/>
        </p:nvSpPr>
        <p:spPr>
          <a:xfrm>
            <a:off x="1116005" y="1761491"/>
            <a:ext cx="16055989" cy="187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kumimoji="0" lang="en-US" sz="8800" b="1" i="0" strike="noStrike" kern="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ĐỀ 5: ĐÓN XUÂN VỀ</a:t>
            </a:r>
            <a:endParaRPr kumimoji="0" lang="en-US" sz="8800" b="1" i="0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0087D-755F-0C69-4682-CD1E5FA5C9D1}"/>
              </a:ext>
            </a:extLst>
          </p:cNvPr>
          <p:cNvSpPr txBox="1"/>
          <p:nvPr/>
        </p:nvSpPr>
        <p:spPr>
          <a:xfrm>
            <a:off x="1116004" y="3812598"/>
            <a:ext cx="16055989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8000" b="1" ker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19: </a:t>
            </a:r>
          </a:p>
          <a:p>
            <a:pPr lvl="0" algn="ctr">
              <a:lnSpc>
                <a:spcPct val="150000"/>
              </a:lnSpc>
            </a:pPr>
            <a:r>
              <a:rPr lang="en-US" sz="8000" b="1" ker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 BÀI HÁT ĐÓN XUÂN VỀ</a:t>
            </a:r>
            <a:endParaRPr kumimoji="0" lang="en-US" sz="8000" b="1" i="0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431276" y="8397173"/>
            <a:ext cx="19150551" cy="3021669"/>
            <a:chOff x="0" y="0"/>
            <a:chExt cx="25534068" cy="402889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57598" cy="402889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076470" y="0"/>
              <a:ext cx="8457598" cy="402889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538235" y="0"/>
              <a:ext cx="8457598" cy="40288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A9950B-B5EA-C57B-B12B-BB7E6BB04E82}"/>
              </a:ext>
            </a:extLst>
          </p:cNvPr>
          <p:cNvSpPr txBox="1"/>
          <p:nvPr/>
        </p:nvSpPr>
        <p:spPr>
          <a:xfrm>
            <a:off x="4300365" y="1143056"/>
            <a:ext cx="9687267" cy="721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Học bài hát “Đón xuân về”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3A6C1-64AA-A05B-C8B4-AF0829FFD021}"/>
              </a:ext>
            </a:extLst>
          </p:cNvPr>
          <p:cNvSpPr txBox="1"/>
          <p:nvPr/>
        </p:nvSpPr>
        <p:spPr>
          <a:xfrm>
            <a:off x="10872737" y="3783557"/>
            <a:ext cx="697257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nghe bài hát “Đón xuân về” và cho biết: </a:t>
            </a: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có nhịp điệu như thế nào?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CD666-FC5A-6E36-051F-D58CA6AB0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47900"/>
            <a:ext cx="10186174" cy="7042827"/>
          </a:xfrm>
          <a:prstGeom prst="rect">
            <a:avLst/>
          </a:prstGeom>
        </p:spPr>
      </p:pic>
      <p:pic>
        <p:nvPicPr>
          <p:cNvPr id="5" name="Hát mẫu - Đón xuân về">
            <a:hlinkClick r:id="" action="ppaction://media"/>
            <a:extLst>
              <a:ext uri="{FF2B5EF4-FFF2-40B4-BE49-F238E27FC236}">
                <a16:creationId xmlns:a16="http://schemas.microsoft.com/office/drawing/2014/main" id="{9893566E-A4CF-FCDA-4AAA-59E7B788B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3925" y="0"/>
            <a:ext cx="854075" cy="854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431276" y="8397173"/>
            <a:ext cx="19150551" cy="3021669"/>
            <a:chOff x="0" y="0"/>
            <a:chExt cx="25534068" cy="402889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57598" cy="402889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7076470" y="0"/>
              <a:ext cx="8457598" cy="402889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538235" y="0"/>
              <a:ext cx="8457598" cy="40288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A9950B-B5EA-C57B-B12B-BB7E6BB04E82}"/>
              </a:ext>
            </a:extLst>
          </p:cNvPr>
          <p:cNvSpPr txBox="1"/>
          <p:nvPr/>
        </p:nvSpPr>
        <p:spPr>
          <a:xfrm>
            <a:off x="4300365" y="1143056"/>
            <a:ext cx="9687267" cy="721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Học bài hát “Đón xuân về”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EE3C9-1A6D-DE7E-D7F4-EDA30B7DF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2171700"/>
            <a:ext cx="10468707" cy="7238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0F4493-C196-FFC4-A417-BF1D7E352A84}"/>
              </a:ext>
            </a:extLst>
          </p:cNvPr>
          <p:cNvSpPr txBox="1"/>
          <p:nvPr/>
        </p:nvSpPr>
        <p:spPr>
          <a:xfrm>
            <a:off x="762000" y="2753070"/>
            <a:ext cx="5404201" cy="5062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 tầm, ghi âm: Nguyễn Tài Tuệ.</a:t>
            </a:r>
          </a:p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mới: Hoàng Anh</a:t>
            </a:r>
            <a:endParaRPr lang="fr-FR" sz="40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 ca Giáy</a:t>
            </a:r>
          </a:p>
          <a:p>
            <a:pPr marL="457200" indent="-457200" algn="just">
              <a:lnSpc>
                <a:spcPct val="166000"/>
              </a:lnSpc>
              <a:buFontTx/>
              <a:buChar char="-"/>
            </a:pPr>
            <a:r>
              <a:rPr lang="fr-FR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 điệu: vui tươi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87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id="{5EF8FF61-5C50-5136-80CA-055B0144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79235">
            <a:off x="-2559303" y="8678885"/>
            <a:ext cx="12221770" cy="5422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47393" y="7278957"/>
            <a:ext cx="10317512" cy="525255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E4FA7CC-6EFE-27BC-9E7D-FE41398C6D0F}"/>
              </a:ext>
            </a:extLst>
          </p:cNvPr>
          <p:cNvSpPr txBox="1"/>
          <p:nvPr/>
        </p:nvSpPr>
        <p:spPr>
          <a:xfrm>
            <a:off x="4737858" y="711322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Tập hát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3968E6-96D1-0014-1D9A-1A1459778BA3}"/>
              </a:ext>
            </a:extLst>
          </p:cNvPr>
          <p:cNvSpPr/>
          <p:nvPr/>
        </p:nvSpPr>
        <p:spPr>
          <a:xfrm>
            <a:off x="1600200" y="2723681"/>
            <a:ext cx="6629400" cy="2971800"/>
          </a:xfrm>
          <a:prstGeom prst="rect">
            <a:avLst/>
          </a:prstGeom>
          <a:solidFill>
            <a:srgbClr val="FDF5C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 sang khắp trên bản làng. Xuân vui múa ca nhịp nhàng.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87295A-F090-3DDB-1977-D67370106571}"/>
              </a:ext>
            </a:extLst>
          </p:cNvPr>
          <p:cNvSpPr/>
          <p:nvPr/>
        </p:nvSpPr>
        <p:spPr>
          <a:xfrm>
            <a:off x="1600200" y="6134100"/>
            <a:ext cx="6629400" cy="2971800"/>
          </a:xfrm>
          <a:prstGeom prst="rect">
            <a:avLst/>
          </a:prstGeom>
          <a:solidFill>
            <a:srgbClr val="E4EBE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 muôn cánh hoa đào. Mùa xuân mới đón chào.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FB9033-BB88-0626-9DF5-765AEAAE19BE}"/>
              </a:ext>
            </a:extLst>
          </p:cNvPr>
          <p:cNvSpPr/>
          <p:nvPr/>
        </p:nvSpPr>
        <p:spPr>
          <a:xfrm>
            <a:off x="10058400" y="2723681"/>
            <a:ext cx="6629400" cy="2971800"/>
          </a:xfrm>
          <a:prstGeom prst="rect">
            <a:avLst/>
          </a:prstGeom>
          <a:solidFill>
            <a:srgbClr val="E4EBE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hát vang mừng xuân mới sang. Em hát vang mừng xuân mới sang.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273B9-B613-BBAE-08DD-D19134666F33}"/>
              </a:ext>
            </a:extLst>
          </p:cNvPr>
          <p:cNvSpPr/>
          <p:nvPr/>
        </p:nvSpPr>
        <p:spPr>
          <a:xfrm>
            <a:off x="10058400" y="6134100"/>
            <a:ext cx="6629400" cy="2971800"/>
          </a:xfrm>
          <a:prstGeom prst="rect">
            <a:avLst/>
          </a:prstGeom>
          <a:solidFill>
            <a:srgbClr val="FDF5C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ơi cùng đón xuân về. Bạn ơi cùng đón xuân về.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CA0E5366-0F74-428F-A05C-C94164348035}"/>
              </a:ext>
            </a:extLst>
          </p:cNvPr>
          <p:cNvSpPr txBox="1"/>
          <p:nvPr/>
        </p:nvSpPr>
        <p:spPr>
          <a:xfrm>
            <a:off x="4737857" y="1638300"/>
            <a:ext cx="881228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Đọc lời ca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431276" y="8397173"/>
            <a:ext cx="19150551" cy="3021669"/>
            <a:chOff x="0" y="0"/>
            <a:chExt cx="25534068" cy="402889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57598" cy="402889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076470" y="0"/>
              <a:ext cx="8457598" cy="402889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538235" y="0"/>
              <a:ext cx="8457598" cy="402889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F3E2591-29A3-9CB7-7693-16F262654B56}"/>
              </a:ext>
            </a:extLst>
          </p:cNvPr>
          <p:cNvSpPr txBox="1"/>
          <p:nvPr/>
        </p:nvSpPr>
        <p:spPr>
          <a:xfrm>
            <a:off x="7544844" y="647700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3D73C4-715D-4BF9-C79B-038E4B9BEDD4}"/>
              </a:ext>
            </a:extLst>
          </p:cNvPr>
          <p:cNvSpPr txBox="1"/>
          <p:nvPr/>
        </p:nvSpPr>
        <p:spPr>
          <a:xfrm>
            <a:off x="1133057" y="2705100"/>
            <a:ext cx="4746209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Xuân sang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khắp trên bản làng.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Xuân vui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múa ca nhịp nhàng.</a:t>
            </a:r>
          </a:p>
        </p:txBody>
      </p:sp>
      <p:pic>
        <p:nvPicPr>
          <p:cNvPr id="26" name="1. Câu 1 - Đón xuân về">
            <a:hlinkClick r:id="" action="ppaction://media"/>
            <a:extLst>
              <a:ext uri="{FF2B5EF4-FFF2-40B4-BE49-F238E27FC236}">
                <a16:creationId xmlns:a16="http://schemas.microsoft.com/office/drawing/2014/main" id="{DDC42011-8F8D-C447-6C57-527171876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2095500"/>
            <a:ext cx="11732412" cy="65994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-431276" y="8397173"/>
            <a:ext cx="19150551" cy="3021669"/>
            <a:chOff x="0" y="0"/>
            <a:chExt cx="25534068" cy="4028892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457598" cy="4028892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7076470" y="0"/>
              <a:ext cx="8457598" cy="4028892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538235" y="0"/>
              <a:ext cx="8457598" cy="402889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F3E2591-29A3-9CB7-7693-16F262654B56}"/>
              </a:ext>
            </a:extLst>
          </p:cNvPr>
          <p:cNvSpPr txBox="1"/>
          <p:nvPr/>
        </p:nvSpPr>
        <p:spPr>
          <a:xfrm>
            <a:off x="7544844" y="647700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Học hát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3D73C4-715D-4BF9-C79B-038E4B9BEDD4}"/>
              </a:ext>
            </a:extLst>
          </p:cNvPr>
          <p:cNvSpPr txBox="1"/>
          <p:nvPr/>
        </p:nvSpPr>
        <p:spPr>
          <a:xfrm>
            <a:off x="1066800" y="2933700"/>
            <a:ext cx="5156009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hát vang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mừng xuân mới sang.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hát vang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mừng xuân mới sang.</a:t>
            </a:r>
          </a:p>
        </p:txBody>
      </p:sp>
      <p:pic>
        <p:nvPicPr>
          <p:cNvPr id="2" name="2. Câu 2 - Đón xuân về">
            <a:hlinkClick r:id="" action="ppaction://media"/>
            <a:extLst>
              <a:ext uri="{FF2B5EF4-FFF2-40B4-BE49-F238E27FC236}">
                <a16:creationId xmlns:a16="http://schemas.microsoft.com/office/drawing/2014/main" id="{FDC9D8B2-86B1-30F7-DA9B-59D2AA7D4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199" y="2014827"/>
            <a:ext cx="11346391" cy="63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4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638</Words>
  <Application>Microsoft Office PowerPoint</Application>
  <PresentationFormat>Custom</PresentationFormat>
  <Paragraphs>79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</cp:revision>
  <dcterms:created xsi:type="dcterms:W3CDTF">2006-08-16T00:00:00Z</dcterms:created>
  <dcterms:modified xsi:type="dcterms:W3CDTF">2025-01-09T14:06:46Z</dcterms:modified>
  <dc:identifier>DAFQkmWfYGs</dc:identifier>
</cp:coreProperties>
</file>