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2" r:id="rId6"/>
    <p:sldId id="278" r:id="rId7"/>
    <p:sldId id="260" r:id="rId8"/>
    <p:sldId id="261" r:id="rId9"/>
    <p:sldId id="262" r:id="rId10"/>
    <p:sldId id="263" r:id="rId11"/>
    <p:sldId id="277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CCFF"/>
    <a:srgbClr val="99FF66"/>
    <a:srgbClr val="FF33CC"/>
    <a:srgbClr val="CCECFF"/>
    <a:srgbClr val="99FFCC"/>
    <a:srgbClr val="FF99FF"/>
    <a:srgbClr val="90A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95E9-15D5-45D6-B3BC-6D2907570C3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3241-E96C-43DB-88C4-B49FC2C3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3241-E96C-43DB-88C4-B49FC2C3B2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3241-E96C-43DB-88C4-B49FC2C3B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3241-E96C-43DB-88C4-B49FC2C3B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45CF-975F-4D6E-9561-B622B4958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8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3241-E96C-43DB-88C4-B49FC2C3B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1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3241-E96C-43DB-88C4-B49FC2C3B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svg"/><Relationship Id="rId7" Type="http://schemas.openxmlformats.org/officeDocument/2006/relationships/image" Target="../media/image2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7.svg"/><Relationship Id="rId10" Type="http://schemas.openxmlformats.org/officeDocument/2006/relationships/image" Target="../media/image50.sv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1.svg"/><Relationship Id="rId7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27.sv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svg"/><Relationship Id="rId4" Type="http://schemas.openxmlformats.org/officeDocument/2006/relationships/image" Target="../media/image29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3686746" y="432368"/>
            <a:ext cx="12427403" cy="3744875"/>
            <a:chOff x="-304800" y="-587341"/>
            <a:chExt cx="16569871" cy="4993167"/>
          </a:xfrm>
        </p:grpSpPr>
        <p:grpSp>
          <p:nvGrpSpPr>
            <p:cNvPr id="8" name="Group 8"/>
            <p:cNvGrpSpPr/>
            <p:nvPr/>
          </p:nvGrpSpPr>
          <p:grpSpPr>
            <a:xfrm>
              <a:off x="-304800" y="-587341"/>
              <a:ext cx="16569871" cy="4993167"/>
              <a:chOff x="-42586" y="-82062"/>
              <a:chExt cx="2315104" cy="6976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586" y="-82062"/>
                <a:ext cx="2315104" cy="697634"/>
              </a:xfrm>
              <a:custGeom>
                <a:avLst/>
                <a:gdLst/>
                <a:ahLst/>
                <a:cxnLst/>
                <a:rect l="l" t="t" r="r" b="b"/>
                <a:pathLst>
                  <a:path w="2315104" h="697634">
                    <a:moveTo>
                      <a:pt x="2190644" y="697634"/>
                    </a:moveTo>
                    <a:lnTo>
                      <a:pt x="124460" y="697634"/>
                    </a:lnTo>
                    <a:cubicBezTo>
                      <a:pt x="55880" y="697634"/>
                      <a:pt x="0" y="641754"/>
                      <a:pt x="0" y="573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90644" y="0"/>
                    </a:lnTo>
                    <a:cubicBezTo>
                      <a:pt x="2259224" y="0"/>
                      <a:pt x="2315104" y="55880"/>
                      <a:pt x="2315104" y="124460"/>
                    </a:cubicBezTo>
                    <a:lnTo>
                      <a:pt x="2315104" y="573174"/>
                    </a:lnTo>
                    <a:cubicBezTo>
                      <a:pt x="2315104" y="641754"/>
                      <a:pt x="2259224" y="697634"/>
                      <a:pt x="2190644" y="697634"/>
                    </a:cubicBezTo>
                    <a:close/>
                  </a:path>
                </a:pathLst>
              </a:custGeom>
              <a:solidFill>
                <a:srgbClr val="26BDE2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877064" y="101823"/>
              <a:ext cx="14815740" cy="3614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313"/>
                </a:lnSpc>
                <a:spcBef>
                  <a:spcPct val="0"/>
                </a:spcBef>
              </a:pPr>
              <a:r>
                <a:rPr lang="en-US" sz="6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CHÀO MỪNG CÁC EM ĐẾN VỚI TIẾT HỌC HÔM NAY</a:t>
              </a:r>
              <a:endParaRPr lang="en-US" sz="6000" b="1" u="none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3318"/>
            <a:ext cx="2998591" cy="9364945"/>
          </a:xfrm>
          <a:prstGeom prst="rect">
            <a:avLst/>
          </a:prstGeom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73" y="4095718"/>
            <a:ext cx="4423636" cy="608642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315200" y="4409990"/>
            <a:ext cx="60960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ÂM NHẠC 2</a:t>
            </a: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92200" y="7774650"/>
            <a:ext cx="4940745" cy="2407490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62928">
            <a:off x="15578311" y="4870201"/>
            <a:ext cx="2165063" cy="3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188" y="3015550"/>
            <a:ext cx="11736235" cy="1331592"/>
            <a:chOff x="0" y="0"/>
            <a:chExt cx="14633780" cy="22388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633780" cy="2238809"/>
              <a:chOff x="0" y="0"/>
              <a:chExt cx="6436367" cy="98469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436367" cy="984694"/>
              </a:xfrm>
              <a:custGeom>
                <a:avLst/>
                <a:gdLst/>
                <a:ahLst/>
                <a:cxnLst/>
                <a:rect l="l" t="t" r="r" b="b"/>
                <a:pathLst>
                  <a:path w="6436367" h="984694">
                    <a:moveTo>
                      <a:pt x="6311907" y="984694"/>
                    </a:moveTo>
                    <a:lnTo>
                      <a:pt x="124460" y="984694"/>
                    </a:lnTo>
                    <a:cubicBezTo>
                      <a:pt x="55880" y="984694"/>
                      <a:pt x="0" y="928814"/>
                      <a:pt x="0" y="8602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311907" y="0"/>
                    </a:lnTo>
                    <a:cubicBezTo>
                      <a:pt x="6380487" y="0"/>
                      <a:pt x="6436367" y="55880"/>
                      <a:pt x="6436367" y="124460"/>
                    </a:cubicBezTo>
                    <a:lnTo>
                      <a:pt x="6436367" y="860234"/>
                    </a:lnTo>
                    <a:cubicBezTo>
                      <a:pt x="6436367" y="928814"/>
                      <a:pt x="6380487" y="984694"/>
                      <a:pt x="6311907" y="984694"/>
                    </a:cubicBezTo>
                    <a:close/>
                  </a:path>
                </a:pathLst>
              </a:custGeom>
              <a:solidFill>
                <a:srgbClr val="FCC30B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87764" y="746344"/>
              <a:ext cx="13458251" cy="1479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4000" b="1" i="1" u="none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1.Về nhà ôn luyện bài Dàn nhạc trong vườn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8188" y="1077229"/>
            <a:ext cx="7096777" cy="1688797"/>
            <a:chOff x="0" y="0"/>
            <a:chExt cx="12546712" cy="225173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2546712" cy="1531327"/>
              <a:chOff x="0" y="0"/>
              <a:chExt cx="5502159" cy="671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02159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5502159" h="671539">
                    <a:moveTo>
                      <a:pt x="5377699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77699" y="0"/>
                    </a:lnTo>
                    <a:cubicBezTo>
                      <a:pt x="5446279" y="0"/>
                      <a:pt x="5502159" y="55880"/>
                      <a:pt x="5502159" y="124460"/>
                    </a:cubicBezTo>
                    <a:lnTo>
                      <a:pt x="5502159" y="547079"/>
                    </a:lnTo>
                    <a:cubicBezTo>
                      <a:pt x="5502159" y="615659"/>
                      <a:pt x="5446279" y="671539"/>
                      <a:pt x="5377699" y="671539"/>
                    </a:cubicBezTo>
                    <a:close/>
                  </a:path>
                </a:pathLst>
              </a:custGeom>
              <a:solidFill>
                <a:srgbClr val="FF5F24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846710" y="234083"/>
              <a:ext cx="11605738" cy="201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850"/>
                </a:lnSpc>
              </a:pPr>
              <a:r>
                <a:rPr lang="en-US" sz="4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HƯỚNG DẪN VỀ NHÀ</a:t>
              </a:r>
              <a:endParaRPr lang="en-US" sz="4400" b="1" u="none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"/>
          <p:cNvGrpSpPr/>
          <p:nvPr/>
        </p:nvGrpSpPr>
        <p:grpSpPr>
          <a:xfrm>
            <a:off x="817715" y="4951456"/>
            <a:ext cx="11755285" cy="1331592"/>
            <a:chOff x="0" y="2599019"/>
            <a:chExt cx="14633780" cy="2238809"/>
          </a:xfrm>
        </p:grpSpPr>
        <p:grpSp>
          <p:nvGrpSpPr>
            <p:cNvPr id="16" name="Group 3"/>
            <p:cNvGrpSpPr/>
            <p:nvPr/>
          </p:nvGrpSpPr>
          <p:grpSpPr>
            <a:xfrm>
              <a:off x="0" y="2599019"/>
              <a:ext cx="14633780" cy="2238809"/>
              <a:chOff x="0" y="1143125"/>
              <a:chExt cx="6436367" cy="984694"/>
            </a:xfrm>
          </p:grpSpPr>
          <p:sp>
            <p:nvSpPr>
              <p:cNvPr id="18" name="Freeform 4"/>
              <p:cNvSpPr/>
              <p:nvPr/>
            </p:nvSpPr>
            <p:spPr>
              <a:xfrm>
                <a:off x="0" y="1143125"/>
                <a:ext cx="6436367" cy="984694"/>
              </a:xfrm>
              <a:custGeom>
                <a:avLst/>
                <a:gdLst/>
                <a:ahLst/>
                <a:cxnLst/>
                <a:rect l="l" t="t" r="r" b="b"/>
                <a:pathLst>
                  <a:path w="6436367" h="984694">
                    <a:moveTo>
                      <a:pt x="6311907" y="984694"/>
                    </a:moveTo>
                    <a:lnTo>
                      <a:pt x="124460" y="984694"/>
                    </a:lnTo>
                    <a:cubicBezTo>
                      <a:pt x="55880" y="984694"/>
                      <a:pt x="0" y="928814"/>
                      <a:pt x="0" y="8602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311907" y="0"/>
                    </a:lnTo>
                    <a:cubicBezTo>
                      <a:pt x="6380487" y="0"/>
                      <a:pt x="6436367" y="55880"/>
                      <a:pt x="6436367" y="124460"/>
                    </a:cubicBezTo>
                    <a:lnTo>
                      <a:pt x="6436367" y="860234"/>
                    </a:lnTo>
                    <a:cubicBezTo>
                      <a:pt x="6436367" y="928814"/>
                      <a:pt x="6380487" y="984694"/>
                      <a:pt x="6311907" y="984694"/>
                    </a:cubicBezTo>
                    <a:close/>
                  </a:path>
                </a:pathLst>
              </a:custGeom>
              <a:solidFill>
                <a:srgbClr val="FCC30B"/>
              </a:solidFill>
            </p:spPr>
          </p:sp>
        </p:grpSp>
        <p:sp>
          <p:nvSpPr>
            <p:cNvPr id="17" name="TextBox 5"/>
            <p:cNvSpPr txBox="1"/>
            <p:nvPr/>
          </p:nvSpPr>
          <p:spPr>
            <a:xfrm>
              <a:off x="347520" y="3345362"/>
              <a:ext cx="13458251" cy="746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4000" b="1" i="1" u="none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2. Biểu diễn bài hát cho người thân xem</a:t>
              </a:r>
            </a:p>
          </p:txBody>
        </p:sp>
      </p:grpSp>
      <p:pic>
        <p:nvPicPr>
          <p:cNvPr id="19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32324" y="3372971"/>
            <a:ext cx="4292614" cy="605741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14526" y="6661417"/>
            <a:ext cx="2552654" cy="3675287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13759" y="6688550"/>
            <a:ext cx="2552654" cy="3675287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2413">
            <a:off x="15255258" y="7873995"/>
            <a:ext cx="1117000" cy="2545869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35090">
            <a:off x="12891479" y="7535556"/>
            <a:ext cx="1246094" cy="2840099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91772" y="7274864"/>
            <a:ext cx="2376063" cy="2502657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72228" y="7484261"/>
            <a:ext cx="3987692" cy="23173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20170" y="7418904"/>
            <a:ext cx="3987692" cy="231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00" y="1178711"/>
            <a:ext cx="14706600" cy="8389848"/>
            <a:chOff x="0" y="0"/>
            <a:chExt cx="14512418" cy="11186464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99FF66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grpFill/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2148168" y="4533900"/>
            <a:ext cx="134874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 ƠN CÁC EM ĐÃ LẮNG NGHE</a:t>
            </a:r>
          </a:p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HẸN GẶP LẠI!</a:t>
            </a: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87600" y="5703419"/>
            <a:ext cx="2925249" cy="4114800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00" y="6996192"/>
            <a:ext cx="2788328" cy="2983619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4425">
            <a:off x="7101872" y="1507011"/>
            <a:ext cx="4241754" cy="411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D6A4A9-91E0-49B1-B55E-829DD6507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03330" y="0"/>
            <a:ext cx="6659697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7909450" y="5955460"/>
            <a:ext cx="8837293" cy="9525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12" name="AutoShape 12"/>
          <p:cNvSpPr/>
          <p:nvPr/>
        </p:nvSpPr>
        <p:spPr>
          <a:xfrm>
            <a:off x="7909450" y="8113039"/>
            <a:ext cx="8837293" cy="9525"/>
          </a:xfrm>
          <a:prstGeom prst="rect">
            <a:avLst/>
          </a:prstGeom>
          <a:solidFill>
            <a:srgbClr val="141414"/>
          </a:solidFill>
        </p:spPr>
      </p:sp>
      <p:grpSp>
        <p:nvGrpSpPr>
          <p:cNvPr id="33" name="Group 33"/>
          <p:cNvGrpSpPr/>
          <p:nvPr/>
        </p:nvGrpSpPr>
        <p:grpSpPr>
          <a:xfrm>
            <a:off x="3333754" y="798288"/>
            <a:ext cx="13030200" cy="1157913"/>
            <a:chOff x="0" y="0"/>
            <a:chExt cx="9862245" cy="154388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9862245" cy="1543883"/>
              <a:chOff x="0" y="0"/>
              <a:chExt cx="4218600" cy="6604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2186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218600" h="660400">
                    <a:moveTo>
                      <a:pt x="409414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094140" y="0"/>
                    </a:lnTo>
                    <a:cubicBezTo>
                      <a:pt x="4162720" y="0"/>
                      <a:pt x="4218600" y="55880"/>
                      <a:pt x="4218600" y="124460"/>
                    </a:cubicBezTo>
                    <a:lnTo>
                      <a:pt x="4218600" y="535940"/>
                    </a:lnTo>
                    <a:cubicBezTo>
                      <a:pt x="4218600" y="604520"/>
                      <a:pt x="4162720" y="660400"/>
                      <a:pt x="4094140" y="660400"/>
                    </a:cubicBezTo>
                    <a:close/>
                  </a:path>
                </a:pathLst>
              </a:custGeom>
              <a:solidFill>
                <a:srgbClr val="FF5F24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465039" y="279560"/>
              <a:ext cx="8932170" cy="1008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850"/>
                </a:lnSpc>
              </a:pPr>
              <a:r>
                <a:rPr lang="en-US" sz="4400" b="1" u="none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TRÒ CHƠI: </a:t>
              </a:r>
              <a:r>
                <a:rPr lang="en-US" sz="4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EM YÊU THẾ GIỚI MUÔN LOÀI</a:t>
              </a:r>
              <a:endParaRPr lang="en-US" sz="4400" b="1" u="none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33399" y="2383585"/>
            <a:ext cx="6648454" cy="3619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Chia lớp thành 4 nhóm, mỗi nhóm nhận 1 bức tranh về 1 trong 4 con vật (vịt, gà trống, cừu và chim)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33400" y="6188988"/>
            <a:ext cx="6548377" cy="3907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sinh lên bảng đọc câu hỏi theo tiết tấu mẫu và các phương án trả lời</a:t>
            </a:r>
          </a:p>
          <a:p>
            <a:pPr algn="ctr">
              <a:lnSpc>
                <a:spcPct val="150000"/>
              </a:lnSpc>
            </a:pP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6323"/>
            <a:ext cx="1828800" cy="20053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629650"/>
            <a:ext cx="5108258" cy="12954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25600" y="2552700"/>
            <a:ext cx="3729101" cy="385436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72600" y="2759431"/>
            <a:ext cx="3718071" cy="3440906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109721" y="6107603"/>
            <a:ext cx="3540354" cy="3607897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83586" y="6107603"/>
            <a:ext cx="3730540" cy="386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116126" y="1962150"/>
            <a:ext cx="14543687" cy="6346795"/>
            <a:chOff x="0" y="0"/>
            <a:chExt cx="5957122" cy="2599659"/>
          </a:xfrm>
          <a:solidFill>
            <a:schemeClr val="accent6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5957122" cy="2599659"/>
            </a:xfrm>
            <a:custGeom>
              <a:avLst/>
              <a:gdLst/>
              <a:ahLst/>
              <a:cxnLst/>
              <a:rect l="l" t="t" r="r" b="b"/>
              <a:pathLst>
                <a:path w="5957122" h="2599659">
                  <a:moveTo>
                    <a:pt x="5832661" y="2599659"/>
                  </a:moveTo>
                  <a:lnTo>
                    <a:pt x="124460" y="2599659"/>
                  </a:lnTo>
                  <a:cubicBezTo>
                    <a:pt x="55880" y="2599659"/>
                    <a:pt x="0" y="2543779"/>
                    <a:pt x="0" y="24751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2662" y="0"/>
                  </a:lnTo>
                  <a:cubicBezTo>
                    <a:pt x="5901242" y="0"/>
                    <a:pt x="5957122" y="55880"/>
                    <a:pt x="5957122" y="124460"/>
                  </a:cubicBezTo>
                  <a:lnTo>
                    <a:pt x="5957122" y="2475199"/>
                  </a:lnTo>
                  <a:cubicBezTo>
                    <a:pt x="5957122" y="2543779"/>
                    <a:pt x="5901242" y="2599659"/>
                    <a:pt x="5832662" y="259965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TextBox 18"/>
          <p:cNvSpPr txBox="1"/>
          <p:nvPr/>
        </p:nvSpPr>
        <p:spPr>
          <a:xfrm>
            <a:off x="4606419" y="3082498"/>
            <a:ext cx="975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>
                <a:solidFill>
                  <a:srgbClr val="FFFF00"/>
                </a:solidFill>
              </a:rPr>
              <a:t>CHỦ ĐỀ 1: </a:t>
            </a:r>
            <a:r>
              <a:rPr lang="en-US" sz="4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SẮC MÀU ÂM THANH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44819" y="4231823"/>
            <a:ext cx="99003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u="sng">
                <a:solidFill>
                  <a:srgbClr val="FFFF00"/>
                </a:solidFill>
              </a:rPr>
              <a:t>TIẾT 1</a:t>
            </a:r>
            <a:endParaRPr lang="en-US" sz="4400" b="1" u="sng">
              <a:solidFill>
                <a:srgbClr val="FFFF0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hát: Dàn nhạc trong vườn</a:t>
            </a: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5676900"/>
            <a:ext cx="2677175" cy="468944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7429500"/>
            <a:ext cx="5363623" cy="287655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85449" y="7410450"/>
            <a:ext cx="5363623" cy="287655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73723" y="7429500"/>
            <a:ext cx="5363623" cy="287655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86799" y="321898"/>
            <a:ext cx="2018207" cy="164025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35200" y="4212565"/>
            <a:ext cx="4876800" cy="6074435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30399" y="1655257"/>
            <a:ext cx="3269365" cy="2454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29771" y="143079"/>
            <a:ext cx="6135041" cy="1148495"/>
            <a:chOff x="494069" y="-69714"/>
            <a:chExt cx="5986663" cy="1531327"/>
          </a:xfrm>
        </p:grpSpPr>
        <p:grpSp>
          <p:nvGrpSpPr>
            <p:cNvPr id="7" name="Group 7"/>
            <p:cNvGrpSpPr/>
            <p:nvPr/>
          </p:nvGrpSpPr>
          <p:grpSpPr>
            <a:xfrm>
              <a:off x="494069" y="-69714"/>
              <a:ext cx="5736924" cy="1531327"/>
              <a:chOff x="216666" y="-30572"/>
              <a:chExt cx="2515836" cy="671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16666" y="-30572"/>
                <a:ext cx="2515836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2515836" h="671539">
                    <a:moveTo>
                      <a:pt x="2391376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91376" y="0"/>
                    </a:lnTo>
                    <a:cubicBezTo>
                      <a:pt x="2459956" y="0"/>
                      <a:pt x="2515836" y="55880"/>
                      <a:pt x="2515836" y="124460"/>
                    </a:cubicBezTo>
                    <a:lnTo>
                      <a:pt x="2515836" y="547079"/>
                    </a:lnTo>
                    <a:cubicBezTo>
                      <a:pt x="2515836" y="615659"/>
                      <a:pt x="2459956" y="671539"/>
                      <a:pt x="2391376" y="671539"/>
                    </a:cubicBezTo>
                    <a:close/>
                  </a:path>
                </a:pathLst>
              </a:custGeom>
              <a:solidFill>
                <a:srgbClr val="FF5F24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791133" y="208661"/>
              <a:ext cx="5689599" cy="10088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5850"/>
                </a:lnSpc>
              </a:pPr>
              <a:r>
                <a:rPr lang="en-US" sz="5400" b="1">
                  <a:latin typeface="Arial" pitchFamily="34" charset="0"/>
                  <a:cs typeface="Arial" pitchFamily="34" charset="0"/>
                </a:rPr>
                <a:t>Tìm hiểu bài hát</a:t>
              </a:r>
              <a:endParaRPr lang="en-US" sz="4800" u="none">
                <a:solidFill>
                  <a:srgbClr val="14141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53543">
            <a:off x="-172293" y="4799924"/>
            <a:ext cx="2406564" cy="5485047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7205">
            <a:off x="1974251" y="6079090"/>
            <a:ext cx="1878206" cy="42808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8377" y="5087184"/>
            <a:ext cx="2406564" cy="5485047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7722" y="7372350"/>
            <a:ext cx="3510604" cy="2876550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09917" y="7746160"/>
            <a:ext cx="4410083" cy="24074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3456" y="1638300"/>
            <a:ext cx="6891743" cy="495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1860"/>
            <a:ext cx="9829800" cy="4048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362450"/>
            <a:ext cx="9829800" cy="5450196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43963" y="7372350"/>
            <a:ext cx="3510604" cy="2876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556" y="1917383"/>
            <a:ext cx="6891743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Dàn nhạc trong vườn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Ai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hát: Nhạc sỹ: Tô Đông Hải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gì: Nói về giọng hót của các chú chim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4800" y="190500"/>
            <a:ext cx="17669571" cy="9961922"/>
            <a:chOff x="0" y="0"/>
            <a:chExt cx="4139796" cy="23196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9796" cy="2319654"/>
            </a:xfrm>
            <a:custGeom>
              <a:avLst/>
              <a:gdLst/>
              <a:ahLst/>
              <a:cxnLst/>
              <a:rect l="l" t="t" r="r" b="b"/>
              <a:pathLst>
                <a:path w="4139796" h="2319654">
                  <a:moveTo>
                    <a:pt x="4015336" y="2319654"/>
                  </a:moveTo>
                  <a:lnTo>
                    <a:pt x="124460" y="2319654"/>
                  </a:lnTo>
                  <a:cubicBezTo>
                    <a:pt x="55880" y="2319654"/>
                    <a:pt x="0" y="2263774"/>
                    <a:pt x="0" y="21951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336" y="0"/>
                  </a:lnTo>
                  <a:cubicBezTo>
                    <a:pt x="4083916" y="0"/>
                    <a:pt x="4139796" y="55880"/>
                    <a:pt x="4139796" y="124460"/>
                  </a:cubicBezTo>
                  <a:lnTo>
                    <a:pt x="4139796" y="2195194"/>
                  </a:lnTo>
                  <a:cubicBezTo>
                    <a:pt x="4139796" y="2263774"/>
                    <a:pt x="4083916" y="2319654"/>
                    <a:pt x="4015336" y="2319654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sp>
        <p:nvSpPr>
          <p:cNvPr id="2" name="TextBox 1"/>
          <p:cNvSpPr txBox="1"/>
          <p:nvPr/>
        </p:nvSpPr>
        <p:spPr>
          <a:xfrm>
            <a:off x="609600" y="571500"/>
            <a:ext cx="7247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Nghe và thưởng thức bài hát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71" y="190500"/>
            <a:ext cx="9829800" cy="4429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71" y="4582090"/>
            <a:ext cx="9829800" cy="5570332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3332283"/>
            <a:ext cx="5490776" cy="683919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27839" y="6488913"/>
            <a:ext cx="2971800" cy="3701609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32977" y="6743700"/>
            <a:ext cx="2751953" cy="3427772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2900" y="7237772"/>
            <a:ext cx="5363623" cy="287655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952887" y="7217494"/>
            <a:ext cx="5363623" cy="2876550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999" y="6450813"/>
            <a:ext cx="1876051" cy="1819902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432652" y="3240481"/>
            <a:ext cx="2022113" cy="181990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61134" y="7398489"/>
            <a:ext cx="2222112" cy="18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-228600" y="354340"/>
            <a:ext cx="6135228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 b="1" u="none" spc="-11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câu hát: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56523" y="391580"/>
            <a:ext cx="2531477" cy="2057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544800" y="2448980"/>
            <a:ext cx="2431758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3048000" y="1981830"/>
            <a:ext cx="9982200" cy="10668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 1: Kìa con chim gáy, cúc cu đố la</a:t>
            </a:r>
          </a:p>
        </p:txBody>
      </p:sp>
      <p:sp>
        <p:nvSpPr>
          <p:cNvPr id="19" name="Pentagon 18"/>
          <p:cNvSpPr/>
          <p:nvPr/>
        </p:nvSpPr>
        <p:spPr>
          <a:xfrm>
            <a:off x="3024422" y="3380949"/>
            <a:ext cx="10005778" cy="10668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 2: Kìa chú vàng anh, líu lo lá son</a:t>
            </a:r>
          </a:p>
        </p:txBody>
      </p:sp>
      <p:sp>
        <p:nvSpPr>
          <p:cNvPr id="20" name="Pentagon 19"/>
          <p:cNvSpPr/>
          <p:nvPr/>
        </p:nvSpPr>
        <p:spPr>
          <a:xfrm>
            <a:off x="3048000" y="5040981"/>
            <a:ext cx="9982200" cy="10668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 3: Kìa chim chích chòe, chích chòe lá phá</a:t>
            </a: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030200" y="3028099"/>
            <a:ext cx="5827737" cy="7258901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25400" y="1176553"/>
            <a:ext cx="3906865" cy="2933700"/>
          </a:xfrm>
          <a:prstGeom prst="rect">
            <a:avLst/>
          </a:prstGeom>
        </p:spPr>
      </p:pic>
      <p:sp>
        <p:nvSpPr>
          <p:cNvPr id="23" name="Pentagon 22"/>
          <p:cNvSpPr/>
          <p:nvPr/>
        </p:nvSpPr>
        <p:spPr>
          <a:xfrm>
            <a:off x="3062522" y="6628548"/>
            <a:ext cx="9967678" cy="10668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 4:  Một dàn nhạc chim líu lo trong vườn.</a:t>
            </a:r>
          </a:p>
        </p:txBody>
      </p:sp>
      <p:pic>
        <p:nvPicPr>
          <p:cNvPr id="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4765" y="2389497"/>
            <a:ext cx="2544249" cy="5696801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2667000" y="2823525"/>
            <a:ext cx="9124386" cy="4828744"/>
          </a:xfrm>
          <a:prstGeom prst="cloud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Chia bài hát: Dàn nhạc trong vườn thành mấy câu, đó là những câu nào?</a:t>
            </a:r>
          </a:p>
        </p:txBody>
      </p:sp>
    </p:spTree>
    <p:extLst>
      <p:ext uri="{BB962C8B-B14F-4D97-AF65-F5344CB8AC3E}">
        <p14:creationId xmlns:p14="http://schemas.microsoft.com/office/powerpoint/2010/main" val="12530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9" grpId="0" animBg="1"/>
      <p:bldP spid="20" grpId="0" animBg="1"/>
      <p:bldP spid="23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71601" y="1611856"/>
            <a:ext cx="15697200" cy="7347489"/>
            <a:chOff x="0" y="0"/>
            <a:chExt cx="4139796" cy="2623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9796" cy="2623101"/>
            </a:xfrm>
            <a:custGeom>
              <a:avLst/>
              <a:gdLst/>
              <a:ahLst/>
              <a:cxnLst/>
              <a:rect l="l" t="t" r="r" b="b"/>
              <a:pathLst>
                <a:path w="4139796" h="2623101">
                  <a:moveTo>
                    <a:pt x="4015336" y="2623100"/>
                  </a:moveTo>
                  <a:lnTo>
                    <a:pt x="124460" y="2623100"/>
                  </a:lnTo>
                  <a:cubicBezTo>
                    <a:pt x="55880" y="2623100"/>
                    <a:pt x="0" y="2567220"/>
                    <a:pt x="0" y="24986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336" y="0"/>
                  </a:lnTo>
                  <a:cubicBezTo>
                    <a:pt x="4083916" y="0"/>
                    <a:pt x="4139796" y="55880"/>
                    <a:pt x="4139796" y="124460"/>
                  </a:cubicBezTo>
                  <a:lnTo>
                    <a:pt x="4139796" y="2498641"/>
                  </a:lnTo>
                  <a:cubicBezTo>
                    <a:pt x="4139796" y="2567221"/>
                    <a:pt x="4083916" y="2623101"/>
                    <a:pt x="4015336" y="2623101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71600" y="756869"/>
            <a:ext cx="15697201" cy="1148495"/>
            <a:chOff x="0" y="0"/>
            <a:chExt cx="11205511" cy="153132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1205511" cy="1531327"/>
              <a:chOff x="0" y="0"/>
              <a:chExt cx="4913997" cy="67153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913997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4913997" h="671539">
                    <a:moveTo>
                      <a:pt x="4789537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789537" y="0"/>
                    </a:lnTo>
                    <a:cubicBezTo>
                      <a:pt x="4858117" y="0"/>
                      <a:pt x="4913997" y="55880"/>
                      <a:pt x="4913997" y="124460"/>
                    </a:cubicBezTo>
                    <a:lnTo>
                      <a:pt x="4913997" y="547079"/>
                    </a:lnTo>
                    <a:cubicBezTo>
                      <a:pt x="4913997" y="615659"/>
                      <a:pt x="4858117" y="671539"/>
                      <a:pt x="4789537" y="671539"/>
                    </a:cubicBezTo>
                    <a:close/>
                  </a:path>
                </a:pathLst>
              </a:custGeom>
              <a:solidFill>
                <a:srgbClr val="26BDE2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472876" y="259075"/>
              <a:ext cx="10259760" cy="93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850"/>
                </a:lnSpc>
              </a:pPr>
              <a:r>
                <a:rPr lang="en-US" sz="4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Tập hát từng câu</a:t>
              </a:r>
              <a:endParaRPr lang="en-US" sz="4400" b="1" u="none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91000" y="7676707"/>
            <a:ext cx="3816795" cy="2407490"/>
          </a:xfrm>
          <a:prstGeom prst="rect">
            <a:avLst/>
          </a:prstGeom>
        </p:spPr>
      </p:pic>
      <p:pic>
        <p:nvPicPr>
          <p:cNvPr id="3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02995" y="7829107"/>
            <a:ext cx="3816795" cy="2407490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27195" y="7750214"/>
            <a:ext cx="3816795" cy="2407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0600" y="27051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Kìa con chim gáy, cúc cu đố la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39243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Kìa chú vàng anh, líu lo lá 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4931659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Kìa chim chích chòe, chích chòe lá phá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6183243"/>
            <a:ext cx="842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 dàn nhạc chim líu lo trong vườn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9050" y="-483733"/>
            <a:ext cx="18288000" cy="3232447"/>
            <a:chOff x="0" y="0"/>
            <a:chExt cx="3672117" cy="7970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72117" cy="797043"/>
            </a:xfrm>
            <a:custGeom>
              <a:avLst/>
              <a:gdLst/>
              <a:ahLst/>
              <a:cxnLst/>
              <a:rect l="l" t="t" r="r" b="b"/>
              <a:pathLst>
                <a:path w="3672117" h="797043">
                  <a:moveTo>
                    <a:pt x="3547656" y="797043"/>
                  </a:moveTo>
                  <a:lnTo>
                    <a:pt x="124460" y="797043"/>
                  </a:lnTo>
                  <a:cubicBezTo>
                    <a:pt x="55880" y="797043"/>
                    <a:pt x="0" y="741163"/>
                    <a:pt x="0" y="672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7657" y="0"/>
                  </a:lnTo>
                  <a:cubicBezTo>
                    <a:pt x="3616237" y="0"/>
                    <a:pt x="3672117" y="55880"/>
                    <a:pt x="3672117" y="124460"/>
                  </a:cubicBezTo>
                  <a:lnTo>
                    <a:pt x="3672117" y="672583"/>
                  </a:lnTo>
                  <a:cubicBezTo>
                    <a:pt x="3672117" y="741163"/>
                    <a:pt x="3616237" y="797043"/>
                    <a:pt x="3547657" y="797043"/>
                  </a:cubicBezTo>
                  <a:close/>
                </a:path>
              </a:pathLst>
            </a:custGeom>
            <a:solidFill>
              <a:srgbClr val="FCC30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257800" y="267782"/>
            <a:ext cx="8001000" cy="2499627"/>
            <a:chOff x="7642989" y="-215714"/>
            <a:chExt cx="6168724" cy="2316014"/>
          </a:xfrm>
        </p:grpSpPr>
        <p:grpSp>
          <p:nvGrpSpPr>
            <p:cNvPr id="7" name="Group 7"/>
            <p:cNvGrpSpPr/>
            <p:nvPr/>
          </p:nvGrpSpPr>
          <p:grpSpPr>
            <a:xfrm>
              <a:off x="7642989" y="-215714"/>
              <a:ext cx="6168724" cy="1531327"/>
              <a:chOff x="3351710" y="-94598"/>
              <a:chExt cx="2705195" cy="671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351710" y="-94598"/>
                <a:ext cx="2705195" cy="671539"/>
              </a:xfrm>
              <a:custGeom>
                <a:avLst/>
                <a:gdLst/>
                <a:ahLst/>
                <a:cxnLst/>
                <a:rect l="l" t="t" r="r" b="b"/>
                <a:pathLst>
                  <a:path w="2705195" h="671539">
                    <a:moveTo>
                      <a:pt x="2580735" y="671539"/>
                    </a:moveTo>
                    <a:lnTo>
                      <a:pt x="124460" y="671539"/>
                    </a:lnTo>
                    <a:cubicBezTo>
                      <a:pt x="55880" y="671539"/>
                      <a:pt x="0" y="615659"/>
                      <a:pt x="0" y="54707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80735" y="0"/>
                    </a:lnTo>
                    <a:cubicBezTo>
                      <a:pt x="2649315" y="0"/>
                      <a:pt x="2705195" y="55880"/>
                      <a:pt x="2705195" y="124460"/>
                    </a:cubicBezTo>
                    <a:lnTo>
                      <a:pt x="2705195" y="547079"/>
                    </a:lnTo>
                    <a:cubicBezTo>
                      <a:pt x="2705195" y="615659"/>
                      <a:pt x="2649315" y="671539"/>
                      <a:pt x="2580735" y="671539"/>
                    </a:cubicBezTo>
                    <a:close/>
                  </a:path>
                </a:pathLst>
              </a:custGeom>
              <a:solidFill>
                <a:srgbClr val="FF5F24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8115865" y="82653"/>
              <a:ext cx="5222972" cy="201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850"/>
                </a:lnSpc>
              </a:pPr>
              <a:r>
                <a:rPr lang="en-US" sz="4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 u="none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7698" y="3582593"/>
            <a:ext cx="8191502" cy="2889335"/>
            <a:chOff x="0" y="0"/>
            <a:chExt cx="908551" cy="9325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8551" cy="932550"/>
            </a:xfrm>
            <a:custGeom>
              <a:avLst/>
              <a:gdLst/>
              <a:ahLst/>
              <a:cxnLst/>
              <a:rect l="l" t="t" r="r" b="b"/>
              <a:pathLst>
                <a:path w="908551" h="932550">
                  <a:moveTo>
                    <a:pt x="784091" y="932550"/>
                  </a:moveTo>
                  <a:lnTo>
                    <a:pt x="124460" y="932550"/>
                  </a:lnTo>
                  <a:cubicBezTo>
                    <a:pt x="55880" y="932550"/>
                    <a:pt x="0" y="876670"/>
                    <a:pt x="0" y="8080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84091" y="0"/>
                  </a:lnTo>
                  <a:cubicBezTo>
                    <a:pt x="852671" y="0"/>
                    <a:pt x="908551" y="55880"/>
                    <a:pt x="908551" y="124460"/>
                  </a:cubicBezTo>
                  <a:lnTo>
                    <a:pt x="908551" y="808090"/>
                  </a:lnTo>
                  <a:cubicBezTo>
                    <a:pt x="908551" y="876670"/>
                    <a:pt x="852671" y="932550"/>
                    <a:pt x="784091" y="932550"/>
                  </a:cubicBezTo>
                  <a:close/>
                </a:path>
              </a:pathLst>
            </a:custGeom>
            <a:solidFill>
              <a:srgbClr val="4C9F3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910081" y="3582593"/>
            <a:ext cx="7844517" cy="2905308"/>
            <a:chOff x="0" y="0"/>
            <a:chExt cx="908551" cy="9325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8551" cy="932550"/>
            </a:xfrm>
            <a:custGeom>
              <a:avLst/>
              <a:gdLst/>
              <a:ahLst/>
              <a:cxnLst/>
              <a:rect l="l" t="t" r="r" b="b"/>
              <a:pathLst>
                <a:path w="908551" h="932550">
                  <a:moveTo>
                    <a:pt x="784091" y="932550"/>
                  </a:moveTo>
                  <a:lnTo>
                    <a:pt x="124460" y="932550"/>
                  </a:lnTo>
                  <a:cubicBezTo>
                    <a:pt x="55880" y="932550"/>
                    <a:pt x="0" y="876670"/>
                    <a:pt x="0" y="8080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84091" y="0"/>
                  </a:lnTo>
                  <a:cubicBezTo>
                    <a:pt x="852671" y="0"/>
                    <a:pt x="908551" y="55880"/>
                    <a:pt x="908551" y="124460"/>
                  </a:cubicBezTo>
                  <a:lnTo>
                    <a:pt x="908551" y="808090"/>
                  </a:lnTo>
                  <a:cubicBezTo>
                    <a:pt x="908551" y="876670"/>
                    <a:pt x="852671" y="932550"/>
                    <a:pt x="784091" y="932550"/>
                  </a:cubicBezTo>
                  <a:close/>
                </a:path>
              </a:pathLst>
            </a:custGeom>
            <a:solidFill>
              <a:srgbClr val="C5192D"/>
            </a:solidFill>
          </p:spPr>
        </p:sp>
      </p:grpSp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3559" y="608499"/>
            <a:ext cx="2797667" cy="2140215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00704" y="-158849"/>
            <a:ext cx="2389863" cy="247537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2948" y="4114800"/>
            <a:ext cx="807720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 lớp hát kết hợp vỗ tay hoặc sử dụng nhạc cụ gõ đệm theo nhịp.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45009" y="4132655"/>
            <a:ext cx="740959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Hát với các hình thức: đồng ca, tốp ca, đơn ca, song ca….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4367" y="6972300"/>
            <a:ext cx="1531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Trả lời câu hỏi: 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Dàn nhạc trong vườn được cất lên bởi tiếng hót của những chú chim nào? Em hãy thể hiện lại các âm thanh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28650" y="559829"/>
            <a:ext cx="11010900" cy="1148495"/>
            <a:chOff x="0" y="0"/>
            <a:chExt cx="3864650" cy="671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64650" cy="671539"/>
            </a:xfrm>
            <a:custGeom>
              <a:avLst/>
              <a:gdLst/>
              <a:ahLst/>
              <a:cxnLst/>
              <a:rect l="l" t="t" r="r" b="b"/>
              <a:pathLst>
                <a:path w="3864650" h="671539">
                  <a:moveTo>
                    <a:pt x="3740190" y="671539"/>
                  </a:moveTo>
                  <a:lnTo>
                    <a:pt x="124460" y="671539"/>
                  </a:lnTo>
                  <a:cubicBezTo>
                    <a:pt x="55880" y="671539"/>
                    <a:pt x="0" y="615659"/>
                    <a:pt x="0" y="5470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40190" y="0"/>
                  </a:lnTo>
                  <a:cubicBezTo>
                    <a:pt x="3808770" y="0"/>
                    <a:pt x="3864650" y="55880"/>
                    <a:pt x="3864650" y="124460"/>
                  </a:cubicBezTo>
                  <a:lnTo>
                    <a:pt x="3864650" y="547079"/>
                  </a:lnTo>
                  <a:cubicBezTo>
                    <a:pt x="3864650" y="615659"/>
                    <a:pt x="3808770" y="671539"/>
                    <a:pt x="3740190" y="671539"/>
                  </a:cubicBezTo>
                  <a:close/>
                </a:path>
              </a:pathLst>
            </a:custGeom>
            <a:solidFill>
              <a:srgbClr val="26BDE2"/>
            </a:solidFill>
          </p:spPr>
        </p:sp>
      </p:grpSp>
      <p:sp>
        <p:nvSpPr>
          <p:cNvPr id="39" name="Rectangle 38"/>
          <p:cNvSpPr/>
          <p:nvPr/>
        </p:nvSpPr>
        <p:spPr>
          <a:xfrm>
            <a:off x="2590800" y="749355"/>
            <a:ext cx="6800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 DỤNG – SÁNG TẠO</a:t>
            </a:r>
          </a:p>
        </p:txBody>
      </p:sp>
      <p:pic>
        <p:nvPicPr>
          <p:cNvPr id="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16000" y="2180543"/>
            <a:ext cx="4114800" cy="8049307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507009">
            <a:off x="13548776" y="1806998"/>
            <a:ext cx="2048947" cy="1678080"/>
          </a:xfrm>
          <a:prstGeom prst="rect">
            <a:avLst/>
          </a:prstGeom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29" y="7277101"/>
            <a:ext cx="1981200" cy="2952750"/>
          </a:xfrm>
          <a:prstGeom prst="rect">
            <a:avLst/>
          </a:prstGeom>
        </p:spPr>
      </p:pic>
      <p:pic>
        <p:nvPicPr>
          <p:cNvPr id="44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46148">
            <a:off x="1192429" y="8412004"/>
            <a:ext cx="1836732" cy="1879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0" y="2169500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 sinh nghe và vỗ tay: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648200" y="2946254"/>
            <a:ext cx="4079487" cy="423343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811000" y="5160384"/>
            <a:ext cx="2066694" cy="506946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639551" y="8791575"/>
            <a:ext cx="6648450" cy="143827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8984530"/>
            <a:ext cx="5363623" cy="124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372</Words>
  <Application>Microsoft Office PowerPoint</Application>
  <PresentationFormat>Custom</PresentationFormat>
  <Paragraphs>42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Administrator</cp:lastModifiedBy>
  <cp:revision>24</cp:revision>
  <dcterms:created xsi:type="dcterms:W3CDTF">2006-08-16T00:00:00Z</dcterms:created>
  <dcterms:modified xsi:type="dcterms:W3CDTF">2025-10-27T07:12:43Z</dcterms:modified>
  <dc:identifier>DAEn0Ox6SU4</dc:identifier>
</cp:coreProperties>
</file>