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sldIdLst>
    <p:sldId id="265" r:id="rId2"/>
    <p:sldId id="269" r:id="rId3"/>
    <p:sldId id="256" r:id="rId4"/>
    <p:sldId id="258" r:id="rId5"/>
    <p:sldId id="260" r:id="rId6"/>
    <p:sldId id="259" r:id="rId7"/>
    <p:sldId id="257" r:id="rId8"/>
    <p:sldId id="263" r:id="rId9"/>
    <p:sldId id="270" r:id="rId10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430B"/>
    <a:srgbClr val="BFBEE8"/>
    <a:srgbClr val="FDF4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63" autoAdjust="0"/>
    <p:restoredTop sz="93911" autoAdjust="0"/>
  </p:normalViewPr>
  <p:slideViewPr>
    <p:cSldViewPr>
      <p:cViewPr varScale="1">
        <p:scale>
          <a:sx n="52" d="100"/>
          <a:sy n="52" d="100"/>
        </p:scale>
        <p:origin x="912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BEE1D4-58C7-4B59-AA31-75443E4EB61F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D49414-1FB4-4B68-82FA-6660475FFC7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5280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D49414-1FB4-4B68-82FA-6660475FFC79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1698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sv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3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svg"/><Relationship Id="rId3" Type="http://schemas.openxmlformats.org/officeDocument/2006/relationships/image" Target="../media/image15.svg"/><Relationship Id="rId7" Type="http://schemas.openxmlformats.org/officeDocument/2006/relationships/image" Target="../media/image26.svg"/><Relationship Id="rId12" Type="http://schemas.openxmlformats.org/officeDocument/2006/relationships/image" Target="../media/image3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5" Type="http://schemas.openxmlformats.org/officeDocument/2006/relationships/image" Target="../media/image3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Relationship Id="rId1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4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que 7">
            <a:extLst>
              <a:ext uri="{FF2B5EF4-FFF2-40B4-BE49-F238E27FC236}">
                <a16:creationId xmlns:a16="http://schemas.microsoft.com/office/drawing/2014/main" id="{365E6EAF-0778-8EB2-BDD9-9A23EF563510}"/>
              </a:ext>
            </a:extLst>
          </p:cNvPr>
          <p:cNvSpPr/>
          <p:nvPr/>
        </p:nvSpPr>
        <p:spPr>
          <a:xfrm>
            <a:off x="762000" y="495300"/>
            <a:ext cx="6019800" cy="1524000"/>
          </a:xfrm>
          <a:prstGeom prst="plaque">
            <a:avLst/>
          </a:prstGeom>
          <a:solidFill>
            <a:srgbClr val="69430B"/>
          </a:solidFill>
          <a:ln w="571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4F03DFF-7F1C-09E2-ACBD-BD1EBF0DF2AB}"/>
              </a:ext>
            </a:extLst>
          </p:cNvPr>
          <p:cNvGrpSpPr/>
          <p:nvPr/>
        </p:nvGrpSpPr>
        <p:grpSpPr>
          <a:xfrm>
            <a:off x="-228600" y="3467100"/>
            <a:ext cx="7010400" cy="7010400"/>
            <a:chOff x="-228600" y="3467100"/>
            <a:chExt cx="7010400" cy="701040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D3DA44E-9EE9-B40C-1707-B60D65ED3A25}"/>
                </a:ext>
              </a:extLst>
            </p:cNvPr>
            <p:cNvGrpSpPr/>
            <p:nvPr/>
          </p:nvGrpSpPr>
          <p:grpSpPr>
            <a:xfrm>
              <a:off x="-228600" y="3467100"/>
              <a:ext cx="7010400" cy="7010400"/>
              <a:chOff x="-228600" y="4686300"/>
              <a:chExt cx="5791200" cy="5791200"/>
            </a:xfrm>
          </p:grpSpPr>
          <p:sp>
            <p:nvSpPr>
              <p:cNvPr id="9" name="Freeform 14">
                <a:extLst>
                  <a:ext uri="{FF2B5EF4-FFF2-40B4-BE49-F238E27FC236}">
                    <a16:creationId xmlns:a16="http://schemas.microsoft.com/office/drawing/2014/main" id="{27572586-025A-44D5-C646-8BA75E505BE1}"/>
                  </a:ext>
                </a:extLst>
              </p:cNvPr>
              <p:cNvSpPr/>
              <p:nvPr/>
            </p:nvSpPr>
            <p:spPr>
              <a:xfrm>
                <a:off x="-228600" y="4686300"/>
                <a:ext cx="5791200" cy="5791200"/>
              </a:xfrm>
              <a:custGeom>
                <a:avLst/>
                <a:gdLst/>
                <a:ahLst/>
                <a:cxnLst/>
                <a:rect l="l" t="t" r="r" b="b"/>
                <a:pathLst>
                  <a:path w="1207751" h="1207751">
                    <a:moveTo>
                      <a:pt x="0" y="0"/>
                    </a:moveTo>
                    <a:lnTo>
                      <a:pt x="1207751" y="0"/>
                    </a:lnTo>
                    <a:lnTo>
                      <a:pt x="1207751" y="1207751"/>
                    </a:lnTo>
                    <a:lnTo>
                      <a:pt x="0" y="12077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vi-VN" sz="1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Flowchart: Connector 9">
                <a:extLst>
                  <a:ext uri="{FF2B5EF4-FFF2-40B4-BE49-F238E27FC236}">
                    <a16:creationId xmlns:a16="http://schemas.microsoft.com/office/drawing/2014/main" id="{6AACF976-7D4A-14B9-DA04-D6011D870912}"/>
                  </a:ext>
                </a:extLst>
              </p:cNvPr>
              <p:cNvSpPr/>
              <p:nvPr/>
            </p:nvSpPr>
            <p:spPr>
              <a:xfrm>
                <a:off x="1371600" y="5753100"/>
                <a:ext cx="3124200" cy="3124200"/>
              </a:xfrm>
              <a:prstGeom prst="flowChartConnector">
                <a:avLst/>
              </a:prstGeom>
              <a:solidFill>
                <a:srgbClr val="FDF4E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59E64D8-F966-F52E-6178-C20588AAB334}"/>
                </a:ext>
              </a:extLst>
            </p:cNvPr>
            <p:cNvSpPr txBox="1"/>
            <p:nvPr/>
          </p:nvSpPr>
          <p:spPr>
            <a:xfrm>
              <a:off x="2037347" y="5142533"/>
              <a:ext cx="3124200" cy="30138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4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Nhìn hình kể tên nhạc cụ</a:t>
              </a:r>
              <a:endParaRPr lang="vi-VN" sz="4400" b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1026" name="Picture 2" descr="Maracas gỗ M1 dành cho trường học, dự án">
            <a:extLst>
              <a:ext uri="{FF2B5EF4-FFF2-40B4-BE49-F238E27FC236}">
                <a16:creationId xmlns:a16="http://schemas.microsoft.com/office/drawing/2014/main" id="{03B499F5-13A9-1195-7210-E2BAE5B208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70" b="29200"/>
          <a:stretch/>
        </p:blipFill>
        <p:spPr bwMode="auto">
          <a:xfrm>
            <a:off x="7843786" y="495300"/>
            <a:ext cx="5338813" cy="25969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áo trúc chuẩn âm - tặng kèm dây treo">
            <a:extLst>
              <a:ext uri="{FF2B5EF4-FFF2-40B4-BE49-F238E27FC236}">
                <a16:creationId xmlns:a16="http://schemas.microsoft.com/office/drawing/2014/main" id="{FBA4E12F-18A7-2F69-2639-EB20CDB68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4454" y="495301"/>
            <a:ext cx="2662187" cy="25969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anh Phách – Đại lý thiết bị">
            <a:extLst>
              <a:ext uri="{FF2B5EF4-FFF2-40B4-BE49-F238E27FC236}">
                <a16:creationId xmlns:a16="http://schemas.microsoft.com/office/drawing/2014/main" id="{2F6D58EC-D761-0792-1E64-E45F76E97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2747" y="6954402"/>
            <a:ext cx="2662187" cy="26295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ua bán Kèn Melodica Stagg MELOSTAR32BK (Đen) giá rẻ, chính hãng">
            <a:extLst>
              <a:ext uri="{FF2B5EF4-FFF2-40B4-BE49-F238E27FC236}">
                <a16:creationId xmlns:a16="http://schemas.microsoft.com/office/drawing/2014/main" id="{C9FDEFE8-B864-1342-A77A-7D876F273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787" y="3731393"/>
            <a:ext cx="2662187" cy="25740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rống lắc tay/ Lục lạc gõ bo/ Tunable Tambourine - Yamaha MT6 - Màu xanh  biển - Nhạc cụ minh phụng">
            <a:extLst>
              <a:ext uri="{FF2B5EF4-FFF2-40B4-BE49-F238E27FC236}">
                <a16:creationId xmlns:a16="http://schemas.microsoft.com/office/drawing/2014/main" id="{0E2E771F-7DE1-9D03-7627-9B05D6F50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267" y="3708533"/>
            <a:ext cx="2662187" cy="25969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ua Song Loan | Tiki">
            <a:extLst>
              <a:ext uri="{FF2B5EF4-FFF2-40B4-BE49-F238E27FC236}">
                <a16:creationId xmlns:a16="http://schemas.microsoft.com/office/drawing/2014/main" id="{AB79611A-D759-8F1B-FD06-D746E7113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786" y="6921767"/>
            <a:ext cx="2662187" cy="26621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reeform 32">
            <a:extLst>
              <a:ext uri="{FF2B5EF4-FFF2-40B4-BE49-F238E27FC236}">
                <a16:creationId xmlns:a16="http://schemas.microsoft.com/office/drawing/2014/main" id="{3A659DA0-1E98-933F-ADEC-90AF2DE54BF5}"/>
              </a:ext>
            </a:extLst>
          </p:cNvPr>
          <p:cNvSpPr/>
          <p:nvPr/>
        </p:nvSpPr>
        <p:spPr>
          <a:xfrm>
            <a:off x="14325600" y="5142533"/>
            <a:ext cx="3589980" cy="5675854"/>
          </a:xfrm>
          <a:custGeom>
            <a:avLst/>
            <a:gdLst/>
            <a:ahLst/>
            <a:cxnLst/>
            <a:rect l="l" t="t" r="r" b="b"/>
            <a:pathLst>
              <a:path w="1011798" h="1599680">
                <a:moveTo>
                  <a:pt x="0" y="0"/>
                </a:moveTo>
                <a:lnTo>
                  <a:pt x="1011797" y="0"/>
                </a:lnTo>
                <a:lnTo>
                  <a:pt x="1011797" y="1599680"/>
                </a:lnTo>
                <a:lnTo>
                  <a:pt x="0" y="159968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5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4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racas gỗ M1 dành cho trường học, dự án">
            <a:extLst>
              <a:ext uri="{FF2B5EF4-FFF2-40B4-BE49-F238E27FC236}">
                <a16:creationId xmlns:a16="http://schemas.microsoft.com/office/drawing/2014/main" id="{03B499F5-13A9-1195-7210-E2BAE5B208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70" b="29200"/>
          <a:stretch/>
        </p:blipFill>
        <p:spPr bwMode="auto">
          <a:xfrm>
            <a:off x="990600" y="331970"/>
            <a:ext cx="7580780" cy="37337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áo trúc chuẩn âm - tặng kèm dây treo">
            <a:extLst>
              <a:ext uri="{FF2B5EF4-FFF2-40B4-BE49-F238E27FC236}">
                <a16:creationId xmlns:a16="http://schemas.microsoft.com/office/drawing/2014/main" id="{FBA4E12F-18A7-2F69-2639-EB20CDB68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31971"/>
            <a:ext cx="3780139" cy="37337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anh Phách – Đại lý thiết bị">
            <a:extLst>
              <a:ext uri="{FF2B5EF4-FFF2-40B4-BE49-F238E27FC236}">
                <a16:creationId xmlns:a16="http://schemas.microsoft.com/office/drawing/2014/main" id="{2F6D58EC-D761-0792-1E64-E45F76E97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4914900"/>
            <a:ext cx="4191000" cy="41910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ua bán Kèn Melodica Stagg MELOSTAR32BK (Đen) giá rẻ, chính hãng">
            <a:extLst>
              <a:ext uri="{FF2B5EF4-FFF2-40B4-BE49-F238E27FC236}">
                <a16:creationId xmlns:a16="http://schemas.microsoft.com/office/drawing/2014/main" id="{C9FDEFE8-B864-1342-A77A-7D876F273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4934" y="331971"/>
            <a:ext cx="3780138" cy="3733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rống lắc tay/ Lục lạc gõ bo/ Tunable Tambourine - Yamaha MT6 - Màu xanh  biển - Nhạc cụ minh phụng">
            <a:extLst>
              <a:ext uri="{FF2B5EF4-FFF2-40B4-BE49-F238E27FC236}">
                <a16:creationId xmlns:a16="http://schemas.microsoft.com/office/drawing/2014/main" id="{0E2E771F-7DE1-9D03-7627-9B05D6F50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600" y="4914900"/>
            <a:ext cx="4296337" cy="41910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ua Song Loan | Tiki">
            <a:extLst>
              <a:ext uri="{FF2B5EF4-FFF2-40B4-BE49-F238E27FC236}">
                <a16:creationId xmlns:a16="http://schemas.microsoft.com/office/drawing/2014/main" id="{AB79611A-D759-8F1B-FD06-D746E7113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914900"/>
            <a:ext cx="4191000" cy="41910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id="{EBB13F60-6543-6B4E-F87B-DBF4607507DC}"/>
              </a:ext>
            </a:extLst>
          </p:cNvPr>
          <p:cNvSpPr/>
          <p:nvPr/>
        </p:nvSpPr>
        <p:spPr>
          <a:xfrm>
            <a:off x="3465980" y="3589716"/>
            <a:ext cx="2630020" cy="952106"/>
          </a:xfrm>
          <a:prstGeom prst="homePlat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algn="ctr"/>
            <a:r>
              <a:rPr lang="vi-VN" sz="36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Maracas</a:t>
            </a:r>
            <a:endParaRPr lang="vi-VN" sz="36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F9C9E832-3A79-95F2-609D-D5EAFED0A549}"/>
              </a:ext>
            </a:extLst>
          </p:cNvPr>
          <p:cNvSpPr/>
          <p:nvPr/>
        </p:nvSpPr>
        <p:spPr>
          <a:xfrm>
            <a:off x="9778147" y="3589716"/>
            <a:ext cx="2630020" cy="952106"/>
          </a:xfrm>
          <a:prstGeom prst="homePlat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algn="ctr"/>
            <a:r>
              <a:rPr lang="vi-VN" sz="36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Sáo trúc</a:t>
            </a:r>
            <a:endParaRPr lang="vi-VN" sz="36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7D394970-4109-1450-BB7E-52D47B74DEEC}"/>
              </a:ext>
            </a:extLst>
          </p:cNvPr>
          <p:cNvSpPr/>
          <p:nvPr/>
        </p:nvSpPr>
        <p:spPr>
          <a:xfrm>
            <a:off x="14189993" y="3589716"/>
            <a:ext cx="2630020" cy="952106"/>
          </a:xfrm>
          <a:prstGeom prst="homePlat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algn="ctr"/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Kèn phím</a:t>
            </a:r>
            <a:endParaRPr lang="vi-VN" sz="36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81184229-A931-E7FE-9125-3A51C48858C9}"/>
              </a:ext>
            </a:extLst>
          </p:cNvPr>
          <p:cNvSpPr/>
          <p:nvPr/>
        </p:nvSpPr>
        <p:spPr>
          <a:xfrm>
            <a:off x="2380690" y="8790171"/>
            <a:ext cx="2630020" cy="1104506"/>
          </a:xfrm>
          <a:prstGeom prst="homePlat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algn="ctr"/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Song loan</a:t>
            </a:r>
            <a:endParaRPr lang="vi-VN" sz="36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6B3C6D61-142D-9F12-9B13-E096425881A7}"/>
              </a:ext>
            </a:extLst>
          </p:cNvPr>
          <p:cNvSpPr/>
          <p:nvPr/>
        </p:nvSpPr>
        <p:spPr>
          <a:xfrm>
            <a:off x="7543800" y="8790171"/>
            <a:ext cx="3505200" cy="1104506"/>
          </a:xfrm>
          <a:prstGeom prst="homePlat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algn="ctr"/>
            <a:r>
              <a:rPr lang="vi-VN" sz="36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Thanh phách</a:t>
            </a:r>
            <a:endParaRPr lang="vi-VN" sz="36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46448517-1068-430E-4B09-6E33E8391A42}"/>
              </a:ext>
            </a:extLst>
          </p:cNvPr>
          <p:cNvSpPr/>
          <p:nvPr/>
        </p:nvSpPr>
        <p:spPr>
          <a:xfrm>
            <a:off x="13718364" y="8790171"/>
            <a:ext cx="2630020" cy="1104506"/>
          </a:xfrm>
          <a:prstGeom prst="homePlat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algn="ctr"/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Trống gõ</a:t>
            </a:r>
            <a:endParaRPr lang="vi-VN" sz="36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8114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4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EDDA4201-C473-6D8E-75D6-EE4878AEFF6E}"/>
              </a:ext>
            </a:extLst>
          </p:cNvPr>
          <p:cNvGrpSpPr/>
          <p:nvPr/>
        </p:nvGrpSpPr>
        <p:grpSpPr>
          <a:xfrm>
            <a:off x="-217611" y="5161937"/>
            <a:ext cx="18723223" cy="6768320"/>
            <a:chOff x="-2371433" y="3267286"/>
            <a:chExt cx="23645619" cy="8547734"/>
          </a:xfrm>
        </p:grpSpPr>
        <p:sp>
          <p:nvSpPr>
            <p:cNvPr id="2" name="Freeform 2"/>
            <p:cNvSpPr/>
            <p:nvPr/>
          </p:nvSpPr>
          <p:spPr>
            <a:xfrm>
              <a:off x="-2371433" y="3855440"/>
              <a:ext cx="11448563" cy="3288860"/>
            </a:xfrm>
            <a:custGeom>
              <a:avLst/>
              <a:gdLst/>
              <a:ahLst/>
              <a:cxnLst/>
              <a:rect l="l" t="t" r="r" b="b"/>
              <a:pathLst>
                <a:path w="11448563" h="3288860">
                  <a:moveTo>
                    <a:pt x="0" y="0"/>
                  </a:moveTo>
                  <a:lnTo>
                    <a:pt x="11448563" y="0"/>
                  </a:lnTo>
                  <a:lnTo>
                    <a:pt x="11448563" y="3288860"/>
                  </a:lnTo>
                  <a:lnTo>
                    <a:pt x="0" y="32888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" name="Freeform 3"/>
            <p:cNvSpPr/>
            <p:nvPr/>
          </p:nvSpPr>
          <p:spPr>
            <a:xfrm>
              <a:off x="3727094" y="4377125"/>
              <a:ext cx="5180736" cy="7271209"/>
            </a:xfrm>
            <a:custGeom>
              <a:avLst/>
              <a:gdLst/>
              <a:ahLst/>
              <a:cxnLst/>
              <a:rect l="l" t="t" r="r" b="b"/>
              <a:pathLst>
                <a:path w="5180736" h="7271209">
                  <a:moveTo>
                    <a:pt x="0" y="0"/>
                  </a:moveTo>
                  <a:lnTo>
                    <a:pt x="5180736" y="0"/>
                  </a:lnTo>
                  <a:lnTo>
                    <a:pt x="5180736" y="7271208"/>
                  </a:lnTo>
                  <a:lnTo>
                    <a:pt x="0" y="72712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9825623" y="3855440"/>
              <a:ext cx="11448563" cy="3288860"/>
            </a:xfrm>
            <a:custGeom>
              <a:avLst/>
              <a:gdLst/>
              <a:ahLst/>
              <a:cxnLst/>
              <a:rect l="l" t="t" r="r" b="b"/>
              <a:pathLst>
                <a:path w="11448563" h="3288860">
                  <a:moveTo>
                    <a:pt x="11448563" y="0"/>
                  </a:moveTo>
                  <a:lnTo>
                    <a:pt x="0" y="0"/>
                  </a:lnTo>
                  <a:lnTo>
                    <a:pt x="0" y="3288860"/>
                  </a:lnTo>
                  <a:lnTo>
                    <a:pt x="11448563" y="3288860"/>
                  </a:lnTo>
                  <a:lnTo>
                    <a:pt x="11448563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9896831" y="4628907"/>
              <a:ext cx="5653075" cy="7186113"/>
            </a:xfrm>
            <a:custGeom>
              <a:avLst/>
              <a:gdLst/>
              <a:ahLst/>
              <a:cxnLst/>
              <a:rect l="l" t="t" r="r" b="b"/>
              <a:pathLst>
                <a:path w="5653075" h="7186113">
                  <a:moveTo>
                    <a:pt x="0" y="0"/>
                  </a:moveTo>
                  <a:lnTo>
                    <a:pt x="5653076" y="0"/>
                  </a:lnTo>
                  <a:lnTo>
                    <a:pt x="5653076" y="7186113"/>
                  </a:lnTo>
                  <a:lnTo>
                    <a:pt x="0" y="7186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6036543" y="3267286"/>
              <a:ext cx="5062353" cy="7394794"/>
            </a:xfrm>
            <a:custGeom>
              <a:avLst/>
              <a:gdLst/>
              <a:ahLst/>
              <a:cxnLst/>
              <a:rect l="l" t="t" r="r" b="b"/>
              <a:pathLst>
                <a:path w="5062353" h="7394794">
                  <a:moveTo>
                    <a:pt x="0" y="0"/>
                  </a:moveTo>
                  <a:lnTo>
                    <a:pt x="5062353" y="0"/>
                  </a:lnTo>
                  <a:lnTo>
                    <a:pt x="5062353" y="7394794"/>
                  </a:lnTo>
                  <a:lnTo>
                    <a:pt x="0" y="7394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2540696" y="306296"/>
            <a:ext cx="13232704" cy="4780668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7200" b="1" dirty="0">
                <a:solidFill>
                  <a:srgbClr val="5B3D3C"/>
                </a:solidFill>
                <a:latin typeface="Arial"/>
              </a:rPr>
              <a:t>TIẾT 30:</a:t>
            </a:r>
          </a:p>
          <a:p>
            <a:pPr algn="ctr">
              <a:lnSpc>
                <a:spcPct val="150000"/>
              </a:lnSpc>
            </a:pPr>
            <a:r>
              <a:rPr lang="vi-VN" sz="7200" b="1" dirty="0">
                <a:solidFill>
                  <a:schemeClr val="accent6">
                    <a:lumMod val="75000"/>
                  </a:schemeClr>
                </a:solidFill>
                <a:latin typeface="Arial"/>
              </a:rPr>
              <a:t>TỔ CHỨC HOẠT ĐỘNG </a:t>
            </a:r>
          </a:p>
          <a:p>
            <a:pPr algn="ctr">
              <a:lnSpc>
                <a:spcPct val="150000"/>
              </a:lnSpc>
            </a:pPr>
            <a:r>
              <a:rPr lang="vi-VN" sz="7200" b="1" dirty="0">
                <a:solidFill>
                  <a:schemeClr val="accent6">
                    <a:lumMod val="75000"/>
                  </a:schemeClr>
                </a:solidFill>
                <a:latin typeface="Arial"/>
              </a:rPr>
              <a:t>VẬN DỤNG – SÁNG TẠO</a:t>
            </a:r>
            <a:endParaRPr lang="en-US" sz="7200" b="1" dirty="0">
              <a:solidFill>
                <a:schemeClr val="accent6">
                  <a:lumMod val="75000"/>
                </a:schemeClr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4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98817" y="2552892"/>
            <a:ext cx="2426102" cy="4371356"/>
          </a:xfrm>
          <a:custGeom>
            <a:avLst/>
            <a:gdLst/>
            <a:ahLst/>
            <a:cxnLst/>
            <a:rect l="l" t="t" r="r" b="b"/>
            <a:pathLst>
              <a:path w="2426102" h="4371356">
                <a:moveTo>
                  <a:pt x="0" y="0"/>
                </a:moveTo>
                <a:lnTo>
                  <a:pt x="2426102" y="0"/>
                </a:lnTo>
                <a:lnTo>
                  <a:pt x="2426102" y="4371356"/>
                </a:lnTo>
                <a:lnTo>
                  <a:pt x="0" y="43713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30955" y="4429027"/>
            <a:ext cx="3555689" cy="4990441"/>
          </a:xfrm>
          <a:custGeom>
            <a:avLst/>
            <a:gdLst/>
            <a:ahLst/>
            <a:cxnLst/>
            <a:rect l="l" t="t" r="r" b="b"/>
            <a:pathLst>
              <a:path w="3555689" h="4990441">
                <a:moveTo>
                  <a:pt x="0" y="0"/>
                </a:moveTo>
                <a:lnTo>
                  <a:pt x="3555689" y="0"/>
                </a:lnTo>
                <a:lnTo>
                  <a:pt x="3555689" y="4990441"/>
                </a:lnTo>
                <a:lnTo>
                  <a:pt x="0" y="49904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52419" y="2552892"/>
            <a:ext cx="4012304" cy="4520906"/>
          </a:xfrm>
          <a:custGeom>
            <a:avLst/>
            <a:gdLst/>
            <a:ahLst/>
            <a:cxnLst/>
            <a:rect l="l" t="t" r="r" b="b"/>
            <a:pathLst>
              <a:path w="4012304" h="4520906">
                <a:moveTo>
                  <a:pt x="0" y="0"/>
                </a:moveTo>
                <a:lnTo>
                  <a:pt x="4012304" y="0"/>
                </a:lnTo>
                <a:lnTo>
                  <a:pt x="4012304" y="4520906"/>
                </a:lnTo>
                <a:lnTo>
                  <a:pt x="0" y="45209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699101" y="4429027"/>
            <a:ext cx="3898619" cy="4955872"/>
          </a:xfrm>
          <a:custGeom>
            <a:avLst/>
            <a:gdLst/>
            <a:ahLst/>
            <a:cxnLst/>
            <a:rect l="l" t="t" r="r" b="b"/>
            <a:pathLst>
              <a:path w="3898619" h="4955872">
                <a:moveTo>
                  <a:pt x="0" y="0"/>
                </a:moveTo>
                <a:lnTo>
                  <a:pt x="3898619" y="0"/>
                </a:lnTo>
                <a:lnTo>
                  <a:pt x="3898619" y="4955872"/>
                </a:lnTo>
                <a:lnTo>
                  <a:pt x="0" y="49558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024919" y="4043649"/>
            <a:ext cx="6233652" cy="5438861"/>
          </a:xfrm>
          <a:custGeom>
            <a:avLst/>
            <a:gdLst/>
            <a:ahLst/>
            <a:cxnLst/>
            <a:rect l="l" t="t" r="r" b="b"/>
            <a:pathLst>
              <a:path w="6233652" h="5438861">
                <a:moveTo>
                  <a:pt x="0" y="0"/>
                </a:moveTo>
                <a:lnTo>
                  <a:pt x="6233652" y="0"/>
                </a:lnTo>
                <a:lnTo>
                  <a:pt x="6233652" y="5438861"/>
                </a:lnTo>
                <a:lnTo>
                  <a:pt x="0" y="54388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376871" y="441578"/>
            <a:ext cx="19041741" cy="1653922"/>
          </a:xfrm>
          <a:custGeom>
            <a:avLst/>
            <a:gdLst/>
            <a:ahLst/>
            <a:cxnLst/>
            <a:rect l="l" t="t" r="r" b="b"/>
            <a:pathLst>
              <a:path w="5015109" h="673881">
                <a:moveTo>
                  <a:pt x="0" y="0"/>
                </a:moveTo>
                <a:lnTo>
                  <a:pt x="5015109" y="0"/>
                </a:lnTo>
                <a:lnTo>
                  <a:pt x="5015109" y="673881"/>
                </a:lnTo>
                <a:lnTo>
                  <a:pt x="0" y="673881"/>
                </a:lnTo>
                <a:close/>
              </a:path>
            </a:pathLst>
          </a:custGeom>
          <a:solidFill>
            <a:srgbClr val="FFFFFF"/>
          </a:solid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F4E2AB-B34E-6D90-769F-D70B09EA9F00}"/>
              </a:ext>
            </a:extLst>
          </p:cNvPr>
          <p:cNvSpPr txBox="1"/>
          <p:nvPr/>
        </p:nvSpPr>
        <p:spPr>
          <a:xfrm>
            <a:off x="1524000" y="801260"/>
            <a:ext cx="15240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5400" b="1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Giới thiệu về một nhạc cụ mà em yêu thích</a:t>
            </a:r>
            <a:endParaRPr lang="vi-VN" sz="5400" dirty="0">
              <a:solidFill>
                <a:schemeClr val="accent6">
                  <a:lumMod val="75000"/>
                </a:schemeClr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4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0515600" y="-510973"/>
            <a:ext cx="6940747" cy="11423225"/>
          </a:xfrm>
          <a:custGeom>
            <a:avLst/>
            <a:gdLst/>
            <a:ahLst/>
            <a:cxnLst/>
            <a:rect l="l" t="t" r="r" b="b"/>
            <a:pathLst>
              <a:path w="1828016" h="3008586">
                <a:moveTo>
                  <a:pt x="0" y="0"/>
                </a:moveTo>
                <a:lnTo>
                  <a:pt x="1828016" y="0"/>
                </a:lnTo>
                <a:lnTo>
                  <a:pt x="1828016" y="3008586"/>
                </a:lnTo>
                <a:lnTo>
                  <a:pt x="0" y="3008586"/>
                </a:lnTo>
                <a:close/>
              </a:path>
            </a:pathLst>
          </a:custGeom>
          <a:solidFill>
            <a:srgbClr val="FFFFFF"/>
          </a:solidFill>
        </p:spPr>
      </p:sp>
      <p:sp>
        <p:nvSpPr>
          <p:cNvPr id="11" name="Freeform 95">
            <a:extLst>
              <a:ext uri="{FF2B5EF4-FFF2-40B4-BE49-F238E27FC236}">
                <a16:creationId xmlns:a16="http://schemas.microsoft.com/office/drawing/2014/main" id="{ABDE8E49-B8CA-9F5A-A02D-9B3CA5561D20}"/>
              </a:ext>
            </a:extLst>
          </p:cNvPr>
          <p:cNvSpPr/>
          <p:nvPr/>
        </p:nvSpPr>
        <p:spPr>
          <a:xfrm>
            <a:off x="11452872" y="3199038"/>
            <a:ext cx="5066201" cy="7500855"/>
          </a:xfrm>
          <a:custGeom>
            <a:avLst/>
            <a:gdLst/>
            <a:ahLst/>
            <a:cxnLst/>
            <a:rect l="l" t="t" r="r" b="b"/>
            <a:pathLst>
              <a:path w="743326" h="1100545">
                <a:moveTo>
                  <a:pt x="0" y="0"/>
                </a:moveTo>
                <a:lnTo>
                  <a:pt x="743326" y="0"/>
                </a:lnTo>
                <a:lnTo>
                  <a:pt x="743326" y="1100545"/>
                </a:lnTo>
                <a:lnTo>
                  <a:pt x="0" y="11005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6A20EA3D-5CAA-A92D-9301-8BC1899AB444}"/>
              </a:ext>
            </a:extLst>
          </p:cNvPr>
          <p:cNvSpPr/>
          <p:nvPr/>
        </p:nvSpPr>
        <p:spPr>
          <a:xfrm>
            <a:off x="0" y="739140"/>
            <a:ext cx="6324600" cy="952106"/>
          </a:xfrm>
          <a:prstGeom prst="homePlat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algn="just"/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 nhạc cụ em yêu thích</a:t>
            </a:r>
            <a:endParaRPr lang="vi-VN" sz="36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786C153-25C6-FC5A-AB15-2337CEA921A3}"/>
              </a:ext>
            </a:extLst>
          </p:cNvPr>
          <p:cNvSpPr/>
          <p:nvPr/>
        </p:nvSpPr>
        <p:spPr>
          <a:xfrm>
            <a:off x="10328372" y="1104900"/>
            <a:ext cx="7315200" cy="1218412"/>
          </a:xfrm>
          <a:prstGeom prst="rect">
            <a:avLst/>
          </a:prstGeom>
          <a:solidFill>
            <a:schemeClr val="accent6"/>
          </a:solidFill>
          <a:ln w="762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THẢO LUẬN NHÓM</a:t>
            </a:r>
            <a:endParaRPr lang="vi-VN" sz="4400" b="1" dirty="0"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79ED5169-B615-962D-5B9F-850175726E12}"/>
              </a:ext>
            </a:extLst>
          </p:cNvPr>
          <p:cNvSpPr/>
          <p:nvPr/>
        </p:nvSpPr>
        <p:spPr>
          <a:xfrm>
            <a:off x="0" y="4879692"/>
            <a:ext cx="9144000" cy="952106"/>
          </a:xfrm>
          <a:prstGeom prst="homePlat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algn="just">
              <a:lnSpc>
                <a:spcPct val="114000"/>
              </a:lnSpc>
            </a:pP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Nhạc cụ thuộc bộ nào? (bộ gõ, bộ đệm,...)</a:t>
            </a:r>
            <a:endParaRPr lang="vi-VN" sz="36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8BE70FBC-DBE5-8D69-7C28-991381CFFAE3}"/>
              </a:ext>
            </a:extLst>
          </p:cNvPr>
          <p:cNvSpPr/>
          <p:nvPr/>
        </p:nvSpPr>
        <p:spPr>
          <a:xfrm>
            <a:off x="0" y="6227644"/>
            <a:ext cx="10210800" cy="952106"/>
          </a:xfrm>
          <a:prstGeom prst="homePlat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algn="just">
              <a:lnSpc>
                <a:spcPct val="114000"/>
              </a:lnSpc>
            </a:pP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Âm thanh của nhạc cụ (âm vang, thanh, trầm...)</a:t>
            </a:r>
            <a:endParaRPr lang="vi-VN" sz="36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629C0615-E140-9AC7-A929-AE751272023B}"/>
              </a:ext>
            </a:extLst>
          </p:cNvPr>
          <p:cNvSpPr/>
          <p:nvPr/>
        </p:nvSpPr>
        <p:spPr>
          <a:xfrm>
            <a:off x="0" y="2087092"/>
            <a:ext cx="6324600" cy="952106"/>
          </a:xfrm>
          <a:prstGeom prst="homePlat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algn="just">
              <a:lnSpc>
                <a:spcPct val="114000"/>
              </a:lnSpc>
            </a:pP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Cấu tạo của nhạc cụ</a:t>
            </a:r>
            <a:endParaRPr lang="vi-VN" sz="36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CF052A61-9187-3E16-10E9-9AE50BFCCEEB}"/>
              </a:ext>
            </a:extLst>
          </p:cNvPr>
          <p:cNvSpPr/>
          <p:nvPr/>
        </p:nvSpPr>
        <p:spPr>
          <a:xfrm>
            <a:off x="0" y="3480764"/>
            <a:ext cx="6324600" cy="952106"/>
          </a:xfrm>
          <a:prstGeom prst="homePlat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algn="just">
              <a:lnSpc>
                <a:spcPct val="114000"/>
              </a:lnSpc>
            </a:pP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 chơi nhạc cụ đó</a:t>
            </a:r>
            <a:endParaRPr lang="vi-VN" sz="36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" name="Arrow: Pentagon 17">
            <a:extLst>
              <a:ext uri="{FF2B5EF4-FFF2-40B4-BE49-F238E27FC236}">
                <a16:creationId xmlns:a16="http://schemas.microsoft.com/office/drawing/2014/main" id="{FF043491-06A0-CBAE-AA7F-67DE63CF99C2}"/>
              </a:ext>
            </a:extLst>
          </p:cNvPr>
          <p:cNvSpPr/>
          <p:nvPr/>
        </p:nvSpPr>
        <p:spPr>
          <a:xfrm>
            <a:off x="0" y="7603972"/>
            <a:ext cx="10328372" cy="1943888"/>
          </a:xfrm>
          <a:prstGeom prst="homePlat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bIns="180000" rtlCol="0" anchor="ctr"/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 thể dùng các vật dụng sẵn có để mô phỏng lại cách chơi nhạc cụ đó</a:t>
            </a:r>
            <a:endParaRPr lang="vi-VN" sz="36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4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10">
            <a:extLst>
              <a:ext uri="{FF2B5EF4-FFF2-40B4-BE49-F238E27FC236}">
                <a16:creationId xmlns:a16="http://schemas.microsoft.com/office/drawing/2014/main" id="{1A9CD348-16B8-6ED5-4FC5-3CB4B534500D}"/>
              </a:ext>
            </a:extLst>
          </p:cNvPr>
          <p:cNvSpPr/>
          <p:nvPr/>
        </p:nvSpPr>
        <p:spPr>
          <a:xfrm>
            <a:off x="-376871" y="6286500"/>
            <a:ext cx="19041741" cy="3404722"/>
          </a:xfrm>
          <a:custGeom>
            <a:avLst/>
            <a:gdLst/>
            <a:ahLst/>
            <a:cxnLst/>
            <a:rect l="l" t="t" r="r" b="b"/>
            <a:pathLst>
              <a:path w="5015109" h="673881">
                <a:moveTo>
                  <a:pt x="0" y="0"/>
                </a:moveTo>
                <a:lnTo>
                  <a:pt x="5015109" y="0"/>
                </a:lnTo>
                <a:lnTo>
                  <a:pt x="5015109" y="673881"/>
                </a:lnTo>
                <a:lnTo>
                  <a:pt x="0" y="673881"/>
                </a:lnTo>
                <a:close/>
              </a:path>
            </a:pathLst>
          </a:custGeom>
          <a:solidFill>
            <a:srgbClr val="FFFFFF"/>
          </a:solidFill>
        </p:spPr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3097498E-E692-5FA1-A0A4-6F4C7C6E3AED}"/>
              </a:ext>
            </a:extLst>
          </p:cNvPr>
          <p:cNvSpPr/>
          <p:nvPr/>
        </p:nvSpPr>
        <p:spPr>
          <a:xfrm>
            <a:off x="-376871" y="533556"/>
            <a:ext cx="19041741" cy="1653922"/>
          </a:xfrm>
          <a:custGeom>
            <a:avLst/>
            <a:gdLst/>
            <a:ahLst/>
            <a:cxnLst/>
            <a:rect l="l" t="t" r="r" b="b"/>
            <a:pathLst>
              <a:path w="5015109" h="673881">
                <a:moveTo>
                  <a:pt x="0" y="0"/>
                </a:moveTo>
                <a:lnTo>
                  <a:pt x="5015109" y="0"/>
                </a:lnTo>
                <a:lnTo>
                  <a:pt x="5015109" y="673881"/>
                </a:lnTo>
                <a:lnTo>
                  <a:pt x="0" y="673881"/>
                </a:lnTo>
                <a:close/>
              </a:path>
            </a:pathLst>
          </a:custGeom>
          <a:solidFill>
            <a:srgbClr val="FFFFFF"/>
          </a:solidFill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AFE10E-F8DA-9786-9437-F11DCBEAE521}"/>
              </a:ext>
            </a:extLst>
          </p:cNvPr>
          <p:cNvSpPr txBox="1"/>
          <p:nvPr/>
        </p:nvSpPr>
        <p:spPr>
          <a:xfrm>
            <a:off x="1524000" y="893238"/>
            <a:ext cx="15240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5400" b="1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Sáng tạo cao độ và đọc theo hình tiết tấu</a:t>
            </a:r>
            <a:endParaRPr lang="vi-VN" sz="5400" dirty="0">
              <a:solidFill>
                <a:schemeClr val="accent6">
                  <a:lumMod val="75000"/>
                </a:schemeClr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D711CE3-61CB-DEEF-5CF3-08F0A84AF645}"/>
              </a:ext>
            </a:extLst>
          </p:cNvPr>
          <p:cNvGrpSpPr/>
          <p:nvPr/>
        </p:nvGrpSpPr>
        <p:grpSpPr>
          <a:xfrm>
            <a:off x="1121060" y="2989580"/>
            <a:ext cx="16045877" cy="1588231"/>
            <a:chOff x="1099523" y="2802934"/>
            <a:chExt cx="16045877" cy="15882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6C35231-B796-C6B5-B801-2D549627A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99523" y="2856275"/>
              <a:ext cx="721905" cy="83942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7DB86F9-C7FC-9809-4F01-9B67B7597B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143400" y="3695700"/>
              <a:ext cx="678028" cy="694443"/>
            </a:xfrm>
            <a:prstGeom prst="rect">
              <a:avLst/>
            </a:prstGeom>
          </p:spPr>
        </p:pic>
        <p:pic>
          <p:nvPicPr>
            <p:cNvPr id="13" name="Picture 10">
              <a:extLst>
                <a:ext uri="{FF2B5EF4-FFF2-40B4-BE49-F238E27FC236}">
                  <a16:creationId xmlns:a16="http://schemas.microsoft.com/office/drawing/2014/main" id="{4CDA51C7-A90F-67EC-433A-811236A67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831458" y="2856276"/>
              <a:ext cx="1188720" cy="1533867"/>
            </a:xfrm>
            <a:prstGeom prst="rect">
              <a:avLst/>
            </a:prstGeom>
          </p:spPr>
        </p:pic>
        <p:pic>
          <p:nvPicPr>
            <p:cNvPr id="14" name="Picture 17">
              <a:extLst>
                <a:ext uri="{FF2B5EF4-FFF2-40B4-BE49-F238E27FC236}">
                  <a16:creationId xmlns:a16="http://schemas.microsoft.com/office/drawing/2014/main" id="{7E9B1C09-8664-7567-4567-80070B9D3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620400" y="2856275"/>
              <a:ext cx="417980" cy="1533868"/>
            </a:xfrm>
            <a:prstGeom prst="rect">
              <a:avLst/>
            </a:prstGeom>
          </p:spPr>
        </p:pic>
        <p:pic>
          <p:nvPicPr>
            <p:cNvPr id="15" name="Picture 21">
              <a:extLst>
                <a:ext uri="{FF2B5EF4-FFF2-40B4-BE49-F238E27FC236}">
                  <a16:creationId xmlns:a16="http://schemas.microsoft.com/office/drawing/2014/main" id="{A6F16C16-3AFE-EA48-8D89-DA3A42D44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8610600" y="2856275"/>
              <a:ext cx="717083" cy="1533868"/>
            </a:xfrm>
            <a:prstGeom prst="rect">
              <a:avLst/>
            </a:prstGeom>
          </p:spPr>
        </p:pic>
        <p:pic>
          <p:nvPicPr>
            <p:cNvPr id="16" name="Picture 10">
              <a:extLst>
                <a:ext uri="{FF2B5EF4-FFF2-40B4-BE49-F238E27FC236}">
                  <a16:creationId xmlns:a16="http://schemas.microsoft.com/office/drawing/2014/main" id="{BF506434-E574-8623-254F-33C649EFD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014968" y="2856275"/>
              <a:ext cx="1188720" cy="1533867"/>
            </a:xfrm>
            <a:prstGeom prst="rect">
              <a:avLst/>
            </a:prstGeom>
          </p:spPr>
        </p:pic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B48EBFE-6DAF-3F38-C9F6-F845D5975A45}"/>
                </a:ext>
              </a:extLst>
            </p:cNvPr>
            <p:cNvCxnSpPr>
              <a:cxnSpLocks/>
            </p:cNvCxnSpPr>
            <p:nvPr/>
          </p:nvCxnSpPr>
          <p:spPr>
            <a:xfrm>
              <a:off x="6934600" y="2856275"/>
              <a:ext cx="0" cy="153386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5D888DF-90B6-E54C-AABE-8C08B6461487}"/>
                </a:ext>
              </a:extLst>
            </p:cNvPr>
            <p:cNvCxnSpPr>
              <a:cxnSpLocks/>
            </p:cNvCxnSpPr>
            <p:nvPr/>
          </p:nvCxnSpPr>
          <p:spPr>
            <a:xfrm>
              <a:off x="9906000" y="2830116"/>
              <a:ext cx="0" cy="153386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21" name="Picture 10">
              <a:extLst>
                <a:ext uri="{FF2B5EF4-FFF2-40B4-BE49-F238E27FC236}">
                  <a16:creationId xmlns:a16="http://schemas.microsoft.com/office/drawing/2014/main" id="{971FCCD0-AF4D-0B8B-1FBC-C02664BE7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0687098" y="2856275"/>
              <a:ext cx="1188720" cy="1533867"/>
            </a:xfrm>
            <a:prstGeom prst="rect">
              <a:avLst/>
            </a:prstGeom>
          </p:spPr>
        </p:pic>
        <p:pic>
          <p:nvPicPr>
            <p:cNvPr id="22" name="Picture 17">
              <a:extLst>
                <a:ext uri="{FF2B5EF4-FFF2-40B4-BE49-F238E27FC236}">
                  <a16:creationId xmlns:a16="http://schemas.microsoft.com/office/drawing/2014/main" id="{3AE4937E-B410-F197-F1EF-774657BA4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2412067" y="2857297"/>
              <a:ext cx="417980" cy="1533868"/>
            </a:xfrm>
            <a:prstGeom prst="rect">
              <a:avLst/>
            </a:prstGeom>
          </p:spPr>
        </p:pic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2F88508-7C53-60F2-FA12-CE9703DD6246}"/>
                </a:ext>
              </a:extLst>
            </p:cNvPr>
            <p:cNvCxnSpPr>
              <a:cxnSpLocks/>
            </p:cNvCxnSpPr>
            <p:nvPr/>
          </p:nvCxnSpPr>
          <p:spPr>
            <a:xfrm>
              <a:off x="13515846" y="2830116"/>
              <a:ext cx="0" cy="153386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24" name="Picture 10">
              <a:extLst>
                <a:ext uri="{FF2B5EF4-FFF2-40B4-BE49-F238E27FC236}">
                  <a16:creationId xmlns:a16="http://schemas.microsoft.com/office/drawing/2014/main" id="{B43B4322-FA00-7627-8A8F-872D51EAFE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4171565" y="2829093"/>
              <a:ext cx="1188720" cy="1533867"/>
            </a:xfrm>
            <a:prstGeom prst="rect">
              <a:avLst/>
            </a:prstGeom>
          </p:spPr>
        </p:pic>
        <p:pic>
          <p:nvPicPr>
            <p:cNvPr id="25" name="Picture 17">
              <a:extLst>
                <a:ext uri="{FF2B5EF4-FFF2-40B4-BE49-F238E27FC236}">
                  <a16:creationId xmlns:a16="http://schemas.microsoft.com/office/drawing/2014/main" id="{80DA0635-29AD-DAB1-8FEC-4D4E7B5AA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5896534" y="2830115"/>
              <a:ext cx="417980" cy="1533868"/>
            </a:xfrm>
            <a:prstGeom prst="rect">
              <a:avLst/>
            </a:prstGeom>
          </p:spPr>
        </p:pic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B52A8E9-4700-A38C-A049-2094818918DD}"/>
                </a:ext>
              </a:extLst>
            </p:cNvPr>
            <p:cNvCxnSpPr>
              <a:cxnSpLocks/>
            </p:cNvCxnSpPr>
            <p:nvPr/>
          </p:nvCxnSpPr>
          <p:spPr>
            <a:xfrm>
              <a:off x="17000313" y="2802934"/>
              <a:ext cx="0" cy="153386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BAD2C16-41FF-011C-C5C7-9207D39AADF7}"/>
                </a:ext>
              </a:extLst>
            </p:cNvPr>
            <p:cNvCxnSpPr>
              <a:cxnSpLocks/>
            </p:cNvCxnSpPr>
            <p:nvPr/>
          </p:nvCxnSpPr>
          <p:spPr>
            <a:xfrm>
              <a:off x="17145400" y="2802934"/>
              <a:ext cx="0" cy="153386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000BC432-200A-7ECC-FA45-06C717DA7EB7}"/>
              </a:ext>
            </a:extLst>
          </p:cNvPr>
          <p:cNvSpPr/>
          <p:nvPr/>
        </p:nvSpPr>
        <p:spPr>
          <a:xfrm>
            <a:off x="1121060" y="5709189"/>
            <a:ext cx="3146140" cy="1218412"/>
          </a:xfrm>
          <a:prstGeom prst="rect">
            <a:avLst/>
          </a:prstGeom>
          <a:solidFill>
            <a:schemeClr val="accent6"/>
          </a:solidFill>
          <a:ln w="762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 1</a:t>
            </a:r>
            <a:endParaRPr lang="vi-VN" sz="4400" b="1" dirty="0"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0ED8BD0-E405-5E6D-E2A2-26FE20463824}"/>
              </a:ext>
            </a:extLst>
          </p:cNvPr>
          <p:cNvSpPr/>
          <p:nvPr/>
        </p:nvSpPr>
        <p:spPr>
          <a:xfrm>
            <a:off x="7577432" y="5719368"/>
            <a:ext cx="3146140" cy="1208233"/>
          </a:xfrm>
          <a:prstGeom prst="rect">
            <a:avLst/>
          </a:prstGeom>
          <a:solidFill>
            <a:schemeClr val="accent6"/>
          </a:solidFill>
          <a:ln w="762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 2</a:t>
            </a:r>
            <a:endParaRPr lang="vi-VN" sz="4400" b="1" dirty="0"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FFF560A-242A-C098-D163-722320A50CE8}"/>
              </a:ext>
            </a:extLst>
          </p:cNvPr>
          <p:cNvSpPr/>
          <p:nvPr/>
        </p:nvSpPr>
        <p:spPr>
          <a:xfrm>
            <a:off x="14020797" y="5719368"/>
            <a:ext cx="3146140" cy="1208233"/>
          </a:xfrm>
          <a:prstGeom prst="rect">
            <a:avLst/>
          </a:prstGeom>
          <a:solidFill>
            <a:schemeClr val="accent6"/>
          </a:solidFill>
          <a:ln w="762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 3</a:t>
            </a:r>
            <a:endParaRPr lang="vi-VN" sz="4400" b="1" dirty="0"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59625F1-BE51-0E54-8658-718F185CE784}"/>
              </a:ext>
            </a:extLst>
          </p:cNvPr>
          <p:cNvCxnSpPr/>
          <p:nvPr/>
        </p:nvCxnSpPr>
        <p:spPr>
          <a:xfrm>
            <a:off x="5867400" y="6286500"/>
            <a:ext cx="0" cy="3404722"/>
          </a:xfrm>
          <a:prstGeom prst="line">
            <a:avLst/>
          </a:prstGeom>
          <a:ln w="28575"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90195B9-C84F-8197-F5B8-98E744210F6D}"/>
              </a:ext>
            </a:extLst>
          </p:cNvPr>
          <p:cNvCxnSpPr/>
          <p:nvPr/>
        </p:nvCxnSpPr>
        <p:spPr>
          <a:xfrm>
            <a:off x="12433604" y="6286500"/>
            <a:ext cx="0" cy="3404722"/>
          </a:xfrm>
          <a:prstGeom prst="line">
            <a:avLst/>
          </a:prstGeom>
          <a:ln w="28575"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0A717443-704D-265C-1027-855FF902E801}"/>
              </a:ext>
            </a:extLst>
          </p:cNvPr>
          <p:cNvSpPr txBox="1"/>
          <p:nvPr/>
        </p:nvSpPr>
        <p:spPr>
          <a:xfrm>
            <a:off x="916468" y="7260622"/>
            <a:ext cx="3657594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Đọc tiết tấu </a:t>
            </a:r>
          </a:p>
          <a:p>
            <a:pPr algn="ctr">
              <a:lnSpc>
                <a:spcPct val="150000"/>
              </a:lnSpc>
            </a:pP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kết hợp vỗ tay</a:t>
            </a:r>
            <a:endParaRPr lang="vi-VN" sz="40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C33F5E6-D945-E113-6007-8D067F732E80}"/>
              </a:ext>
            </a:extLst>
          </p:cNvPr>
          <p:cNvSpPr txBox="1"/>
          <p:nvPr/>
        </p:nvSpPr>
        <p:spPr>
          <a:xfrm>
            <a:off x="6947207" y="7260621"/>
            <a:ext cx="440659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Đọc tiết tấu </a:t>
            </a:r>
          </a:p>
          <a:p>
            <a:pPr algn="ctr">
              <a:lnSpc>
                <a:spcPct val="150000"/>
              </a:lnSpc>
            </a:pP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kết hợp gõ phách</a:t>
            </a:r>
            <a:endParaRPr lang="vi-VN" sz="40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D7DC98D-C2C9-0CD5-3CB4-699F345C124D}"/>
              </a:ext>
            </a:extLst>
          </p:cNvPr>
          <p:cNvSpPr txBox="1"/>
          <p:nvPr/>
        </p:nvSpPr>
        <p:spPr>
          <a:xfrm>
            <a:off x="13267735" y="7260620"/>
            <a:ext cx="4652264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Đọc tiết tấu </a:t>
            </a:r>
          </a:p>
          <a:p>
            <a:pPr algn="ctr">
              <a:lnSpc>
                <a:spcPct val="150000"/>
              </a:lnSpc>
            </a:pP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kết hợp vận động</a:t>
            </a:r>
            <a:endParaRPr lang="vi-VN" sz="40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1" grpId="0" animBg="1"/>
      <p:bldP spid="32" grpId="0" animBg="1"/>
      <p:bldP spid="33" grpId="0" animBg="1"/>
      <p:bldP spid="39" grpId="0"/>
      <p:bldP spid="40" grpId="0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4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15164" y="852616"/>
            <a:ext cx="11448563" cy="3288860"/>
          </a:xfrm>
          <a:custGeom>
            <a:avLst/>
            <a:gdLst/>
            <a:ahLst/>
            <a:cxnLst/>
            <a:rect l="l" t="t" r="r" b="b"/>
            <a:pathLst>
              <a:path w="11448563" h="3288860">
                <a:moveTo>
                  <a:pt x="0" y="0"/>
                </a:moveTo>
                <a:lnTo>
                  <a:pt x="11448563" y="0"/>
                </a:lnTo>
                <a:lnTo>
                  <a:pt x="11448563" y="3288860"/>
                </a:lnTo>
                <a:lnTo>
                  <a:pt x="0" y="3288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9433399" y="852616"/>
            <a:ext cx="11448563" cy="3288860"/>
          </a:xfrm>
          <a:custGeom>
            <a:avLst/>
            <a:gdLst/>
            <a:ahLst/>
            <a:cxnLst/>
            <a:rect l="l" t="t" r="r" b="b"/>
            <a:pathLst>
              <a:path w="11448563" h="3288860">
                <a:moveTo>
                  <a:pt x="11448563" y="0"/>
                </a:moveTo>
                <a:lnTo>
                  <a:pt x="0" y="0"/>
                </a:lnTo>
                <a:lnTo>
                  <a:pt x="0" y="3288860"/>
                </a:lnTo>
                <a:lnTo>
                  <a:pt x="11448563" y="3288860"/>
                </a:lnTo>
                <a:lnTo>
                  <a:pt x="1144856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962401" y="732636"/>
            <a:ext cx="10363200" cy="2223556"/>
          </a:xfrm>
          <a:custGeom>
            <a:avLst/>
            <a:gdLst/>
            <a:ahLst/>
            <a:cxnLst/>
            <a:rect l="l" t="t" r="r" b="b"/>
            <a:pathLst>
              <a:path w="3793594" h="1902117">
                <a:moveTo>
                  <a:pt x="27412" y="0"/>
                </a:moveTo>
                <a:lnTo>
                  <a:pt x="3766182" y="0"/>
                </a:lnTo>
                <a:cubicBezTo>
                  <a:pt x="3773452" y="0"/>
                  <a:pt x="3780424" y="2888"/>
                  <a:pt x="3785565" y="8029"/>
                </a:cubicBezTo>
                <a:cubicBezTo>
                  <a:pt x="3790705" y="13170"/>
                  <a:pt x="3793594" y="20142"/>
                  <a:pt x="3793594" y="27412"/>
                </a:cubicBezTo>
                <a:lnTo>
                  <a:pt x="3793594" y="1874705"/>
                </a:lnTo>
                <a:cubicBezTo>
                  <a:pt x="3793594" y="1881975"/>
                  <a:pt x="3790705" y="1888947"/>
                  <a:pt x="3785565" y="1894088"/>
                </a:cubicBezTo>
                <a:cubicBezTo>
                  <a:pt x="3780424" y="1899229"/>
                  <a:pt x="3773452" y="1902117"/>
                  <a:pt x="3766182" y="1902117"/>
                </a:cubicBezTo>
                <a:lnTo>
                  <a:pt x="27412" y="1902117"/>
                </a:lnTo>
                <a:cubicBezTo>
                  <a:pt x="20142" y="1902117"/>
                  <a:pt x="13170" y="1899229"/>
                  <a:pt x="8029" y="1894088"/>
                </a:cubicBezTo>
                <a:cubicBezTo>
                  <a:pt x="2888" y="1888947"/>
                  <a:pt x="0" y="1881975"/>
                  <a:pt x="0" y="1874705"/>
                </a:cubicBezTo>
                <a:lnTo>
                  <a:pt x="0" y="27412"/>
                </a:lnTo>
                <a:cubicBezTo>
                  <a:pt x="0" y="20142"/>
                  <a:pt x="2888" y="13170"/>
                  <a:pt x="8029" y="8029"/>
                </a:cubicBezTo>
                <a:cubicBezTo>
                  <a:pt x="13170" y="2888"/>
                  <a:pt x="20142" y="0"/>
                  <a:pt x="27412" y="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vi-VN" dirty="0"/>
          </a:p>
        </p:txBody>
      </p:sp>
      <p:sp>
        <p:nvSpPr>
          <p:cNvPr id="9" name="TextBox 9"/>
          <p:cNvSpPr txBox="1"/>
          <p:nvPr/>
        </p:nvSpPr>
        <p:spPr>
          <a:xfrm>
            <a:off x="5267600" y="921084"/>
            <a:ext cx="7752800" cy="1846659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algn="ctr"/>
            <a:r>
              <a:rPr lang="vi-VN" sz="12000" b="1" dirty="0">
                <a:solidFill>
                  <a:srgbClr val="5B3D3C"/>
                </a:solidFill>
                <a:latin typeface="Arial"/>
              </a:rPr>
              <a:t>BIỂU DIỄN</a:t>
            </a:r>
            <a:endParaRPr lang="en-US" sz="12000" b="1" dirty="0">
              <a:solidFill>
                <a:srgbClr val="5B3D3C"/>
              </a:solidFill>
              <a:latin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CAA2146-C936-6305-FE57-12343C63658D}"/>
              </a:ext>
            </a:extLst>
          </p:cNvPr>
          <p:cNvGrpSpPr/>
          <p:nvPr/>
        </p:nvGrpSpPr>
        <p:grpSpPr>
          <a:xfrm>
            <a:off x="914400" y="4339415"/>
            <a:ext cx="16045877" cy="1504009"/>
            <a:chOff x="1099523" y="2802934"/>
            <a:chExt cx="16045877" cy="15882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6C2119F-AB29-7964-D30C-0EAD7C78B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099523" y="2856275"/>
              <a:ext cx="721905" cy="83942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41904D3-62B2-86C5-252E-CA887065F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143400" y="3695700"/>
              <a:ext cx="678028" cy="694443"/>
            </a:xfrm>
            <a:prstGeom prst="rect">
              <a:avLst/>
            </a:prstGeom>
          </p:spPr>
        </p:pic>
        <p:pic>
          <p:nvPicPr>
            <p:cNvPr id="13" name="Picture 10">
              <a:extLst>
                <a:ext uri="{FF2B5EF4-FFF2-40B4-BE49-F238E27FC236}">
                  <a16:creationId xmlns:a16="http://schemas.microsoft.com/office/drawing/2014/main" id="{0ACA472C-4526-062A-8016-F90124EC1FE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831458" y="2856276"/>
              <a:ext cx="1188720" cy="1533867"/>
            </a:xfrm>
            <a:prstGeom prst="rect">
              <a:avLst/>
            </a:prstGeom>
          </p:spPr>
        </p:pic>
        <p:pic>
          <p:nvPicPr>
            <p:cNvPr id="14" name="Picture 17">
              <a:extLst>
                <a:ext uri="{FF2B5EF4-FFF2-40B4-BE49-F238E27FC236}">
                  <a16:creationId xmlns:a16="http://schemas.microsoft.com/office/drawing/2014/main" id="{8791E403-913C-3B49-A663-DE186CC0A2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7620400" y="2856275"/>
              <a:ext cx="417980" cy="1533868"/>
            </a:xfrm>
            <a:prstGeom prst="rect">
              <a:avLst/>
            </a:prstGeom>
          </p:spPr>
        </p:pic>
        <p:pic>
          <p:nvPicPr>
            <p:cNvPr id="15" name="Picture 21">
              <a:extLst>
                <a:ext uri="{FF2B5EF4-FFF2-40B4-BE49-F238E27FC236}">
                  <a16:creationId xmlns:a16="http://schemas.microsoft.com/office/drawing/2014/main" id="{D34DA68C-E7A3-B3AC-9400-0E891F5F1E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8610600" y="2856275"/>
              <a:ext cx="717083" cy="1533868"/>
            </a:xfrm>
            <a:prstGeom prst="rect">
              <a:avLst/>
            </a:prstGeom>
          </p:spPr>
        </p:pic>
        <p:pic>
          <p:nvPicPr>
            <p:cNvPr id="16" name="Picture 10">
              <a:extLst>
                <a:ext uri="{FF2B5EF4-FFF2-40B4-BE49-F238E27FC236}">
                  <a16:creationId xmlns:a16="http://schemas.microsoft.com/office/drawing/2014/main" id="{06073C70-5207-5E45-E59A-36F552D5D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5014968" y="2856275"/>
              <a:ext cx="1188720" cy="1533867"/>
            </a:xfrm>
            <a:prstGeom prst="rect">
              <a:avLst/>
            </a:prstGeom>
          </p:spPr>
        </p:pic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8E66685-DB6E-049A-1844-6C266248280A}"/>
                </a:ext>
              </a:extLst>
            </p:cNvPr>
            <p:cNvCxnSpPr>
              <a:cxnSpLocks/>
            </p:cNvCxnSpPr>
            <p:nvPr/>
          </p:nvCxnSpPr>
          <p:spPr>
            <a:xfrm>
              <a:off x="6934600" y="2856275"/>
              <a:ext cx="0" cy="153386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3987691-A847-DA4D-DA76-8D7E8B7B67A6}"/>
                </a:ext>
              </a:extLst>
            </p:cNvPr>
            <p:cNvCxnSpPr>
              <a:cxnSpLocks/>
            </p:cNvCxnSpPr>
            <p:nvPr/>
          </p:nvCxnSpPr>
          <p:spPr>
            <a:xfrm>
              <a:off x="9906000" y="2830116"/>
              <a:ext cx="0" cy="153386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19" name="Picture 10">
              <a:extLst>
                <a:ext uri="{FF2B5EF4-FFF2-40B4-BE49-F238E27FC236}">
                  <a16:creationId xmlns:a16="http://schemas.microsoft.com/office/drawing/2014/main" id="{EB41556C-4D27-6C9A-B0CA-665F5FA6B7F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0687098" y="2856275"/>
              <a:ext cx="1188720" cy="1533867"/>
            </a:xfrm>
            <a:prstGeom prst="rect">
              <a:avLst/>
            </a:prstGeom>
          </p:spPr>
        </p:pic>
        <p:pic>
          <p:nvPicPr>
            <p:cNvPr id="20" name="Picture 17">
              <a:extLst>
                <a:ext uri="{FF2B5EF4-FFF2-40B4-BE49-F238E27FC236}">
                  <a16:creationId xmlns:a16="http://schemas.microsoft.com/office/drawing/2014/main" id="{35B62A5E-748E-C137-9693-78AEF163E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2412067" y="2857297"/>
              <a:ext cx="417980" cy="1533868"/>
            </a:xfrm>
            <a:prstGeom prst="rect">
              <a:avLst/>
            </a:prstGeom>
          </p:spPr>
        </p:pic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F510A01-0C2C-8113-F167-167A3FC6A4BA}"/>
                </a:ext>
              </a:extLst>
            </p:cNvPr>
            <p:cNvCxnSpPr>
              <a:cxnSpLocks/>
            </p:cNvCxnSpPr>
            <p:nvPr/>
          </p:nvCxnSpPr>
          <p:spPr>
            <a:xfrm>
              <a:off x="13515846" y="2830116"/>
              <a:ext cx="0" cy="153386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22" name="Picture 10">
              <a:extLst>
                <a:ext uri="{FF2B5EF4-FFF2-40B4-BE49-F238E27FC236}">
                  <a16:creationId xmlns:a16="http://schemas.microsoft.com/office/drawing/2014/main" id="{50767953-FAEF-AE4F-AF40-F70110A9594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4171565" y="2829093"/>
              <a:ext cx="1188720" cy="1533867"/>
            </a:xfrm>
            <a:prstGeom prst="rect">
              <a:avLst/>
            </a:prstGeom>
          </p:spPr>
        </p:pic>
        <p:pic>
          <p:nvPicPr>
            <p:cNvPr id="23" name="Picture 17">
              <a:extLst>
                <a:ext uri="{FF2B5EF4-FFF2-40B4-BE49-F238E27FC236}">
                  <a16:creationId xmlns:a16="http://schemas.microsoft.com/office/drawing/2014/main" id="{3C772FF2-773D-AF1B-55FC-09F7175CC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5896534" y="2830115"/>
              <a:ext cx="417980" cy="1533868"/>
            </a:xfrm>
            <a:prstGeom prst="rect">
              <a:avLst/>
            </a:prstGeom>
          </p:spPr>
        </p:pic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997C581-F685-646A-1AF4-CD11C64D555F}"/>
                </a:ext>
              </a:extLst>
            </p:cNvPr>
            <p:cNvCxnSpPr>
              <a:cxnSpLocks/>
            </p:cNvCxnSpPr>
            <p:nvPr/>
          </p:nvCxnSpPr>
          <p:spPr>
            <a:xfrm>
              <a:off x="17000313" y="2802934"/>
              <a:ext cx="0" cy="153386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0588F5D-8E6D-DC63-1DD0-A604139DEA18}"/>
                </a:ext>
              </a:extLst>
            </p:cNvPr>
            <p:cNvCxnSpPr>
              <a:cxnSpLocks/>
            </p:cNvCxnSpPr>
            <p:nvPr/>
          </p:nvCxnSpPr>
          <p:spPr>
            <a:xfrm>
              <a:off x="17145400" y="2802934"/>
              <a:ext cx="0" cy="153386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6" name="Picture 2">
            <a:extLst>
              <a:ext uri="{FF2B5EF4-FFF2-40B4-BE49-F238E27FC236}">
                <a16:creationId xmlns:a16="http://schemas.microsoft.com/office/drawing/2014/main" id="{3CAD2AD1-0CA5-AC65-8091-59E37CD034A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328077" y="6180810"/>
            <a:ext cx="8210643" cy="42182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4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627406" y="647700"/>
            <a:ext cx="19542812" cy="1795602"/>
          </a:xfrm>
          <a:custGeom>
            <a:avLst/>
            <a:gdLst/>
            <a:ahLst/>
            <a:cxnLst/>
            <a:rect l="l" t="t" r="r" b="b"/>
            <a:pathLst>
              <a:path w="5147078" h="1333306">
                <a:moveTo>
                  <a:pt x="0" y="0"/>
                </a:moveTo>
                <a:lnTo>
                  <a:pt x="5147078" y="0"/>
                </a:lnTo>
                <a:lnTo>
                  <a:pt x="5147078" y="1333306"/>
                </a:lnTo>
                <a:lnTo>
                  <a:pt x="0" y="1333306"/>
                </a:lnTo>
                <a:close/>
              </a:path>
            </a:pathLst>
          </a:custGeom>
          <a:solidFill>
            <a:srgbClr val="FFFFFF"/>
          </a:solidFill>
        </p:spPr>
      </p:sp>
      <p:sp>
        <p:nvSpPr>
          <p:cNvPr id="5" name="Freeform 5"/>
          <p:cNvSpPr/>
          <p:nvPr/>
        </p:nvSpPr>
        <p:spPr>
          <a:xfrm>
            <a:off x="2090692" y="5270352"/>
            <a:ext cx="5813063" cy="5679848"/>
          </a:xfrm>
          <a:custGeom>
            <a:avLst/>
            <a:gdLst/>
            <a:ahLst/>
            <a:cxnLst/>
            <a:rect l="l" t="t" r="r" b="b"/>
            <a:pathLst>
              <a:path w="7318547" h="7150831">
                <a:moveTo>
                  <a:pt x="0" y="0"/>
                </a:moveTo>
                <a:lnTo>
                  <a:pt x="7318547" y="0"/>
                </a:lnTo>
                <a:lnTo>
                  <a:pt x="7318547" y="7150831"/>
                </a:lnTo>
                <a:lnTo>
                  <a:pt x="0" y="71508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1201400" y="5295900"/>
            <a:ext cx="5018191" cy="5654300"/>
          </a:xfrm>
          <a:custGeom>
            <a:avLst/>
            <a:gdLst/>
            <a:ahLst/>
            <a:cxnLst/>
            <a:rect l="l" t="t" r="r" b="b"/>
            <a:pathLst>
              <a:path w="6317816" h="7118666">
                <a:moveTo>
                  <a:pt x="6317816" y="0"/>
                </a:moveTo>
                <a:lnTo>
                  <a:pt x="0" y="0"/>
                </a:lnTo>
                <a:lnTo>
                  <a:pt x="0" y="7118666"/>
                </a:lnTo>
                <a:lnTo>
                  <a:pt x="6317816" y="7118666"/>
                </a:lnTo>
                <a:lnTo>
                  <a:pt x="6317816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B19EE6-76F1-0CD2-9B60-6827704CB780}"/>
              </a:ext>
            </a:extLst>
          </p:cNvPr>
          <p:cNvSpPr txBox="1"/>
          <p:nvPr/>
        </p:nvSpPr>
        <p:spPr>
          <a:xfrm>
            <a:off x="533400" y="1135233"/>
            <a:ext cx="17221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vi-VN" sz="4400" b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Luyện tập bài hát kết hợp vỗ tay hoặc vận động phụ họa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3EC2DD6-6002-408A-1EF5-85628A35D031}"/>
              </a:ext>
            </a:extLst>
          </p:cNvPr>
          <p:cNvGrpSpPr/>
          <p:nvPr/>
        </p:nvGrpSpPr>
        <p:grpSpPr>
          <a:xfrm>
            <a:off x="5137468" y="3203008"/>
            <a:ext cx="8013064" cy="1282091"/>
            <a:chOff x="5137468" y="3203008"/>
            <a:chExt cx="8013064" cy="128209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E3B9D32-4F4A-0084-69BB-A8F286A9AD91}"/>
                </a:ext>
              </a:extLst>
            </p:cNvPr>
            <p:cNvGrpSpPr/>
            <p:nvPr/>
          </p:nvGrpSpPr>
          <p:grpSpPr>
            <a:xfrm>
              <a:off x="5137468" y="3203008"/>
              <a:ext cx="8013064" cy="1282091"/>
              <a:chOff x="5137468" y="3203008"/>
              <a:chExt cx="8013064" cy="1282091"/>
            </a:xfrm>
          </p:grpSpPr>
          <p:sp>
            <p:nvSpPr>
              <p:cNvPr id="9" name="Freeform 6">
                <a:extLst>
                  <a:ext uri="{FF2B5EF4-FFF2-40B4-BE49-F238E27FC236}">
                    <a16:creationId xmlns:a16="http://schemas.microsoft.com/office/drawing/2014/main" id="{1AFFF4E1-616B-4CE2-7DA2-60B9322BFD7C}"/>
                  </a:ext>
                </a:extLst>
              </p:cNvPr>
              <p:cNvSpPr/>
              <p:nvPr/>
            </p:nvSpPr>
            <p:spPr>
              <a:xfrm>
                <a:off x="5137468" y="3203008"/>
                <a:ext cx="8013064" cy="1282091"/>
              </a:xfrm>
              <a:custGeom>
                <a:avLst/>
                <a:gdLst/>
                <a:ahLst/>
                <a:cxnLst/>
                <a:rect l="l" t="t" r="r" b="b"/>
                <a:pathLst>
                  <a:path w="6013383" h="962141">
                    <a:moveTo>
                      <a:pt x="0" y="0"/>
                    </a:moveTo>
                    <a:lnTo>
                      <a:pt x="6013383" y="0"/>
                    </a:lnTo>
                    <a:lnTo>
                      <a:pt x="6013383" y="962142"/>
                    </a:lnTo>
                    <a:lnTo>
                      <a:pt x="0" y="96214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0" name="Flowchart: Connector 9">
                <a:extLst>
                  <a:ext uri="{FF2B5EF4-FFF2-40B4-BE49-F238E27FC236}">
                    <a16:creationId xmlns:a16="http://schemas.microsoft.com/office/drawing/2014/main" id="{A4A44AD4-62AC-7FDC-3A84-3E679D926862}"/>
                  </a:ext>
                </a:extLst>
              </p:cNvPr>
              <p:cNvSpPr/>
              <p:nvPr/>
            </p:nvSpPr>
            <p:spPr>
              <a:xfrm>
                <a:off x="8610600" y="3363501"/>
                <a:ext cx="1066800" cy="914400"/>
              </a:xfrm>
              <a:prstGeom prst="flowChartConnector">
                <a:avLst/>
              </a:prstGeom>
              <a:solidFill>
                <a:srgbClr val="BFBEE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pic>
          <p:nvPicPr>
            <p:cNvPr id="12" name="yt1s.com - MIỀN QUÊ EM KARAOKE II Âm nhạc lớp 4  Sách Kết nối tri thức với cuộc sống">
              <a:hlinkClick r:id="" action="ppaction://media"/>
              <a:extLst>
                <a:ext uri="{FF2B5EF4-FFF2-40B4-BE49-F238E27FC236}">
                  <a16:creationId xmlns:a16="http://schemas.microsoft.com/office/drawing/2014/main" id="{5D2CF763-238B-F1FF-D7BA-0B62AF60321A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8"/>
            <a:stretch>
              <a:fillRect/>
            </a:stretch>
          </p:blipFill>
          <p:spPr>
            <a:xfrm>
              <a:off x="8686799" y="3363501"/>
              <a:ext cx="914402" cy="91439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4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10">
            <a:extLst>
              <a:ext uri="{FF2B5EF4-FFF2-40B4-BE49-F238E27FC236}">
                <a16:creationId xmlns:a16="http://schemas.microsoft.com/office/drawing/2014/main" id="{1A9CD348-16B8-6ED5-4FC5-3CB4B534500D}"/>
              </a:ext>
            </a:extLst>
          </p:cNvPr>
          <p:cNvSpPr/>
          <p:nvPr/>
        </p:nvSpPr>
        <p:spPr>
          <a:xfrm>
            <a:off x="-376871" y="2434032"/>
            <a:ext cx="19041741" cy="4157268"/>
          </a:xfrm>
          <a:custGeom>
            <a:avLst/>
            <a:gdLst/>
            <a:ahLst/>
            <a:cxnLst/>
            <a:rect l="l" t="t" r="r" b="b"/>
            <a:pathLst>
              <a:path w="5015109" h="673881">
                <a:moveTo>
                  <a:pt x="0" y="0"/>
                </a:moveTo>
                <a:lnTo>
                  <a:pt x="5015109" y="0"/>
                </a:lnTo>
                <a:lnTo>
                  <a:pt x="5015109" y="673881"/>
                </a:lnTo>
                <a:lnTo>
                  <a:pt x="0" y="673881"/>
                </a:lnTo>
                <a:close/>
              </a:path>
            </a:pathLst>
          </a:custGeom>
          <a:solidFill>
            <a:srgbClr val="FFFFFF"/>
          </a:solidFill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AFE10E-F8DA-9786-9437-F11DCBEAE521}"/>
              </a:ext>
            </a:extLst>
          </p:cNvPr>
          <p:cNvSpPr txBox="1"/>
          <p:nvPr/>
        </p:nvSpPr>
        <p:spPr>
          <a:xfrm>
            <a:off x="4101401" y="436014"/>
            <a:ext cx="100982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 algn="ctr">
              <a:buFont typeface="Wingdings" panose="05000000000000000000" pitchFamily="2" charset="2"/>
              <a:buChar char="Ø"/>
            </a:pPr>
            <a:r>
              <a:rPr lang="vi-VN" sz="5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 tập theo nhóm</a:t>
            </a:r>
            <a:endParaRPr lang="vi-VN" sz="54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00BC432-200A-7ECC-FA45-06C717DA7EB7}"/>
              </a:ext>
            </a:extLst>
          </p:cNvPr>
          <p:cNvSpPr/>
          <p:nvPr/>
        </p:nvSpPr>
        <p:spPr>
          <a:xfrm>
            <a:off x="1121060" y="1856721"/>
            <a:ext cx="3146140" cy="1218412"/>
          </a:xfrm>
          <a:prstGeom prst="rect">
            <a:avLst/>
          </a:prstGeom>
          <a:solidFill>
            <a:schemeClr val="accent6"/>
          </a:solidFill>
          <a:ln w="762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 1</a:t>
            </a:r>
            <a:endParaRPr lang="vi-VN" sz="4400" b="1" dirty="0"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0ED8BD0-E405-5E6D-E2A2-26FE20463824}"/>
              </a:ext>
            </a:extLst>
          </p:cNvPr>
          <p:cNvSpPr/>
          <p:nvPr/>
        </p:nvSpPr>
        <p:spPr>
          <a:xfrm>
            <a:off x="7577432" y="1866900"/>
            <a:ext cx="3146140" cy="1208233"/>
          </a:xfrm>
          <a:prstGeom prst="rect">
            <a:avLst/>
          </a:prstGeom>
          <a:solidFill>
            <a:schemeClr val="accent6"/>
          </a:solidFill>
          <a:ln w="762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 2</a:t>
            </a:r>
            <a:endParaRPr lang="vi-VN" sz="4400" b="1" dirty="0"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FFF560A-242A-C098-D163-722320A50CE8}"/>
              </a:ext>
            </a:extLst>
          </p:cNvPr>
          <p:cNvSpPr/>
          <p:nvPr/>
        </p:nvSpPr>
        <p:spPr>
          <a:xfrm>
            <a:off x="14020797" y="1866900"/>
            <a:ext cx="3146140" cy="1208233"/>
          </a:xfrm>
          <a:prstGeom prst="rect">
            <a:avLst/>
          </a:prstGeom>
          <a:solidFill>
            <a:schemeClr val="accent6"/>
          </a:solidFill>
          <a:ln w="762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 3</a:t>
            </a:r>
            <a:endParaRPr lang="vi-VN" sz="4400" b="1" dirty="0"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59625F1-BE51-0E54-8658-718F185CE784}"/>
              </a:ext>
            </a:extLst>
          </p:cNvPr>
          <p:cNvCxnSpPr>
            <a:cxnSpLocks/>
          </p:cNvCxnSpPr>
          <p:nvPr/>
        </p:nvCxnSpPr>
        <p:spPr>
          <a:xfrm>
            <a:off x="5867400" y="2434032"/>
            <a:ext cx="0" cy="4157268"/>
          </a:xfrm>
          <a:prstGeom prst="line">
            <a:avLst/>
          </a:prstGeom>
          <a:ln w="28575"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90195B9-C84F-8197-F5B8-98E744210F6D}"/>
              </a:ext>
            </a:extLst>
          </p:cNvPr>
          <p:cNvCxnSpPr>
            <a:cxnSpLocks/>
          </p:cNvCxnSpPr>
          <p:nvPr/>
        </p:nvCxnSpPr>
        <p:spPr>
          <a:xfrm>
            <a:off x="12433604" y="2434032"/>
            <a:ext cx="0" cy="4157268"/>
          </a:xfrm>
          <a:prstGeom prst="line">
            <a:avLst/>
          </a:prstGeom>
          <a:ln w="28575"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0A717443-704D-265C-1027-855FF902E801}"/>
              </a:ext>
            </a:extLst>
          </p:cNvPr>
          <p:cNvSpPr txBox="1"/>
          <p:nvPr/>
        </p:nvSpPr>
        <p:spPr>
          <a:xfrm>
            <a:off x="916468" y="3784427"/>
            <a:ext cx="3657594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Hát lĩnh xướng và hòa giọng.</a:t>
            </a:r>
            <a:endParaRPr lang="vi-VN" sz="36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C33F5E6-D945-E113-6007-8D067F732E80}"/>
              </a:ext>
            </a:extLst>
          </p:cNvPr>
          <p:cNvSpPr txBox="1"/>
          <p:nvPr/>
        </p:nvSpPr>
        <p:spPr>
          <a:xfrm>
            <a:off x="6947207" y="3784426"/>
            <a:ext cx="4406590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Hát cặp đôi </a:t>
            </a:r>
          </a:p>
          <a:p>
            <a:pPr algn="ctr">
              <a:lnSpc>
                <a:spcPct val="150000"/>
              </a:lnSpc>
            </a:pP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nối tiếp và gõ đệm.</a:t>
            </a:r>
            <a:endParaRPr lang="vi-VN" sz="36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D7DC98D-C2C9-0CD5-3CB4-699F345C124D}"/>
              </a:ext>
            </a:extLst>
          </p:cNvPr>
          <p:cNvSpPr txBox="1"/>
          <p:nvPr/>
        </p:nvSpPr>
        <p:spPr>
          <a:xfrm>
            <a:off x="13267735" y="3591883"/>
            <a:ext cx="4652264" cy="24826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Hát tam ca kết hợp gõ đệm theo phách/ tiết tấu hoặc phụ họa. </a:t>
            </a:r>
            <a:endParaRPr lang="vi-VN" sz="36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Freeform 36">
            <a:extLst>
              <a:ext uri="{FF2B5EF4-FFF2-40B4-BE49-F238E27FC236}">
                <a16:creationId xmlns:a16="http://schemas.microsoft.com/office/drawing/2014/main" id="{89D9AE8F-6E0D-A41F-7532-1AD4C1654F7B}"/>
              </a:ext>
            </a:extLst>
          </p:cNvPr>
          <p:cNvSpPr/>
          <p:nvPr/>
        </p:nvSpPr>
        <p:spPr>
          <a:xfrm>
            <a:off x="572061" y="5960540"/>
            <a:ext cx="4461209" cy="4440760"/>
          </a:xfrm>
          <a:custGeom>
            <a:avLst/>
            <a:gdLst/>
            <a:ahLst/>
            <a:cxnLst/>
            <a:rect l="l" t="t" r="r" b="b"/>
            <a:pathLst>
              <a:path w="927662" h="923410">
                <a:moveTo>
                  <a:pt x="0" y="0"/>
                </a:moveTo>
                <a:lnTo>
                  <a:pt x="927662" y="0"/>
                </a:lnTo>
                <a:lnTo>
                  <a:pt x="927662" y="923410"/>
                </a:lnTo>
                <a:lnTo>
                  <a:pt x="0" y="9234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39">
            <a:extLst>
              <a:ext uri="{FF2B5EF4-FFF2-40B4-BE49-F238E27FC236}">
                <a16:creationId xmlns:a16="http://schemas.microsoft.com/office/drawing/2014/main" id="{56745492-FA69-0FD1-2E5B-B8FF9FA841AA}"/>
              </a:ext>
            </a:extLst>
          </p:cNvPr>
          <p:cNvSpPr/>
          <p:nvPr/>
        </p:nvSpPr>
        <p:spPr>
          <a:xfrm>
            <a:off x="6567582" y="5960540"/>
            <a:ext cx="5131351" cy="4440760"/>
          </a:xfrm>
          <a:custGeom>
            <a:avLst/>
            <a:gdLst/>
            <a:ahLst/>
            <a:cxnLst/>
            <a:rect l="l" t="t" r="r" b="b"/>
            <a:pathLst>
              <a:path w="1077485" h="932474">
                <a:moveTo>
                  <a:pt x="0" y="0"/>
                </a:moveTo>
                <a:lnTo>
                  <a:pt x="1077486" y="0"/>
                </a:lnTo>
                <a:lnTo>
                  <a:pt x="1077486" y="932473"/>
                </a:lnTo>
                <a:lnTo>
                  <a:pt x="0" y="9324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32">
            <a:extLst>
              <a:ext uri="{FF2B5EF4-FFF2-40B4-BE49-F238E27FC236}">
                <a16:creationId xmlns:a16="http://schemas.microsoft.com/office/drawing/2014/main" id="{4BE37C2F-4FA2-F0BC-9739-EC3AB6B5FA97}"/>
              </a:ext>
            </a:extLst>
          </p:cNvPr>
          <p:cNvSpPr/>
          <p:nvPr/>
        </p:nvSpPr>
        <p:spPr>
          <a:xfrm>
            <a:off x="13267735" y="6268263"/>
            <a:ext cx="4674207" cy="4456075"/>
          </a:xfrm>
          <a:custGeom>
            <a:avLst/>
            <a:gdLst/>
            <a:ahLst/>
            <a:cxnLst/>
            <a:rect l="l" t="t" r="r" b="b"/>
            <a:pathLst>
              <a:path w="1284413" h="1224473">
                <a:moveTo>
                  <a:pt x="0" y="0"/>
                </a:moveTo>
                <a:lnTo>
                  <a:pt x="1284413" y="0"/>
                </a:lnTo>
                <a:lnTo>
                  <a:pt x="1284413" y="1224473"/>
                </a:lnTo>
                <a:lnTo>
                  <a:pt x="0" y="12244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7582889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1" grpId="0" animBg="1"/>
      <p:bldP spid="32" grpId="0" animBg="1"/>
      <p:bldP spid="33" grpId="0" animBg="1"/>
      <p:bldP spid="39" grpId="0"/>
      <p:bldP spid="40" grpId="0"/>
      <p:bldP spid="4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202</Words>
  <Application>Microsoft Office PowerPoint</Application>
  <PresentationFormat>Custom</PresentationFormat>
  <Paragraphs>40</Paragraphs>
  <Slides>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Wingdings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kenhgiaovien_cd7_tiet30</dc:title>
  <dc:creator>admin</dc:creator>
  <cp:lastModifiedBy>Administrator</cp:lastModifiedBy>
  <cp:revision>9</cp:revision>
  <dcterms:created xsi:type="dcterms:W3CDTF">2006-08-16T00:00:00Z</dcterms:created>
  <dcterms:modified xsi:type="dcterms:W3CDTF">2025-04-10T13:32:08Z</dcterms:modified>
  <dc:identifier>DAF4DFYo7qo</dc:identifier>
</cp:coreProperties>
</file>