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14"/>
  </p:notesMasterIdLst>
  <p:sldIdLst>
    <p:sldId id="318" r:id="rId3"/>
    <p:sldId id="264" r:id="rId4"/>
    <p:sldId id="405" r:id="rId5"/>
    <p:sldId id="320" r:id="rId6"/>
    <p:sldId id="406" r:id="rId7"/>
    <p:sldId id="321" r:id="rId8"/>
    <p:sldId id="407" r:id="rId9"/>
    <p:sldId id="408" r:id="rId10"/>
    <p:sldId id="409" r:id="rId11"/>
    <p:sldId id="410" r:id="rId12"/>
    <p:sldId id="29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6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7489D-1BBC-4BFD-84D1-4EFE3B7CF04A}" type="datetimeFigureOut">
              <a:rPr lang="en-US" smtClean="0"/>
              <a:t>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FF574-29FF-409D-8744-02CE78F2B1EF}" type="slidenum">
              <a:rPr lang="en-US" smtClean="0"/>
              <a:t>‹#›</a:t>
            </a:fld>
            <a:endParaRPr lang="en-US"/>
          </a:p>
        </p:txBody>
      </p:sp>
    </p:spTree>
    <p:extLst>
      <p:ext uri="{BB962C8B-B14F-4D97-AF65-F5344CB8AC3E}">
        <p14:creationId xmlns:p14="http://schemas.microsoft.com/office/powerpoint/2010/main" val="307569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7"/>
        <p:cNvGrpSpPr/>
        <p:nvPr/>
      </p:nvGrpSpPr>
      <p:grpSpPr>
        <a:xfrm>
          <a:off x="0" y="0"/>
          <a:ext cx="0" cy="0"/>
          <a:chOff x="0" y="0"/>
          <a:chExt cx="0" cy="0"/>
        </a:xfrm>
      </p:grpSpPr>
      <p:sp>
        <p:nvSpPr>
          <p:cNvPr id="2248" name="Google Shape;2248;gddba04b64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9" name="Google Shape;2249;gddba04b64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91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488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207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253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ddba04b644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ddba04b644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817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9166215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7065444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51289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7865931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92"/>
        <p:cNvGrpSpPr/>
        <p:nvPr/>
      </p:nvGrpSpPr>
      <p:grpSpPr>
        <a:xfrm>
          <a:off x="0" y="0"/>
          <a:ext cx="0" cy="0"/>
          <a:chOff x="0" y="0"/>
          <a:chExt cx="0" cy="0"/>
        </a:xfrm>
      </p:grpSpPr>
      <p:grpSp>
        <p:nvGrpSpPr>
          <p:cNvPr id="1493" name="Google Shape;1493;p22"/>
          <p:cNvGrpSpPr/>
          <p:nvPr/>
        </p:nvGrpSpPr>
        <p:grpSpPr>
          <a:xfrm rot="5400000" flipH="1">
            <a:off x="-1725535" y="1725553"/>
            <a:ext cx="5135269" cy="1684175"/>
            <a:chOff x="238125" y="548775"/>
            <a:chExt cx="2842400" cy="932200"/>
          </a:xfrm>
        </p:grpSpPr>
        <p:sp>
          <p:nvSpPr>
            <p:cNvPr id="1494" name="Google Shape;1494;p2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496" name="Google Shape;1496;p22"/>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497" name="Google Shape;1497;p22"/>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498" name="Google Shape;1498;p22"/>
          <p:cNvSpPr txBox="1">
            <a:spLocks noGrp="1"/>
          </p:cNvSpPr>
          <p:nvPr>
            <p:ph type="subTitle" idx="1"/>
          </p:nvPr>
        </p:nvSpPr>
        <p:spPr>
          <a:xfrm>
            <a:off x="4312881" y="4606431"/>
            <a:ext cx="3203600" cy="29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499" name="Google Shape;1499;p22"/>
          <p:cNvSpPr txBox="1">
            <a:spLocks noGrp="1"/>
          </p:cNvSpPr>
          <p:nvPr>
            <p:ph type="subTitle" idx="2"/>
          </p:nvPr>
        </p:nvSpPr>
        <p:spPr>
          <a:xfrm>
            <a:off x="4312881" y="5075549"/>
            <a:ext cx="5214000" cy="9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00" name="Google Shape;1500;p22"/>
          <p:cNvSpPr txBox="1">
            <a:spLocks noGrp="1"/>
          </p:cNvSpPr>
          <p:nvPr>
            <p:ph type="subTitle" idx="3"/>
          </p:nvPr>
        </p:nvSpPr>
        <p:spPr>
          <a:xfrm>
            <a:off x="4312881" y="2506667"/>
            <a:ext cx="3203600" cy="29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01" name="Google Shape;1501;p22"/>
          <p:cNvSpPr txBox="1">
            <a:spLocks noGrp="1"/>
          </p:cNvSpPr>
          <p:nvPr>
            <p:ph type="subTitle" idx="4"/>
          </p:nvPr>
        </p:nvSpPr>
        <p:spPr>
          <a:xfrm>
            <a:off x="4312881" y="2975767"/>
            <a:ext cx="5214000" cy="90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02" name="Google Shape;1502;p22"/>
          <p:cNvSpPr txBox="1">
            <a:spLocks noGrp="1"/>
          </p:cNvSpPr>
          <p:nvPr>
            <p:ph type="subTitle" idx="5"/>
          </p:nvPr>
        </p:nvSpPr>
        <p:spPr>
          <a:xfrm>
            <a:off x="3523400" y="1492833"/>
            <a:ext cx="5145200" cy="48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528" name="Google Shape;1528;p22"/>
          <p:cNvGrpSpPr/>
          <p:nvPr/>
        </p:nvGrpSpPr>
        <p:grpSpPr>
          <a:xfrm rot="1407625">
            <a:off x="11441377" y="1290028"/>
            <a:ext cx="597011" cy="596211"/>
            <a:chOff x="5760700" y="2457850"/>
            <a:chExt cx="447775" cy="447175"/>
          </a:xfrm>
        </p:grpSpPr>
        <p:sp>
          <p:nvSpPr>
            <p:cNvPr id="1529" name="Google Shape;1529;p2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4" name="Google Shape;1534;p22"/>
          <p:cNvSpPr/>
          <p:nvPr/>
        </p:nvSpPr>
        <p:spPr>
          <a:xfrm rot="313248">
            <a:off x="11266913" y="3231081"/>
            <a:ext cx="2021140" cy="412218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128322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24428208"/>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057251"/>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27519131"/>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0015542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5462302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5/3/2025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7436823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5795489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5/3/2025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969140038"/>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5/3/2025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57095850"/>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5/3/2025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23138351"/>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5/3/2025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50517550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7964520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9718872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userDrawn="1"/>
        </p:nvPicPr>
        <p:blipFill>
          <a:blip r:embed="rId2">
            <a:alphaModFix/>
          </a:blip>
          <a:stretch>
            <a:fillRect/>
          </a:stretch>
        </p:blipFill>
        <p:spPr>
          <a:xfrm>
            <a:off x="-33" y="0"/>
            <a:ext cx="12192000" cy="6858000"/>
          </a:xfrm>
          <a:prstGeom prst="rect">
            <a:avLst/>
          </a:prstGeom>
          <a:noFill/>
          <a:ln>
            <a:noFill/>
          </a:ln>
        </p:spPr>
      </p:pic>
      <p:sp>
        <p:nvSpPr>
          <p:cNvPr id="382" name="Google Shape;382;p6"/>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03" name="Google Shape;403;p6"/>
          <p:cNvGrpSpPr/>
          <p:nvPr/>
        </p:nvGrpSpPr>
        <p:grpSpPr>
          <a:xfrm rot="10800000" flipH="1">
            <a:off x="9317338" y="2298"/>
            <a:ext cx="5135269" cy="1684175"/>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6"/>
          <p:cNvSpPr/>
          <p:nvPr/>
        </p:nvSpPr>
        <p:spPr>
          <a:xfrm rot="8100000">
            <a:off x="-580496" y="4477859"/>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426544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6092158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753738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3835929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71017869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1.xml"/><Relationship Id="rId7" Type="http://schemas.openxmlformats.org/officeDocument/2006/relationships/tags" Target="../tags/tag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image" Target="../media/image2.jpg"/><Relationship Id="rId4" Type="http://schemas.openxmlformats.org/officeDocument/2006/relationships/slideLayout" Target="../slideLayouts/slideLayout22.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7916020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 id="2147483679" r:id="rId18"/>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A416191-03A8-43CD-A92A-4934D61FD7FC}"/>
              </a:ext>
            </a:extLst>
          </p:cNvPr>
          <p:cNvSpPr txBox="1"/>
          <p:nvPr userDrawn="1"/>
        </p:nvSpPr>
        <p:spPr>
          <a:xfrm>
            <a:off x="5119450" y="-1893332"/>
            <a:ext cx="1953099"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5/3/2025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5" name="Picture 14">
            <a:extLst>
              <a:ext uri="{FF2B5EF4-FFF2-40B4-BE49-F238E27FC236}">
                <a16:creationId xmlns:a16="http://schemas.microsoft.com/office/drawing/2014/main" id="{C5BF7668-65FD-4965-8FB9-38039F28435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1481815" y="1161630"/>
            <a:ext cx="5351207" cy="5351207"/>
          </a:xfrm>
          <a:prstGeom prst="ellipse">
            <a:avLst/>
          </a:prstGeom>
          <a:ln>
            <a:noFill/>
          </a:ln>
          <a:effectLst>
            <a:softEdge rad="112500"/>
          </a:effectLst>
        </p:spPr>
      </p:pic>
      <p:pic>
        <p:nvPicPr>
          <p:cNvPr id="16" name="Picture 15">
            <a:extLst>
              <a:ext uri="{FF2B5EF4-FFF2-40B4-BE49-F238E27FC236}">
                <a16:creationId xmlns:a16="http://schemas.microsoft.com/office/drawing/2014/main" id="{B8A38EA2-2955-4164-A454-D348654951B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096001" y="30454261"/>
            <a:ext cx="5351207" cy="5351207"/>
          </a:xfrm>
          <a:prstGeom prst="ellipse">
            <a:avLst/>
          </a:prstGeom>
          <a:ln>
            <a:noFill/>
          </a:ln>
          <a:effectLst>
            <a:softEdge rad="112500"/>
          </a:effectLst>
        </p:spPr>
      </p:pic>
      <p:pic>
        <p:nvPicPr>
          <p:cNvPr id="17" name="Picture 16">
            <a:extLst>
              <a:ext uri="{FF2B5EF4-FFF2-40B4-BE49-F238E27FC236}">
                <a16:creationId xmlns:a16="http://schemas.microsoft.com/office/drawing/2014/main" id="{753E249C-747F-4F05-9F1C-DC63822A71B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3675820" y="-1138970"/>
            <a:ext cx="5351207" cy="5351207"/>
          </a:xfrm>
          <a:prstGeom prst="ellipse">
            <a:avLst/>
          </a:prstGeom>
          <a:ln>
            <a:noFill/>
          </a:ln>
          <a:effectLst>
            <a:softEdge rad="112500"/>
          </a:effectLst>
        </p:spPr>
      </p:pic>
      <p:pic>
        <p:nvPicPr>
          <p:cNvPr id="18" name="Picture 17">
            <a:extLst>
              <a:ext uri="{FF2B5EF4-FFF2-40B4-BE49-F238E27FC236}">
                <a16:creationId xmlns:a16="http://schemas.microsoft.com/office/drawing/2014/main" id="{8D505981-CDB4-4358-830C-BA9997E757E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86063" y="-30834128"/>
            <a:ext cx="5351207" cy="5351207"/>
          </a:xfrm>
          <a:prstGeom prst="ellipse">
            <a:avLst/>
          </a:prstGeom>
          <a:ln>
            <a:noFill/>
          </a:ln>
          <a:effectLst>
            <a:softEdge rad="112500"/>
          </a:effectLst>
        </p:spPr>
      </p:pic>
    </p:spTree>
    <p:extLst>
      <p:ext uri="{BB962C8B-B14F-4D97-AF65-F5344CB8AC3E}">
        <p14:creationId xmlns:p14="http://schemas.microsoft.com/office/powerpoint/2010/main" val="251324630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ransition spd="slow">
    <p:wip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8.gif"/><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1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1630165"/>
            <a:ext cx="9260440" cy="3287732"/>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US" sz="1867" kern="0">
              <a:solidFill>
                <a:srgbClr val="313131"/>
              </a:solidFill>
              <a:latin typeface="Arial"/>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8874169" y="52240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1087144" y="63562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C2C8C2C-8F1A-4616-0F5A-08D4089C9EE6}"/>
              </a:ext>
            </a:extLst>
          </p:cNvPr>
          <p:cNvPicPr>
            <a:picLocks noChangeAspect="1"/>
          </p:cNvPicPr>
          <p:nvPr/>
        </p:nvPicPr>
        <p:blipFill>
          <a:blip r:embed="rId7"/>
          <a:stretch>
            <a:fillRect/>
          </a:stretch>
        </p:blipFill>
        <p:spPr>
          <a:xfrm>
            <a:off x="1505668" y="2207026"/>
            <a:ext cx="9809314" cy="2462997"/>
          </a:xfrm>
          <a:prstGeom prst="rect">
            <a:avLst/>
          </a:prstGeom>
        </p:spPr>
      </p:pic>
      <p:pic>
        <p:nvPicPr>
          <p:cNvPr id="6" name="Picture 5">
            <a:extLst>
              <a:ext uri="{FF2B5EF4-FFF2-40B4-BE49-F238E27FC236}">
                <a16:creationId xmlns:a16="http://schemas.microsoft.com/office/drawing/2014/main" id="{81EE0A69-66EA-6EEF-6294-66D1CA7229DE}"/>
              </a:ext>
            </a:extLst>
          </p:cNvPr>
          <p:cNvPicPr>
            <a:picLocks noChangeAspect="1"/>
          </p:cNvPicPr>
          <p:nvPr/>
        </p:nvPicPr>
        <p:blipFill>
          <a:blip r:embed="rId8"/>
          <a:stretch>
            <a:fillRect/>
          </a:stretch>
        </p:blipFill>
        <p:spPr>
          <a:xfrm>
            <a:off x="5248930" y="1350730"/>
            <a:ext cx="2475191" cy="1774090"/>
          </a:xfrm>
          <a:prstGeom prst="rect">
            <a:avLst/>
          </a:prstGeom>
        </p:spPr>
      </p:pic>
    </p:spTree>
    <p:extLst>
      <p:ext uri="{BB962C8B-B14F-4D97-AF65-F5344CB8AC3E}">
        <p14:creationId xmlns:p14="http://schemas.microsoft.com/office/powerpoint/2010/main" val="260283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9" name="Picture 8">
            <a:extLst>
              <a:ext uri="{FF2B5EF4-FFF2-40B4-BE49-F238E27FC236}">
                <a16:creationId xmlns:a16="http://schemas.microsoft.com/office/drawing/2014/main" id="{DCC1ACD5-9B12-6722-C153-328EE3373315}"/>
              </a:ext>
            </a:extLst>
          </p:cNvPr>
          <p:cNvPicPr>
            <a:picLocks noChangeAspect="1"/>
          </p:cNvPicPr>
          <p:nvPr/>
        </p:nvPicPr>
        <p:blipFill>
          <a:blip r:embed="rId3"/>
          <a:stretch>
            <a:fillRect/>
          </a:stretch>
        </p:blipFill>
        <p:spPr>
          <a:xfrm>
            <a:off x="1782209" y="209548"/>
            <a:ext cx="8017772" cy="2261127"/>
          </a:xfrm>
          <a:prstGeom prst="rect">
            <a:avLst/>
          </a:prstGeom>
        </p:spPr>
      </p:pic>
      <p:sp>
        <p:nvSpPr>
          <p:cNvPr id="6" name="TextBox 5">
            <a:extLst>
              <a:ext uri="{FF2B5EF4-FFF2-40B4-BE49-F238E27FC236}">
                <a16:creationId xmlns:a16="http://schemas.microsoft.com/office/drawing/2014/main" id="{EAB0BDE1-C74C-31A9-B4BE-279DA4608520}"/>
              </a:ext>
            </a:extLst>
          </p:cNvPr>
          <p:cNvSpPr txBox="1"/>
          <p:nvPr/>
        </p:nvSpPr>
        <p:spPr>
          <a:xfrm>
            <a:off x="1033670" y="3180522"/>
            <a:ext cx="10137913" cy="3447098"/>
          </a:xfrm>
          <a:prstGeom prst="rect">
            <a:avLst/>
          </a:prstGeom>
          <a:noFill/>
        </p:spPr>
        <p:txBody>
          <a:bodyPr wrap="square" lIns="0" tIns="0" rIns="0" bIns="0" rtlCol="0">
            <a:spAutoFit/>
          </a:bodyPr>
          <a:lstStyle/>
          <a:p>
            <a:pPr algn="just"/>
            <a:r>
              <a:rPr lang="en-US" sz="2800" b="1" i="0" dirty="0" err="1">
                <a:solidFill>
                  <a:srgbClr val="002060"/>
                </a:solidFill>
                <a:effectLst/>
                <a:latin typeface="Calibri" panose="020F0502020204030204" pitchFamily="34" charset="0"/>
                <a:cs typeface="Calibri" panose="020F0502020204030204" pitchFamily="34" charset="0"/>
              </a:rPr>
              <a:t>Nếu</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Việt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gieo</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đó</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một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lần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quan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sát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thì</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sự</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kiện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có</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thể</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xảy</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ra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a:t>
            </a:r>
          </a:p>
          <a:p>
            <a:pPr algn="just"/>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lá</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q"/>
            </a:pP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tròn</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q"/>
            </a:pP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con </a:t>
            </a:r>
            <a:r>
              <a:rPr lang="en-US" sz="2800" b="1" i="0" dirty="0" err="1">
                <a:solidFill>
                  <a:srgbClr val="002060"/>
                </a:solidFill>
                <a:effectLst/>
                <a:latin typeface="Calibri" panose="020F0502020204030204" pitchFamily="34" charset="0"/>
                <a:cs typeface="Calibri" panose="020F0502020204030204" pitchFamily="34" charset="0"/>
              </a:rPr>
              <a:t>ốc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sên</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q"/>
            </a:pP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kẹo</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q"/>
            </a:pP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vuông</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q"/>
            </a:pP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bút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chì</a:t>
            </a:r>
            <a:r>
              <a:rPr lang="en-US" sz="2800" b="1" i="0" dirty="0">
                <a:solidFill>
                  <a:srgbClr val="00206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09744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14" r="25232"/>
          <a:stretch/>
        </p:blipFill>
        <p:spPr>
          <a:xfrm>
            <a:off x="496186" y="1020725"/>
            <a:ext cx="12163647" cy="4125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16" y="10871"/>
            <a:ext cx="12192000" cy="6858000"/>
          </a:xfrm>
          <a:prstGeom prst="rect">
            <a:avLst/>
          </a:prstGeom>
        </p:spPr>
      </p:pic>
      <p:sp>
        <p:nvSpPr>
          <p:cNvPr id="13" name="TextBox 12"/>
          <p:cNvSpPr txBox="1"/>
          <p:nvPr/>
        </p:nvSpPr>
        <p:spPr>
          <a:xfrm>
            <a:off x="2948763" y="2140688"/>
            <a:ext cx="7116725" cy="1569660"/>
          </a:xfrm>
          <a:prstGeom prst="rect">
            <a:avLst/>
          </a:prstGeom>
          <a:noFill/>
        </p:spPr>
        <p:txBody>
          <a:bodyPr wrap="square" rtlCol="0">
            <a:spAutoFit/>
          </a:bodyPr>
          <a:lstStyle/>
          <a:p>
            <a:pPr algn="ctr" defTabSz="1219170">
              <a:buClr>
                <a:srgbClr val="000000"/>
              </a:buClr>
            </a:pPr>
            <a:r>
              <a:rPr lang="en-US" sz="4800" kern="0" dirty="0">
                <a:solidFill>
                  <a:srgbClr val="FFFFFF"/>
                </a:solidFill>
                <a:latin typeface="UTM Cookies" panose="02040603050506020204" pitchFamily="18" charset="0"/>
                <a:cs typeface="Arial"/>
                <a:sym typeface="Arial"/>
              </a:rPr>
              <a:t>TẠM BIỆT VÀ HẸN GẶP LẠI VÀO TIẾT HỌC SAU</a:t>
            </a:r>
          </a:p>
        </p:txBody>
      </p:sp>
      <p:pic>
        <p:nvPicPr>
          <p:cNvPr id="8194" name="Picture 2" descr="Coffee. Icedcoffee. Coffee Brewer | Hill&amp;#39;s Mixtape | Northern Irelan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0871"/>
            <a:ext cx="7855688" cy="3730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sp>
        <p:nvSpPr>
          <p:cNvPr id="11" name="Rounded Rectangle 6">
            <a:extLst>
              <a:ext uri="{FF2B5EF4-FFF2-40B4-BE49-F238E27FC236}">
                <a16:creationId xmlns:a16="http://schemas.microsoft.com/office/drawing/2014/main" id="{C6DBB7A9-DE67-475A-8C4E-7216BB6AFFB1}"/>
              </a:ext>
            </a:extLst>
          </p:cNvPr>
          <p:cNvSpPr/>
          <p:nvPr/>
        </p:nvSpPr>
        <p:spPr>
          <a:xfrm>
            <a:off x="328991" y="288669"/>
            <a:ext cx="11601751" cy="628066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b="1" kern="0" dirty="0">
              <a:solidFill>
                <a:srgbClr val="313131"/>
              </a:solidFill>
              <a:latin typeface="Calibri" panose="020F0502020204030204" pitchFamily="34" charset="0"/>
              <a:cs typeface="Calibri" panose="020F0502020204030204" pitchFamily="34" charset="0"/>
              <a:sym typeface="Arial"/>
            </a:endParaRPr>
          </a:p>
        </p:txBody>
      </p:sp>
      <p:pic>
        <p:nvPicPr>
          <p:cNvPr id="76" name="Picture 75">
            <a:extLst>
              <a:ext uri="{FF2B5EF4-FFF2-40B4-BE49-F238E27FC236}">
                <a16:creationId xmlns:a16="http://schemas.microsoft.com/office/drawing/2014/main" id="{4E258DD9-0FB2-4B27-922F-76001DDB9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935" y="3636110"/>
            <a:ext cx="3271772" cy="3271772"/>
          </a:xfrm>
          <a:prstGeom prst="rect">
            <a:avLst/>
          </a:prstGeom>
        </p:spPr>
      </p:pic>
      <p:pic>
        <p:nvPicPr>
          <p:cNvPr id="2" name="Picture 12">
            <a:extLst>
              <a:ext uri="{FF2B5EF4-FFF2-40B4-BE49-F238E27FC236}">
                <a16:creationId xmlns:a16="http://schemas.microsoft.com/office/drawing/2014/main" id="{D60536D6-560F-E0CE-708C-26E81B4CE9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8200" y="1685925"/>
            <a:ext cx="11029138" cy="4752975"/>
          </a:xfrm>
          <a:prstGeom prst="rect">
            <a:avLst/>
          </a:prstGeom>
        </p:spPr>
      </p:pic>
      <p:sp>
        <p:nvSpPr>
          <p:cNvPr id="3" name="TextBox 2">
            <a:extLst>
              <a:ext uri="{FF2B5EF4-FFF2-40B4-BE49-F238E27FC236}">
                <a16:creationId xmlns:a16="http://schemas.microsoft.com/office/drawing/2014/main" id="{EB3CE223-69EA-2092-C64F-D84F1CA07A26}"/>
              </a:ext>
            </a:extLst>
          </p:cNvPr>
          <p:cNvSpPr txBox="1"/>
          <p:nvPr/>
        </p:nvSpPr>
        <p:spPr>
          <a:xfrm>
            <a:off x="1295399" y="2368153"/>
            <a:ext cx="9896475" cy="3608360"/>
          </a:xfrm>
          <a:prstGeom prst="rect">
            <a:avLst/>
          </a:prstGeom>
          <a:noFill/>
        </p:spPr>
        <p:txBody>
          <a:bodyPr wrap="square">
            <a:spAutoFit/>
          </a:bodyPr>
          <a:lstStyle/>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Nhận biết và mô tả được các khả năng xảy ra (có tính ngẫu nhiên) của một sự kiện khi thực hiện (1 lần</a:t>
            </a:r>
            <a:r>
              <a:rPr lang="en-US" sz="2400" dirty="0">
                <a:solidFill>
                  <a:prstClr val="black"/>
                </a:solidFill>
                <a:latin typeface="Calibri" panose="020F0502020204030204" pitchFamily="34" charset="0"/>
                <a:ea typeface="Arial" panose="020B0604020202020204" pitchFamily="34" charset="0"/>
                <a:cs typeface="Calibri" panose="020F0502020204030204" pitchFamily="34" charset="0"/>
              </a:rPr>
              <a:t>)</a:t>
            </a: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thí nghiệm đơn giản ví dụ nhận ra được 2 khả năng xảy ra đối với mặt xuất hiện của đồng xu khi tung 1 lần. Nhận ra được 2 khả năng xảy ra đối với màu của quả bóng lấy ra từ hộp kín đựng các quả bóng có 2 màu xanh hoặc đỏ.</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Qua việc mô tả các hiện tượng quan sát được diễn giải câu trả lời được đưa ra. HS có thể hình thành và phát triển năng lực tư duy và lập luận toán học</a:t>
            </a:r>
            <a:r>
              <a:rPr lang="en-US" sz="2400" dirty="0">
                <a:solidFill>
                  <a:prstClr val="black"/>
                </a:solidFill>
                <a:latin typeface="Calibri" panose="020F0502020204030204" pitchFamily="34" charset="0"/>
                <a:ea typeface="Arial" panose="020B0604020202020204" pitchFamily="34" charset="0"/>
                <a:cs typeface="Calibri" panose="020F0502020204030204" pitchFamily="34" charset="0"/>
              </a:rPr>
              <a:t>.</a:t>
            </a:r>
            <a:endPar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A056D16-D32F-2C3D-B5A8-CC308DB64C23}"/>
              </a:ext>
            </a:extLst>
          </p:cNvPr>
          <p:cNvPicPr>
            <a:picLocks noChangeAspect="1"/>
          </p:cNvPicPr>
          <p:nvPr/>
        </p:nvPicPr>
        <p:blipFill>
          <a:blip r:embed="rId6"/>
          <a:stretch>
            <a:fillRect/>
          </a:stretch>
        </p:blipFill>
        <p:spPr>
          <a:xfrm>
            <a:off x="2940640" y="-66675"/>
            <a:ext cx="6901270" cy="169483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8" name="Google Shape;2148;p38"/>
          <p:cNvSpPr/>
          <p:nvPr/>
        </p:nvSpPr>
        <p:spPr>
          <a:xfrm rot="3022529">
            <a:off x="354583" y="36660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F6758EA-5F62-8474-4DC9-25324AAD8FAE}"/>
              </a:ext>
            </a:extLst>
          </p:cNvPr>
          <p:cNvPicPr>
            <a:picLocks noChangeAspect="1"/>
          </p:cNvPicPr>
          <p:nvPr/>
        </p:nvPicPr>
        <p:blipFill>
          <a:blip r:embed="rId4"/>
          <a:stretch>
            <a:fillRect/>
          </a:stretch>
        </p:blipFill>
        <p:spPr>
          <a:xfrm>
            <a:off x="2651461" y="2145681"/>
            <a:ext cx="6889077" cy="2566638"/>
          </a:xfrm>
          <a:prstGeom prst="rect">
            <a:avLst/>
          </a:prstGeom>
        </p:spPr>
      </p:pic>
    </p:spTree>
    <p:extLst>
      <p:ext uri="{BB962C8B-B14F-4D97-AF65-F5344CB8AC3E}">
        <p14:creationId xmlns:p14="http://schemas.microsoft.com/office/powerpoint/2010/main" val="28661301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9Slide02 Noi dung dai"/>
              <a:sym typeface="Arial"/>
            </a:endParaRPr>
          </a:p>
        </p:txBody>
      </p:sp>
      <p:pic>
        <p:nvPicPr>
          <p:cNvPr id="5" name="Picture 4">
            <a:extLst>
              <a:ext uri="{FF2B5EF4-FFF2-40B4-BE49-F238E27FC236}">
                <a16:creationId xmlns:a16="http://schemas.microsoft.com/office/drawing/2014/main" id="{1D776460-6E68-FB85-8469-ECA827B337DD}"/>
              </a:ext>
            </a:extLst>
          </p:cNvPr>
          <p:cNvPicPr>
            <a:picLocks noChangeAspect="1"/>
          </p:cNvPicPr>
          <p:nvPr/>
        </p:nvPicPr>
        <p:blipFill>
          <a:blip r:embed="rId3"/>
          <a:stretch>
            <a:fillRect/>
          </a:stretch>
        </p:blipFill>
        <p:spPr>
          <a:xfrm>
            <a:off x="446640" y="296103"/>
            <a:ext cx="1876425" cy="819150"/>
          </a:xfrm>
          <a:prstGeom prst="rect">
            <a:avLst/>
          </a:prstGeom>
        </p:spPr>
      </p:pic>
      <p:pic>
        <p:nvPicPr>
          <p:cNvPr id="10" name="Picture 9">
            <a:extLst>
              <a:ext uri="{FF2B5EF4-FFF2-40B4-BE49-F238E27FC236}">
                <a16:creationId xmlns:a16="http://schemas.microsoft.com/office/drawing/2014/main" id="{BBD9E574-EEE2-CD4E-5F28-84846954C9CF}"/>
              </a:ext>
            </a:extLst>
          </p:cNvPr>
          <p:cNvPicPr>
            <a:picLocks noChangeAspect="1"/>
          </p:cNvPicPr>
          <p:nvPr/>
        </p:nvPicPr>
        <p:blipFill>
          <a:blip r:embed="rId4"/>
          <a:stretch>
            <a:fillRect/>
          </a:stretch>
        </p:blipFill>
        <p:spPr>
          <a:xfrm>
            <a:off x="3014909" y="122268"/>
            <a:ext cx="5890552" cy="4755358"/>
          </a:xfrm>
          <a:prstGeom prst="rect">
            <a:avLst/>
          </a:prstGeom>
        </p:spPr>
      </p:pic>
      <p:grpSp>
        <p:nvGrpSpPr>
          <p:cNvPr id="12" name="Group 11">
            <a:extLst>
              <a:ext uri="{FF2B5EF4-FFF2-40B4-BE49-F238E27FC236}">
                <a16:creationId xmlns:a16="http://schemas.microsoft.com/office/drawing/2014/main" id="{76C175CE-D23D-BF05-1229-7275C57D0B50}"/>
              </a:ext>
            </a:extLst>
          </p:cNvPr>
          <p:cNvGrpSpPr/>
          <p:nvPr/>
        </p:nvGrpSpPr>
        <p:grpSpPr>
          <a:xfrm>
            <a:off x="2663687" y="5073301"/>
            <a:ext cx="7692887" cy="1167804"/>
            <a:chOff x="7148350" y="221256"/>
            <a:chExt cx="7692887" cy="1167805"/>
          </a:xfrm>
        </p:grpSpPr>
        <p:sp>
          <p:nvSpPr>
            <p:cNvPr id="13" name="Rectangle: Rounded Corners 12">
              <a:extLst>
                <a:ext uri="{FF2B5EF4-FFF2-40B4-BE49-F238E27FC236}">
                  <a16:creationId xmlns:a16="http://schemas.microsoft.com/office/drawing/2014/main" id="{7DD5C2F7-D32B-9FE9-9BAF-94C7AE130F40}"/>
                </a:ext>
              </a:extLst>
            </p:cNvPr>
            <p:cNvSpPr/>
            <p:nvPr/>
          </p:nvSpPr>
          <p:spPr>
            <a:xfrm>
              <a:off x="7315200" y="336273"/>
              <a:ext cx="7526037" cy="1052788"/>
            </a:xfrm>
            <a:prstGeom prst="roundRect">
              <a:avLst>
                <a:gd name="adj" fmla="val 1605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9Slide02 Noi dung dai"/>
                <a:sym typeface="Arial"/>
              </a:endParaRPr>
            </a:p>
          </p:txBody>
        </p:sp>
        <p:pic>
          <p:nvPicPr>
            <p:cNvPr id="19" name="Picture 18">
              <a:extLst>
                <a:ext uri="{FF2B5EF4-FFF2-40B4-BE49-F238E27FC236}">
                  <a16:creationId xmlns:a16="http://schemas.microsoft.com/office/drawing/2014/main" id="{D3F80598-BBDF-596D-943E-D664FDEFB3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8350" y="221256"/>
              <a:ext cx="470980" cy="470980"/>
            </a:xfrm>
            <a:prstGeom prst="rect">
              <a:avLst/>
            </a:prstGeom>
          </p:spPr>
        </p:pic>
        <p:sp>
          <p:nvSpPr>
            <p:cNvPr id="23" name="TextBox 22">
              <a:extLst>
                <a:ext uri="{FF2B5EF4-FFF2-40B4-BE49-F238E27FC236}">
                  <a16:creationId xmlns:a16="http://schemas.microsoft.com/office/drawing/2014/main" id="{DEA18752-7898-B844-CBE7-5664EBAA8BA7}"/>
                </a:ext>
              </a:extLst>
            </p:cNvPr>
            <p:cNvSpPr txBox="1"/>
            <p:nvPr/>
          </p:nvSpPr>
          <p:spPr>
            <a:xfrm>
              <a:off x="7681080" y="368512"/>
              <a:ext cx="6712896" cy="984886"/>
            </a:xfrm>
            <a:prstGeom prst="rect">
              <a:avLst/>
            </a:prstGeom>
            <a:noFill/>
          </p:spPr>
          <p:txBody>
            <a:bodyPr wrap="square" lIns="0" tIns="0" rIns="0" bIns="0" rtlCol="0">
              <a:spAutoFit/>
            </a:bodyPr>
            <a:lstStyle/>
            <a:p>
              <a:pPr defTabSz="914377"/>
              <a:r>
                <a:rPr lang="en-US" sz="3200" b="1" dirty="0" err="1">
                  <a:solidFill>
                    <a:srgbClr val="ED5565"/>
                  </a:solidFill>
                  <a:latin typeface="Calibri" panose="020F0502020204030204" pitchFamily="34" charset="0"/>
                  <a:cs typeface="Calibri" panose="020F0502020204030204" pitchFamily="34" charset="0"/>
                  <a:sym typeface="Arial"/>
                </a:rPr>
                <a:t>Sẽ</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xảy</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ra</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những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khả</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năng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gì</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khi</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Rô</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bốt</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lấy</a:t>
              </a:r>
              <a:r>
                <a:rPr lang="en-US" sz="3200" b="1" dirty="0">
                  <a:solidFill>
                    <a:srgbClr val="ED5565"/>
                  </a:solidFill>
                  <a:latin typeface="Calibri" panose="020F0502020204030204" pitchFamily="34" charset="0"/>
                  <a:cs typeface="Calibri" panose="020F0502020204030204" pitchFamily="34" charset="0"/>
                  <a:sym typeface="Arial"/>
                </a:rPr>
                <a:t> 1 </a:t>
              </a:r>
              <a:r>
                <a:rPr lang="en-US" sz="3200" b="1" dirty="0" err="1">
                  <a:solidFill>
                    <a:srgbClr val="ED5565"/>
                  </a:solidFill>
                  <a:latin typeface="Calibri" panose="020F0502020204030204" pitchFamily="34" charset="0"/>
                  <a:cs typeface="Calibri" panose="020F0502020204030204" pitchFamily="34" charset="0"/>
                  <a:sym typeface="Arial"/>
                </a:rPr>
                <a:t>quả</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bóng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từ</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trong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chiếc</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hộp</a:t>
              </a:r>
              <a:r>
                <a:rPr lang="en-US" sz="3200" b="1" dirty="0">
                  <a:solidFill>
                    <a:srgbClr val="ED5565"/>
                  </a:solidFill>
                  <a:latin typeface="Calibri" panose="020F0502020204030204" pitchFamily="34" charset="0"/>
                  <a:cs typeface="Calibri" panose="020F0502020204030204" pitchFamily="34" charset="0"/>
                  <a:sym typeface="Arial"/>
                </a:rPr>
                <a:t>.</a:t>
              </a:r>
            </a:p>
          </p:txBody>
        </p:sp>
      </p:grpSp>
      <p:sp>
        <p:nvSpPr>
          <p:cNvPr id="24" name="Rectangle: Rounded Corners 23">
            <a:extLst>
              <a:ext uri="{FF2B5EF4-FFF2-40B4-BE49-F238E27FC236}">
                <a16:creationId xmlns:a16="http://schemas.microsoft.com/office/drawing/2014/main" id="{63ECF374-CE2D-5B66-08AB-055C111ED3DB}"/>
              </a:ext>
            </a:extLst>
          </p:cNvPr>
          <p:cNvSpPr/>
          <p:nvPr/>
        </p:nvSpPr>
        <p:spPr>
          <a:xfrm>
            <a:off x="2226365" y="4800600"/>
            <a:ext cx="8696739" cy="1769165"/>
          </a:xfrm>
          <a:prstGeom prst="round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F38A0B-B9B7-9CF9-F31A-077716350149}"/>
              </a:ext>
            </a:extLst>
          </p:cNvPr>
          <p:cNvSpPr txBox="1"/>
          <p:nvPr/>
        </p:nvSpPr>
        <p:spPr>
          <a:xfrm>
            <a:off x="2544417" y="4820479"/>
            <a:ext cx="8388626" cy="1723549"/>
          </a:xfrm>
          <a:prstGeom prst="rect">
            <a:avLst/>
          </a:prstGeom>
          <a:noFill/>
        </p:spPr>
        <p:txBody>
          <a:bodyPr wrap="square" lIns="0" tIns="0" rIns="0" bIns="0" rtlCol="0">
            <a:spAutoFit/>
          </a:bodyPr>
          <a:lstStyle/>
          <a:p>
            <a:pPr algn="l"/>
            <a:r>
              <a:rPr lang="en-US" sz="2800" b="1" dirty="0">
                <a:solidFill>
                  <a:srgbClr val="FF0000"/>
                </a:solidFill>
                <a:latin typeface="Calibri" panose="020F0502020204030204" pitchFamily="34" charset="0"/>
                <a:cs typeface="Calibri" panose="020F0502020204030204" pitchFamily="34" charset="0"/>
              </a:rPr>
              <a:t>Khi </a:t>
            </a: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lấy</a:t>
            </a:r>
            <a:r>
              <a:rPr lang="en-US" sz="2800" b="1" dirty="0">
                <a:solidFill>
                  <a:srgbClr val="FF0000"/>
                </a:solidFill>
                <a:latin typeface="Calibri" panose="020F0502020204030204" pitchFamily="34" charset="0"/>
                <a:cs typeface="Calibri" panose="020F0502020204030204" pitchFamily="34" charset="0"/>
              </a:rPr>
              <a:t> 1 </a:t>
            </a:r>
            <a:r>
              <a:rPr lang="en-US" sz="2800" b="1" dirty="0" err="1">
                <a:solidFill>
                  <a:srgbClr val="FF0000"/>
                </a:solidFill>
                <a:latin typeface="Calibri" panose="020F0502020204030204" pitchFamily="34" charset="0"/>
                <a:cs typeface="Calibri" panose="020F0502020204030204" pitchFamily="34" charset="0"/>
              </a:rPr>
              <a:t>quả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bóng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từ</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trong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chiếc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hộp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như</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hình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hai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khả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năng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xảy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ra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là</a:t>
            </a:r>
            <a:r>
              <a:rPr lang="en-US" sz="2800" b="1" dirty="0">
                <a:solidFill>
                  <a:srgbClr val="FF0000"/>
                </a:solidFill>
                <a:latin typeface="Calibri" panose="020F0502020204030204" pitchFamily="34" charset="0"/>
                <a:cs typeface="Calibri" panose="020F0502020204030204" pitchFamily="34" charset="0"/>
              </a:rPr>
              <a:t>:</a:t>
            </a:r>
          </a:p>
          <a:p>
            <a:pPr marL="285750" indent="-285750" algn="l">
              <a:buFontTx/>
              <a:buChar char="-"/>
            </a:pP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lấy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được</a:t>
            </a:r>
            <a:r>
              <a:rPr lang="en-US" sz="2800" b="1" dirty="0">
                <a:solidFill>
                  <a:srgbClr val="FF0000"/>
                </a:solidFill>
                <a:latin typeface="Calibri" panose="020F0502020204030204" pitchFamily="34" charset="0"/>
                <a:cs typeface="Calibri" panose="020F0502020204030204" pitchFamily="34" charset="0"/>
              </a:rPr>
              <a:t> 1 </a:t>
            </a:r>
            <a:r>
              <a:rPr lang="en-US" sz="2800" b="1" dirty="0" err="1">
                <a:solidFill>
                  <a:srgbClr val="FF0000"/>
                </a:solidFill>
                <a:latin typeface="Calibri" panose="020F0502020204030204" pitchFamily="34" charset="0"/>
                <a:cs typeface="Calibri" panose="020F0502020204030204" pitchFamily="34" charset="0"/>
              </a:rPr>
              <a:t>quả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bóng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xanh</a:t>
            </a:r>
            <a:endParaRPr lang="en-US" sz="2800" b="1" dirty="0">
              <a:solidFill>
                <a:srgbClr val="FF0000"/>
              </a:solidFill>
              <a:latin typeface="Calibri" panose="020F0502020204030204" pitchFamily="34" charset="0"/>
              <a:cs typeface="Calibri" panose="020F0502020204030204" pitchFamily="34" charset="0"/>
            </a:endParaRPr>
          </a:p>
          <a:p>
            <a:pPr marL="285750" indent="-285750" algn="l">
              <a:buFontTx/>
              <a:buChar char="-"/>
            </a:pP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lấy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được</a:t>
            </a:r>
            <a:r>
              <a:rPr lang="en-US" sz="2800" b="1" dirty="0">
                <a:solidFill>
                  <a:srgbClr val="FF0000"/>
                </a:solidFill>
                <a:latin typeface="Calibri" panose="020F0502020204030204" pitchFamily="34" charset="0"/>
                <a:cs typeface="Calibri" panose="020F0502020204030204" pitchFamily="34" charset="0"/>
              </a:rPr>
              <a:t> 1 </a:t>
            </a:r>
            <a:r>
              <a:rPr lang="en-US" sz="2800" b="1" dirty="0" err="1">
                <a:solidFill>
                  <a:srgbClr val="FF0000"/>
                </a:solidFill>
                <a:latin typeface="Calibri" panose="020F0502020204030204" pitchFamily="34" charset="0"/>
                <a:cs typeface="Calibri" panose="020F0502020204030204" pitchFamily="34" charset="0"/>
              </a:rPr>
              <a:t>quả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bóng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96002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wipe(down)">
                                      <p:cBhvr>
                                        <p:cTn id="29" dur="500"/>
                                        <p:tgtEl>
                                          <p:spTgt spid="2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5">
                                            <p:txEl>
                                              <p:pRg st="1" end="1"/>
                                            </p:txEl>
                                          </p:spTgt>
                                        </p:tgtEl>
                                        <p:attrNameLst>
                                          <p:attrName>style.visibility</p:attrName>
                                        </p:attrNameLst>
                                      </p:cBhvr>
                                      <p:to>
                                        <p:strVal val="visible"/>
                                      </p:to>
                                    </p:set>
                                    <p:animEffect transition="in" filter="wipe(down)">
                                      <p:cBhvr>
                                        <p:cTn id="34" dur="500"/>
                                        <p:tgtEl>
                                          <p:spTgt spid="2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5">
                                            <p:txEl>
                                              <p:pRg st="2" end="2"/>
                                            </p:txEl>
                                          </p:spTgt>
                                        </p:tgtEl>
                                        <p:attrNameLst>
                                          <p:attrName>style.visibility</p:attrName>
                                        </p:attrNameLst>
                                      </p:cBhvr>
                                      <p:to>
                                        <p:strVal val="visible"/>
                                      </p:to>
                                    </p:set>
                                    <p:animEffect transition="in" filter="wipe(down)">
                                      <p:cBhvr>
                                        <p:cTn id="39"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8" name="Google Shape;2148;p38"/>
          <p:cNvSpPr/>
          <p:nvPr/>
        </p:nvSpPr>
        <p:spPr>
          <a:xfrm rot="3022529">
            <a:off x="354583" y="36660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EB0EEA24-C14C-7846-CB01-57770610EF97}"/>
              </a:ext>
            </a:extLst>
          </p:cNvPr>
          <p:cNvPicPr>
            <a:picLocks noChangeAspect="1"/>
          </p:cNvPicPr>
          <p:nvPr/>
        </p:nvPicPr>
        <p:blipFill>
          <a:blip r:embed="rId4"/>
          <a:stretch>
            <a:fillRect/>
          </a:stretch>
        </p:blipFill>
        <p:spPr>
          <a:xfrm>
            <a:off x="2433494" y="2164731"/>
            <a:ext cx="7706012" cy="2566638"/>
          </a:xfrm>
          <a:prstGeom prst="rect">
            <a:avLst/>
          </a:prstGeom>
        </p:spPr>
      </p:pic>
    </p:spTree>
    <p:extLst>
      <p:ext uri="{BB962C8B-B14F-4D97-AF65-F5344CB8AC3E}">
        <p14:creationId xmlns:p14="http://schemas.microsoft.com/office/powerpoint/2010/main" val="11270055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9Slide02 Noi dung dai"/>
              <a:sym typeface="Arial"/>
            </a:endParaRPr>
          </a:p>
        </p:txBody>
      </p:sp>
      <p:sp>
        <p:nvSpPr>
          <p:cNvPr id="40" name="Rectangle 39">
            <a:extLst>
              <a:ext uri="{FF2B5EF4-FFF2-40B4-BE49-F238E27FC236}">
                <a16:creationId xmlns:a16="http://schemas.microsoft.com/office/drawing/2014/main" id="{4FEB2D68-23D6-4189-8F24-A6EC963BA817}"/>
              </a:ext>
            </a:extLst>
          </p:cNvPr>
          <p:cNvSpPr/>
          <p:nvPr/>
        </p:nvSpPr>
        <p:spPr>
          <a:xfrm>
            <a:off x="1014374" y="439263"/>
            <a:ext cx="10256599" cy="707886"/>
          </a:xfrm>
          <a:prstGeom prst="rect">
            <a:avLst/>
          </a:prstGeom>
        </p:spPr>
        <p:txBody>
          <a:bodyPr wrap="square">
            <a:spAutoFit/>
          </a:bodyPr>
          <a:lstStyle/>
          <a:p>
            <a:pPr defTabSz="1219170"/>
            <a:r>
              <a:rPr lang="en-US" sz="4000" b="1" dirty="0" err="1">
                <a:solidFill>
                  <a:srgbClr val="002060"/>
                </a:solidFill>
                <a:latin typeface="Calibri" panose="020F0502020204030204" pitchFamily="34" charset="0"/>
                <a:cs typeface="Calibri" panose="020F0502020204030204" pitchFamily="34" charset="0"/>
                <a:sym typeface="Arial"/>
              </a:rPr>
              <a:t>Rô-bốt</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có</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một</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đồng</a:t>
            </a:r>
            <a:r>
              <a:rPr lang="en-US" sz="4000" b="1" dirty="0">
                <a:solidFill>
                  <a:srgbClr val="002060"/>
                </a:solidFill>
                <a:latin typeface="Calibri" panose="020F0502020204030204" pitchFamily="34" charset="0"/>
                <a:cs typeface="Calibri" panose="020F0502020204030204" pitchFamily="34" charset="0"/>
                <a:sym typeface="Arial"/>
              </a:rPr>
              <a:t> xu </a:t>
            </a:r>
            <a:r>
              <a:rPr lang="en-US" sz="4000" b="1" dirty="0" err="1">
                <a:solidFill>
                  <a:srgbClr val="002060"/>
                </a:solidFill>
                <a:latin typeface="Calibri" panose="020F0502020204030204" pitchFamily="34" charset="0"/>
                <a:cs typeface="Calibri" panose="020F0502020204030204" pitchFamily="34" charset="0"/>
                <a:sym typeface="Arial"/>
              </a:rPr>
              <a:t>gồm</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hai</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mặt</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như</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sau</a:t>
            </a:r>
            <a:r>
              <a:rPr lang="en-US" sz="4000" b="1" dirty="0">
                <a:solidFill>
                  <a:srgbClr val="002060"/>
                </a:solidFill>
                <a:latin typeface="Calibri" panose="020F0502020204030204" pitchFamily="34" charset="0"/>
                <a:cs typeface="Calibri" panose="020F0502020204030204" pitchFamily="34" charset="0"/>
                <a:sym typeface="Arial"/>
              </a:rPr>
              <a:t>:</a:t>
            </a:r>
          </a:p>
        </p:txBody>
      </p:sp>
      <p:pic>
        <p:nvPicPr>
          <p:cNvPr id="9" name="Picture 8">
            <a:extLst>
              <a:ext uri="{FF2B5EF4-FFF2-40B4-BE49-F238E27FC236}">
                <a16:creationId xmlns:a16="http://schemas.microsoft.com/office/drawing/2014/main" id="{181FA723-98B5-E15D-A3DD-0EB5556DADB8}"/>
              </a:ext>
            </a:extLst>
          </p:cNvPr>
          <p:cNvPicPr>
            <a:picLocks noChangeAspect="1"/>
          </p:cNvPicPr>
          <p:nvPr/>
        </p:nvPicPr>
        <p:blipFill>
          <a:blip r:embed="rId3"/>
          <a:stretch>
            <a:fillRect/>
          </a:stretch>
        </p:blipFill>
        <p:spPr>
          <a:xfrm>
            <a:off x="2324263" y="1062722"/>
            <a:ext cx="6907367" cy="2347163"/>
          </a:xfrm>
          <a:prstGeom prst="rect">
            <a:avLst/>
          </a:prstGeom>
        </p:spPr>
      </p:pic>
      <p:grpSp>
        <p:nvGrpSpPr>
          <p:cNvPr id="10" name="Group 9">
            <a:extLst>
              <a:ext uri="{FF2B5EF4-FFF2-40B4-BE49-F238E27FC236}">
                <a16:creationId xmlns:a16="http://schemas.microsoft.com/office/drawing/2014/main" id="{2D69678C-66A3-76E5-7960-652B94AD146A}"/>
              </a:ext>
            </a:extLst>
          </p:cNvPr>
          <p:cNvGrpSpPr/>
          <p:nvPr/>
        </p:nvGrpSpPr>
        <p:grpSpPr>
          <a:xfrm>
            <a:off x="1451112" y="3731519"/>
            <a:ext cx="9949071" cy="1167804"/>
            <a:chOff x="7003999" y="221256"/>
            <a:chExt cx="5557484" cy="1167805"/>
          </a:xfrm>
        </p:grpSpPr>
        <p:sp>
          <p:nvSpPr>
            <p:cNvPr id="12" name="Rectangle: Rounded Corners 11">
              <a:extLst>
                <a:ext uri="{FF2B5EF4-FFF2-40B4-BE49-F238E27FC236}">
                  <a16:creationId xmlns:a16="http://schemas.microsoft.com/office/drawing/2014/main" id="{3AA2E4BA-F4F5-F445-8572-12161B93979D}"/>
                </a:ext>
              </a:extLst>
            </p:cNvPr>
            <p:cNvSpPr/>
            <p:nvPr/>
          </p:nvSpPr>
          <p:spPr>
            <a:xfrm>
              <a:off x="7203869" y="336273"/>
              <a:ext cx="5357614" cy="1052788"/>
            </a:xfrm>
            <a:prstGeom prst="roundRect">
              <a:avLst>
                <a:gd name="adj" fmla="val 1605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9Slide02 Noi dung dai"/>
                <a:sym typeface="Arial"/>
              </a:endParaRPr>
            </a:p>
          </p:txBody>
        </p:sp>
        <p:pic>
          <p:nvPicPr>
            <p:cNvPr id="15" name="Picture 14">
              <a:extLst>
                <a:ext uri="{FF2B5EF4-FFF2-40B4-BE49-F238E27FC236}">
                  <a16:creationId xmlns:a16="http://schemas.microsoft.com/office/drawing/2014/main" id="{85780885-DDC0-E86E-341C-4AEA76D9C9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3999" y="221256"/>
              <a:ext cx="399739" cy="470980"/>
            </a:xfrm>
            <a:prstGeom prst="rect">
              <a:avLst/>
            </a:prstGeom>
          </p:spPr>
        </p:pic>
        <p:sp>
          <p:nvSpPr>
            <p:cNvPr id="16" name="TextBox 15">
              <a:extLst>
                <a:ext uri="{FF2B5EF4-FFF2-40B4-BE49-F238E27FC236}">
                  <a16:creationId xmlns:a16="http://schemas.microsoft.com/office/drawing/2014/main" id="{CC424A8C-CF51-A427-4A6C-17A5E8A2D7B2}"/>
                </a:ext>
              </a:extLst>
            </p:cNvPr>
            <p:cNvSpPr txBox="1"/>
            <p:nvPr/>
          </p:nvSpPr>
          <p:spPr>
            <a:xfrm>
              <a:off x="7392635" y="368512"/>
              <a:ext cx="5168847" cy="984886"/>
            </a:xfrm>
            <a:prstGeom prst="rect">
              <a:avLst/>
            </a:prstGeom>
            <a:noFill/>
          </p:spPr>
          <p:txBody>
            <a:bodyPr wrap="square" lIns="0" tIns="0" rIns="0" bIns="0" rtlCol="0">
              <a:spAutoFit/>
            </a:bodyPr>
            <a:lstStyle/>
            <a:p>
              <a:pPr algn="just" defTabSz="914377">
                <a:defRPr/>
              </a:pPr>
              <a:r>
                <a:rPr lang="en-US" sz="3200" b="1" dirty="0" err="1">
                  <a:solidFill>
                    <a:srgbClr val="ED5565"/>
                  </a:solidFill>
                  <a:latin typeface="Calibri" panose="020F0502020204030204" pitchFamily="34" charset="0"/>
                  <a:cs typeface="Calibri" panose="020F0502020204030204" pitchFamily="34" charset="0"/>
                  <a:sym typeface="Arial"/>
                </a:rPr>
                <a:t>Hỏi</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khi</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Rô-bốt</a:t>
              </a:r>
              <a:r>
                <a:rPr lang="en-US" sz="3200" b="1" dirty="0">
                  <a:solidFill>
                    <a:srgbClr val="ED5565"/>
                  </a:solidFill>
                  <a:latin typeface="Calibri" panose="020F0502020204030204" pitchFamily="34" charset="0"/>
                  <a:cs typeface="Calibri" panose="020F0502020204030204" pitchFamily="34" charset="0"/>
                  <a:sym typeface="Arial"/>
                </a:rPr>
                <a:t> tung </a:t>
              </a:r>
              <a:r>
                <a:rPr lang="en-US" sz="3200" b="1" dirty="0" err="1">
                  <a:solidFill>
                    <a:srgbClr val="ED5565"/>
                  </a:solidFill>
                  <a:latin typeface="Calibri" panose="020F0502020204030204" pitchFamily="34" charset="0"/>
                  <a:cs typeface="Calibri" panose="020F0502020204030204" pitchFamily="34" charset="0"/>
                  <a:sym typeface="Arial"/>
                </a:rPr>
                <a:t>đồng</a:t>
              </a:r>
              <a:r>
                <a:rPr lang="en-US" sz="3200" b="1" dirty="0">
                  <a:solidFill>
                    <a:srgbClr val="ED5565"/>
                  </a:solidFill>
                  <a:latin typeface="Calibri" panose="020F0502020204030204" pitchFamily="34" charset="0"/>
                  <a:cs typeface="Calibri" panose="020F0502020204030204" pitchFamily="34" charset="0"/>
                  <a:sym typeface="Arial"/>
                </a:rPr>
                <a:t> xu </a:t>
              </a:r>
              <a:r>
                <a:rPr lang="en-US" sz="3200" b="1" dirty="0" err="1">
                  <a:solidFill>
                    <a:srgbClr val="ED5565"/>
                  </a:solidFill>
                  <a:latin typeface="Calibri" panose="020F0502020204030204" pitchFamily="34" charset="0"/>
                  <a:cs typeface="Calibri" panose="020F0502020204030204" pitchFamily="34" charset="0"/>
                  <a:sym typeface="Arial"/>
                </a:rPr>
                <a:t>đó</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và</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quan</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sát</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mặt</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trên</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của</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đồng</a:t>
              </a:r>
              <a:r>
                <a:rPr lang="en-US" sz="3200" b="1" dirty="0">
                  <a:solidFill>
                    <a:srgbClr val="ED5565"/>
                  </a:solidFill>
                  <a:latin typeface="Calibri" panose="020F0502020204030204" pitchFamily="34" charset="0"/>
                  <a:cs typeface="Calibri" panose="020F0502020204030204" pitchFamily="34" charset="0"/>
                  <a:sym typeface="Arial"/>
                </a:rPr>
                <a:t> xu </a:t>
              </a:r>
              <a:r>
                <a:rPr lang="en-US" sz="3200" b="1" dirty="0" err="1">
                  <a:solidFill>
                    <a:srgbClr val="ED5565"/>
                  </a:solidFill>
                  <a:latin typeface="Calibri" panose="020F0502020204030204" pitchFamily="34" charset="0"/>
                  <a:cs typeface="Calibri" panose="020F0502020204030204" pitchFamily="34" charset="0"/>
                  <a:sym typeface="Arial"/>
                </a:rPr>
                <a:t>thì</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những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sự</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kiện</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nào</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có</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thể</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xảy</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ra</a:t>
              </a:r>
              <a:r>
                <a:rPr lang="en-US" sz="3200" b="1" dirty="0">
                  <a:solidFill>
                    <a:srgbClr val="ED5565"/>
                  </a:solidFill>
                  <a:latin typeface="Calibri" panose="020F0502020204030204" pitchFamily="34" charset="0"/>
                  <a:cs typeface="Calibri" panose="020F0502020204030204" pitchFamily="34" charset="0"/>
                  <a:sym typeface="Arial"/>
                </a:rPr>
                <a:t>?</a:t>
              </a:r>
            </a:p>
          </p:txBody>
        </p:sp>
      </p:grpSp>
      <p:sp>
        <p:nvSpPr>
          <p:cNvPr id="20" name="Rectangle: Rounded Corners 19">
            <a:extLst>
              <a:ext uri="{FF2B5EF4-FFF2-40B4-BE49-F238E27FC236}">
                <a16:creationId xmlns:a16="http://schemas.microsoft.com/office/drawing/2014/main" id="{078C15AE-3E78-78C0-F012-A6D539D3FCBE}"/>
              </a:ext>
            </a:extLst>
          </p:cNvPr>
          <p:cNvSpPr/>
          <p:nvPr/>
        </p:nvSpPr>
        <p:spPr>
          <a:xfrm>
            <a:off x="2226365" y="5426765"/>
            <a:ext cx="8696739" cy="755374"/>
          </a:xfrm>
          <a:prstGeom prst="round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có</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thể</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thấy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mặt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hình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chiếc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lá</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hoặc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ngôi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sao</a:t>
            </a:r>
            <a:r>
              <a:rPr lang="en-US" sz="28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62357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8" name="Google Shape;2148;p38"/>
          <p:cNvSpPr/>
          <p:nvPr/>
        </p:nvSpPr>
        <p:spPr>
          <a:xfrm rot="3022529">
            <a:off x="354583" y="36660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9477878-2833-761C-1ABE-F14E2FFFB6CF}"/>
              </a:ext>
            </a:extLst>
          </p:cNvPr>
          <p:cNvPicPr>
            <a:picLocks noChangeAspect="1"/>
          </p:cNvPicPr>
          <p:nvPr/>
        </p:nvPicPr>
        <p:blipFill>
          <a:blip r:embed="rId4"/>
          <a:stretch>
            <a:fillRect/>
          </a:stretch>
        </p:blipFill>
        <p:spPr>
          <a:xfrm>
            <a:off x="2698706" y="2347620"/>
            <a:ext cx="6870787" cy="2353260"/>
          </a:xfrm>
          <a:prstGeom prst="rect">
            <a:avLst/>
          </a:prstGeom>
        </p:spPr>
      </p:pic>
    </p:spTree>
    <p:extLst>
      <p:ext uri="{BB962C8B-B14F-4D97-AF65-F5344CB8AC3E}">
        <p14:creationId xmlns:p14="http://schemas.microsoft.com/office/powerpoint/2010/main" val="15683075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grpSp>
        <p:nvGrpSpPr>
          <p:cNvPr id="5" name="Group 4">
            <a:extLst>
              <a:ext uri="{FF2B5EF4-FFF2-40B4-BE49-F238E27FC236}">
                <a16:creationId xmlns:a16="http://schemas.microsoft.com/office/drawing/2014/main" id="{248955F1-7B9E-20C1-20CD-B5750E678427}"/>
              </a:ext>
            </a:extLst>
          </p:cNvPr>
          <p:cNvGrpSpPr/>
          <p:nvPr/>
        </p:nvGrpSpPr>
        <p:grpSpPr>
          <a:xfrm>
            <a:off x="738294" y="428036"/>
            <a:ext cx="9881187" cy="523220"/>
            <a:chOff x="1056346" y="666575"/>
            <a:chExt cx="9881187" cy="523220"/>
          </a:xfrm>
        </p:grpSpPr>
        <p:sp>
          <p:nvSpPr>
            <p:cNvPr id="2" name="Oval 1">
              <a:extLst>
                <a:ext uri="{FF2B5EF4-FFF2-40B4-BE49-F238E27FC236}">
                  <a16:creationId xmlns:a16="http://schemas.microsoft.com/office/drawing/2014/main" id="{C03C5C72-7540-4FBC-F753-FEC5DFE0F9C5}"/>
                </a:ext>
              </a:extLst>
            </p:cNvPr>
            <p:cNvSpPr/>
            <p:nvPr/>
          </p:nvSpPr>
          <p:spPr>
            <a:xfrm>
              <a:off x="1056346" y="686982"/>
              <a:ext cx="541949" cy="461665"/>
            </a:xfrm>
            <a:prstGeom prst="ellipse">
              <a:avLst/>
            </a:prstGeom>
            <a:solidFill>
              <a:srgbClr val="FF0000"/>
            </a:solidFill>
            <a:ln w="12700" cap="flat" cmpd="sng" algn="ctr">
              <a:solidFill>
                <a:srgbClr val="FF0000"/>
              </a:solidFill>
              <a:prstDash val="solid"/>
              <a:miter lim="800000"/>
            </a:ln>
            <a:effectLst/>
          </p:spPr>
          <p:txBody>
            <a:bodyPr rtlCol="0" anchor="ctr"/>
            <a:lstStyle/>
            <a:p>
              <a:pPr algn="ctr">
                <a:defRPr/>
              </a:pPr>
              <a:r>
                <a:rPr lang="en-US" sz="2800" b="1" kern="0" dirty="0">
                  <a:solidFill>
                    <a:prstClr val="white"/>
                  </a:solidFill>
                  <a:latin typeface="Arial" panose="020B0604020202020204" pitchFamily="34" charset="0"/>
                  <a:cs typeface="Arial" panose="020B0604020202020204" pitchFamily="34" charset="0"/>
                </a:rPr>
                <a:t>1</a:t>
              </a:r>
            </a:p>
          </p:txBody>
        </p:sp>
        <p:sp>
          <p:nvSpPr>
            <p:cNvPr id="4" name="TextBox 3">
              <a:extLst>
                <a:ext uri="{FF2B5EF4-FFF2-40B4-BE49-F238E27FC236}">
                  <a16:creationId xmlns:a16="http://schemas.microsoft.com/office/drawing/2014/main" id="{F67846C5-E07E-6ACB-8BED-9DEEFF9A7E77}"/>
                </a:ext>
              </a:extLst>
            </p:cNvPr>
            <p:cNvSpPr txBox="1"/>
            <p:nvPr/>
          </p:nvSpPr>
          <p:spPr>
            <a:xfrm>
              <a:off x="1598295" y="666575"/>
              <a:ext cx="9339238" cy="523220"/>
            </a:xfrm>
            <a:prstGeom prst="rect">
              <a:avLst/>
            </a:prstGeom>
            <a:noFill/>
          </p:spPr>
          <p:txBody>
            <a:bodyPr wrap="square" rtlCol="0">
              <a:spAutoFit/>
            </a:bodyPr>
            <a:lstStyle/>
            <a:p>
              <a:pPr>
                <a:defRPr/>
              </a:pPr>
              <a:r>
                <a:rPr lang="en-US" sz="2800" b="1" kern="0" dirty="0">
                  <a:solidFill>
                    <a:prstClr val="black"/>
                  </a:solidFill>
                  <a:latin typeface="Arial" panose="020B0604020202020204" pitchFamily="34" charset="0"/>
                  <a:cs typeface="Arial" panose="020B0604020202020204" pitchFamily="34" charset="0"/>
                </a:rPr>
                <a:t>Đ, S?</a:t>
              </a:r>
              <a:endParaRPr lang="en-US" sz="2800" kern="0" dirty="0">
                <a:solidFill>
                  <a:prstClr val="black"/>
                </a:solidFill>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CD287F8B-6E06-0ACF-2893-FDDDA2DDBEE0}"/>
              </a:ext>
            </a:extLst>
          </p:cNvPr>
          <p:cNvSpPr txBox="1"/>
          <p:nvPr/>
        </p:nvSpPr>
        <p:spPr>
          <a:xfrm>
            <a:off x="904462" y="1053548"/>
            <a:ext cx="10774016" cy="984885"/>
          </a:xfrm>
          <a:prstGeom prst="rect">
            <a:avLst/>
          </a:prstGeom>
          <a:noFill/>
        </p:spPr>
        <p:txBody>
          <a:bodyPr wrap="square" lIns="0" tIns="0" rIns="0" bIns="0" rtlCol="0">
            <a:spAutoFit/>
          </a:bodyPr>
          <a:lstStyle/>
          <a:p>
            <a:pPr algn="just"/>
            <a:r>
              <a:rPr lang="en-US" sz="3200" b="1" i="0" dirty="0" err="1">
                <a:solidFill>
                  <a:srgbClr val="002060"/>
                </a:solidFill>
                <a:effectLst/>
                <a:latin typeface="Calibri" panose="020F0502020204030204" pitchFamily="34" charset="0"/>
                <a:cs typeface="Calibri" panose="020F0502020204030204" pitchFamily="34" charset="0"/>
              </a:rPr>
              <a:t>Rô-bốt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bê</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khay</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có</a:t>
            </a:r>
            <a:r>
              <a:rPr lang="en-US" sz="3200" b="1" i="0" dirty="0">
                <a:solidFill>
                  <a:srgbClr val="002060"/>
                </a:solidFill>
                <a:effectLst/>
                <a:latin typeface="Calibri" panose="020F0502020204030204" pitchFamily="34" charset="0"/>
                <a:cs typeface="Calibri" panose="020F0502020204030204" pitchFamily="34" charset="0"/>
              </a:rPr>
              <a:t> 4 </a:t>
            </a:r>
            <a:r>
              <a:rPr lang="en-US" sz="3200" b="1" i="0" dirty="0" err="1">
                <a:solidFill>
                  <a:srgbClr val="002060"/>
                </a:solidFill>
                <a:effectLst/>
                <a:latin typeface="Calibri" panose="020F0502020204030204" pitchFamily="34" charset="0"/>
                <a:cs typeface="Calibri" panose="020F0502020204030204" pitchFamily="34" charset="0"/>
              </a:rPr>
              <a:t>cái</a:t>
            </a:r>
            <a:r>
              <a:rPr lang="en-US" sz="3200" b="1" i="0" dirty="0">
                <a:solidFill>
                  <a:srgbClr val="002060"/>
                </a:solidFill>
                <a:effectLst/>
                <a:latin typeface="Calibri" panose="020F0502020204030204" pitchFamily="34" charset="0"/>
                <a:cs typeface="Calibri" panose="020F0502020204030204" pitchFamily="34" charset="0"/>
              </a:rPr>
              <a:t> bánh: 3 bánh </a:t>
            </a:r>
            <a:r>
              <a:rPr lang="en-US" sz="3200" b="1" i="0" dirty="0" err="1">
                <a:solidFill>
                  <a:srgbClr val="002060"/>
                </a:solidFill>
                <a:effectLst/>
                <a:latin typeface="Calibri" panose="020F0502020204030204" pitchFamily="34" charset="0"/>
                <a:cs typeface="Calibri" panose="020F0502020204030204" pitchFamily="34" charset="0"/>
              </a:rPr>
              <a:t>táo</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và</a:t>
            </a:r>
            <a:r>
              <a:rPr lang="en-US" sz="3200" b="1" i="0" dirty="0">
                <a:solidFill>
                  <a:srgbClr val="002060"/>
                </a:solidFill>
                <a:effectLst/>
                <a:latin typeface="Calibri" panose="020F0502020204030204" pitchFamily="34" charset="0"/>
                <a:cs typeface="Calibri" panose="020F0502020204030204" pitchFamily="34" charset="0"/>
              </a:rPr>
              <a:t> 1 bánh </a:t>
            </a:r>
            <a:r>
              <a:rPr lang="en-US" sz="3200" b="1" i="0" dirty="0" err="1">
                <a:solidFill>
                  <a:srgbClr val="002060"/>
                </a:solidFill>
                <a:effectLst/>
                <a:latin typeface="Calibri" panose="020F0502020204030204" pitchFamily="34" charset="0"/>
                <a:cs typeface="Calibri" panose="020F0502020204030204" pitchFamily="34" charset="0"/>
              </a:rPr>
              <a:t>dâu</a:t>
            </a:r>
            <a:r>
              <a:rPr lang="en-US" sz="3200" b="1" i="0" dirty="0">
                <a:solidFill>
                  <a:srgbClr val="002060"/>
                </a:solidFill>
                <a:effectLst/>
                <a:latin typeface="Calibri" panose="020F0502020204030204" pitchFamily="34" charset="0"/>
                <a:cs typeface="Calibri" panose="020F0502020204030204" pitchFamily="34" charset="0"/>
              </a:rPr>
              <a:t>. Mi </a:t>
            </a:r>
            <a:r>
              <a:rPr lang="en-US" sz="3200" b="1" i="0" dirty="0" err="1">
                <a:solidFill>
                  <a:srgbClr val="002060"/>
                </a:solidFill>
                <a:effectLst/>
                <a:latin typeface="Calibri" panose="020F0502020204030204" pitchFamily="34" charset="0"/>
                <a:cs typeface="Calibri" panose="020F0502020204030204" pitchFamily="34" charset="0"/>
              </a:rPr>
              <a:t>nhắm</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mắt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và</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lấy</a:t>
            </a:r>
            <a:r>
              <a:rPr lang="en-US" sz="3200" b="1" i="0" dirty="0">
                <a:solidFill>
                  <a:srgbClr val="002060"/>
                </a:solidFill>
                <a:effectLst/>
                <a:latin typeface="Calibri" panose="020F0502020204030204" pitchFamily="34" charset="0"/>
                <a:cs typeface="Calibri" panose="020F0502020204030204" pitchFamily="34" charset="0"/>
              </a:rPr>
              <a:t> 2 </a:t>
            </a:r>
            <a:r>
              <a:rPr lang="en-US" sz="3200" b="1" i="0" dirty="0" err="1">
                <a:solidFill>
                  <a:srgbClr val="002060"/>
                </a:solidFill>
                <a:effectLst/>
                <a:latin typeface="Calibri" panose="020F0502020204030204" pitchFamily="34" charset="0"/>
                <a:cs typeface="Calibri" panose="020F0502020204030204" pitchFamily="34" charset="0"/>
              </a:rPr>
              <a:t>cái</a:t>
            </a:r>
            <a:r>
              <a:rPr lang="en-US" sz="3200" b="1" i="0" dirty="0">
                <a:solidFill>
                  <a:srgbClr val="002060"/>
                </a:solidFill>
                <a:effectLst/>
                <a:latin typeface="Calibri" panose="020F0502020204030204" pitchFamily="34" charset="0"/>
                <a:cs typeface="Calibri" panose="020F0502020204030204" pitchFamily="34" charset="0"/>
              </a:rPr>
              <a:t> bánh </a:t>
            </a:r>
            <a:r>
              <a:rPr lang="en-US" sz="3200" b="1" i="0" dirty="0" err="1">
                <a:solidFill>
                  <a:srgbClr val="002060"/>
                </a:solidFill>
                <a:effectLst/>
                <a:latin typeface="Calibri" panose="020F0502020204030204" pitchFamily="34" charset="0"/>
                <a:cs typeface="Calibri" panose="020F0502020204030204" pitchFamily="34" charset="0"/>
              </a:rPr>
              <a:t>trên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khay</a:t>
            </a:r>
            <a:r>
              <a:rPr lang="en-US" sz="3200" b="1" i="0" dirty="0">
                <a:solidFill>
                  <a:srgbClr val="002060"/>
                </a:solidFill>
                <a:effectLst/>
                <a:latin typeface="Calibri" panose="020F0502020204030204" pitchFamily="34" charset="0"/>
                <a:cs typeface="Calibri" panose="020F0502020204030204" pitchFamily="34" charset="0"/>
              </a:rPr>
              <a:t>.</a:t>
            </a:r>
            <a:endParaRPr lang="en-US" sz="3200" b="1" dirty="0">
              <a:solidFill>
                <a:srgbClr val="002060"/>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D99947A3-D0F8-7B5B-1DB3-1F13FBE75BB6}"/>
              </a:ext>
            </a:extLst>
          </p:cNvPr>
          <p:cNvPicPr>
            <a:picLocks noChangeAspect="1"/>
          </p:cNvPicPr>
          <p:nvPr/>
        </p:nvPicPr>
        <p:blipFill>
          <a:blip r:embed="rId4"/>
          <a:stretch>
            <a:fillRect/>
          </a:stretch>
        </p:blipFill>
        <p:spPr>
          <a:xfrm>
            <a:off x="7573617" y="3816847"/>
            <a:ext cx="4128880" cy="2939069"/>
          </a:xfrm>
          <a:prstGeom prst="rect">
            <a:avLst/>
          </a:prstGeom>
        </p:spPr>
      </p:pic>
      <p:grpSp>
        <p:nvGrpSpPr>
          <p:cNvPr id="18" name="Group 17">
            <a:extLst>
              <a:ext uri="{FF2B5EF4-FFF2-40B4-BE49-F238E27FC236}">
                <a16:creationId xmlns:a16="http://schemas.microsoft.com/office/drawing/2014/main" id="{3C98E3BB-5DC5-1317-4C7B-BA9E87ABF1DF}"/>
              </a:ext>
            </a:extLst>
          </p:cNvPr>
          <p:cNvGrpSpPr/>
          <p:nvPr/>
        </p:nvGrpSpPr>
        <p:grpSpPr>
          <a:xfrm>
            <a:off x="854764" y="2445026"/>
            <a:ext cx="8408506" cy="1527025"/>
            <a:chOff x="854764" y="2445026"/>
            <a:chExt cx="8408506" cy="1527025"/>
          </a:xfrm>
        </p:grpSpPr>
        <p:sp>
          <p:nvSpPr>
            <p:cNvPr id="11" name="TextBox 10">
              <a:extLst>
                <a:ext uri="{FF2B5EF4-FFF2-40B4-BE49-F238E27FC236}">
                  <a16:creationId xmlns:a16="http://schemas.microsoft.com/office/drawing/2014/main" id="{77125CE7-1364-4F6C-D7F3-6FE8BB7B814F}"/>
                </a:ext>
              </a:extLst>
            </p:cNvPr>
            <p:cNvSpPr txBox="1"/>
            <p:nvPr/>
          </p:nvSpPr>
          <p:spPr>
            <a:xfrm>
              <a:off x="854764" y="2494723"/>
              <a:ext cx="7861854" cy="1477328"/>
            </a:xfrm>
            <a:prstGeom prst="rect">
              <a:avLst/>
            </a:prstGeom>
            <a:noFill/>
          </p:spPr>
          <p:txBody>
            <a:bodyPr wrap="square" lIns="0" tIns="0" rIns="0" bIns="0" rtlCol="0">
              <a:spAutoFit/>
            </a:bodyPr>
            <a:lstStyle/>
            <a:p>
              <a:pPr marL="342900" indent="-342900" algn="l">
                <a:buAutoNum type="alphaLcParenR"/>
              </a:pPr>
              <a:r>
                <a:rPr lang="vi-VN" sz="3200" b="0" i="0" dirty="0">
                  <a:solidFill>
                    <a:srgbClr val="000000"/>
                  </a:solidFill>
                  <a:effectLst/>
                  <a:latin typeface="Calibri" panose="020F0502020204030204" pitchFamily="34" charset="0"/>
                  <a:cs typeface="Calibri" panose="020F0502020204030204" pitchFamily="34" charset="0"/>
                </a:rPr>
                <a:t>Mi chắc chắn lấy được 2 bánh táo</a:t>
              </a:r>
              <a:endParaRPr lang="en-US" sz="3200" b="0" i="0" dirty="0">
                <a:solidFill>
                  <a:srgbClr val="000000"/>
                </a:solidFill>
                <a:effectLst/>
                <a:latin typeface="Calibri" panose="020F0502020204030204" pitchFamily="34" charset="0"/>
                <a:cs typeface="Calibri" panose="020F0502020204030204" pitchFamily="34" charset="0"/>
              </a:endParaRPr>
            </a:p>
            <a:p>
              <a:pPr algn="l"/>
              <a:r>
                <a:rPr lang="vi-VN" sz="3200" b="0" i="0" dirty="0">
                  <a:solidFill>
                    <a:srgbClr val="000000"/>
                  </a:solidFill>
                  <a:effectLst/>
                  <a:latin typeface="Calibri" panose="020F0502020204030204" pitchFamily="34" charset="0"/>
                  <a:cs typeface="Calibri" panose="020F0502020204030204" pitchFamily="34" charset="0"/>
                </a:rPr>
                <a:t>b) Mi có thể lấy được 1 bánh táo và 1 bánh dâu</a:t>
              </a:r>
              <a:endParaRPr lang="en-US" sz="3200" b="0" i="0" dirty="0">
                <a:solidFill>
                  <a:srgbClr val="000000"/>
                </a:solidFill>
                <a:effectLst/>
                <a:latin typeface="Calibri" panose="020F0502020204030204" pitchFamily="34" charset="0"/>
                <a:cs typeface="Calibri" panose="020F0502020204030204" pitchFamily="34" charset="0"/>
              </a:endParaRPr>
            </a:p>
            <a:p>
              <a:pPr algn="l"/>
              <a:r>
                <a:rPr lang="vi-VN" sz="3200" b="0" i="0" dirty="0">
                  <a:solidFill>
                    <a:srgbClr val="000000"/>
                  </a:solidFill>
                  <a:effectLst/>
                  <a:latin typeface="Calibri" panose="020F0502020204030204" pitchFamily="34" charset="0"/>
                  <a:cs typeface="Calibri" panose="020F0502020204030204" pitchFamily="34" charset="0"/>
                </a:rPr>
                <a:t>c) Mi không thể lấy được 2 bánh dâu    </a:t>
              </a:r>
              <a:endParaRPr lang="en-US" sz="32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6D65141E-0528-F1E8-15EB-AC357FC98C9B}"/>
                </a:ext>
              </a:extLst>
            </p:cNvPr>
            <p:cNvSpPr/>
            <p:nvPr/>
          </p:nvSpPr>
          <p:spPr>
            <a:xfrm>
              <a:off x="6818243" y="2445026"/>
              <a:ext cx="556592" cy="477078"/>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4" name="Rectangle: Rounded Corners 13">
              <a:extLst>
                <a:ext uri="{FF2B5EF4-FFF2-40B4-BE49-F238E27FC236}">
                  <a16:creationId xmlns:a16="http://schemas.microsoft.com/office/drawing/2014/main" id="{9DADC72F-1D6A-E067-A11C-3E22F1839812}"/>
                </a:ext>
              </a:extLst>
            </p:cNvPr>
            <p:cNvSpPr/>
            <p:nvPr/>
          </p:nvSpPr>
          <p:spPr>
            <a:xfrm>
              <a:off x="8706678" y="2961861"/>
              <a:ext cx="556592" cy="477078"/>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7" name="Rectangle: Rounded Corners 16">
              <a:extLst>
                <a:ext uri="{FF2B5EF4-FFF2-40B4-BE49-F238E27FC236}">
                  <a16:creationId xmlns:a16="http://schemas.microsoft.com/office/drawing/2014/main" id="{61640F74-C6C9-E740-1742-6B4A995B42E3}"/>
                </a:ext>
              </a:extLst>
            </p:cNvPr>
            <p:cNvSpPr/>
            <p:nvPr/>
          </p:nvSpPr>
          <p:spPr>
            <a:xfrm>
              <a:off x="7007087" y="3468757"/>
              <a:ext cx="556592" cy="477078"/>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grpSp>
      <p:pic>
        <p:nvPicPr>
          <p:cNvPr id="19" name="Picture 18">
            <a:extLst>
              <a:ext uri="{FF2B5EF4-FFF2-40B4-BE49-F238E27FC236}">
                <a16:creationId xmlns:a16="http://schemas.microsoft.com/office/drawing/2014/main" id="{AE8EDFE3-960F-2ED3-0570-20CC9B184232}"/>
              </a:ext>
            </a:extLst>
          </p:cNvPr>
          <p:cNvPicPr>
            <a:picLocks noChangeAspect="1"/>
          </p:cNvPicPr>
          <p:nvPr/>
        </p:nvPicPr>
        <p:blipFill>
          <a:blip r:embed="rId5"/>
          <a:stretch>
            <a:fillRect/>
          </a:stretch>
        </p:blipFill>
        <p:spPr>
          <a:xfrm>
            <a:off x="2961861" y="4228636"/>
            <a:ext cx="3457509" cy="2807439"/>
          </a:xfrm>
          <a:prstGeom prst="rect">
            <a:avLst/>
          </a:prstGeom>
        </p:spPr>
      </p:pic>
      <p:sp>
        <p:nvSpPr>
          <p:cNvPr id="21" name="Rectangle: Rounded Corners 20">
            <a:extLst>
              <a:ext uri="{FF2B5EF4-FFF2-40B4-BE49-F238E27FC236}">
                <a16:creationId xmlns:a16="http://schemas.microsoft.com/office/drawing/2014/main" id="{21C9C40B-6B6A-6B86-F075-A2B5122BEF39}"/>
              </a:ext>
            </a:extLst>
          </p:cNvPr>
          <p:cNvSpPr/>
          <p:nvPr/>
        </p:nvSpPr>
        <p:spPr>
          <a:xfrm>
            <a:off x="6821556" y="2448339"/>
            <a:ext cx="556592" cy="477078"/>
          </a:xfrm>
          <a:prstGeom prst="roundRect">
            <a:avLst/>
          </a:prstGeom>
          <a:solidFill>
            <a:schemeClr val="accent4">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S</a:t>
            </a:r>
          </a:p>
        </p:txBody>
      </p:sp>
      <p:sp>
        <p:nvSpPr>
          <p:cNvPr id="22" name="Rectangle: Rounded Corners 21">
            <a:extLst>
              <a:ext uri="{FF2B5EF4-FFF2-40B4-BE49-F238E27FC236}">
                <a16:creationId xmlns:a16="http://schemas.microsoft.com/office/drawing/2014/main" id="{9787D92E-70AF-9A4A-EA48-E8720A95996A}"/>
              </a:ext>
            </a:extLst>
          </p:cNvPr>
          <p:cNvSpPr/>
          <p:nvPr/>
        </p:nvSpPr>
        <p:spPr>
          <a:xfrm>
            <a:off x="8719930" y="2965174"/>
            <a:ext cx="556592" cy="477078"/>
          </a:xfrm>
          <a:prstGeom prst="roundRect">
            <a:avLst/>
          </a:prstGeom>
          <a:solidFill>
            <a:schemeClr val="accent4">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Đ</a:t>
            </a:r>
          </a:p>
        </p:txBody>
      </p:sp>
      <p:sp>
        <p:nvSpPr>
          <p:cNvPr id="23" name="Rectangle: Rounded Corners 22">
            <a:extLst>
              <a:ext uri="{FF2B5EF4-FFF2-40B4-BE49-F238E27FC236}">
                <a16:creationId xmlns:a16="http://schemas.microsoft.com/office/drawing/2014/main" id="{421E2934-91D2-53F5-2E8A-B7AB5751E927}"/>
              </a:ext>
            </a:extLst>
          </p:cNvPr>
          <p:cNvSpPr/>
          <p:nvPr/>
        </p:nvSpPr>
        <p:spPr>
          <a:xfrm>
            <a:off x="7000460" y="3452192"/>
            <a:ext cx="556592" cy="477078"/>
          </a:xfrm>
          <a:prstGeom prst="roundRect">
            <a:avLst/>
          </a:prstGeom>
          <a:solidFill>
            <a:schemeClr val="accent4">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Đ</a:t>
            </a:r>
          </a:p>
        </p:txBody>
      </p:sp>
    </p:spTree>
    <p:extLst>
      <p:ext uri="{BB962C8B-B14F-4D97-AF65-F5344CB8AC3E}">
        <p14:creationId xmlns:p14="http://schemas.microsoft.com/office/powerpoint/2010/main" val="3181781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subTnLst>
                                    <p:audio>
                                      <p:cMediaNode>
                                        <p:cTn display="0" masterRel="sameClick">
                                          <p:stCondLst>
                                            <p:cond evt="begin" delay="0">
                                              <p:tn val="24"/>
                                            </p:cond>
                                          </p:stCondLst>
                                          <p:endCondLst>
                                            <p:cond evt="onStopAudio" delay="0">
                                              <p:tgtEl>
                                                <p:sldTgt/>
                                              </p:tgtEl>
                                            </p:cond>
                                          </p:endCondLst>
                                        </p:cTn>
                                        <p:tgtEl>
                                          <p:sndTgt r:embed="rId2"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subTnLst>
                                    <p:audio>
                                      <p:cMediaNode>
                                        <p:cTn display="0" masterRel="sameClick">
                                          <p:stCondLst>
                                            <p:cond evt="begin" delay="0">
                                              <p:tn val="34"/>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grpSp>
        <p:nvGrpSpPr>
          <p:cNvPr id="5" name="Group 4">
            <a:extLst>
              <a:ext uri="{FF2B5EF4-FFF2-40B4-BE49-F238E27FC236}">
                <a16:creationId xmlns:a16="http://schemas.microsoft.com/office/drawing/2014/main" id="{248955F1-7B9E-20C1-20CD-B5750E678427}"/>
              </a:ext>
            </a:extLst>
          </p:cNvPr>
          <p:cNvGrpSpPr/>
          <p:nvPr/>
        </p:nvGrpSpPr>
        <p:grpSpPr>
          <a:xfrm>
            <a:off x="738294" y="428036"/>
            <a:ext cx="10900427" cy="954107"/>
            <a:chOff x="1056346" y="666575"/>
            <a:chExt cx="10900427" cy="954107"/>
          </a:xfrm>
        </p:grpSpPr>
        <p:sp>
          <p:nvSpPr>
            <p:cNvPr id="2" name="Oval 1">
              <a:extLst>
                <a:ext uri="{FF2B5EF4-FFF2-40B4-BE49-F238E27FC236}">
                  <a16:creationId xmlns:a16="http://schemas.microsoft.com/office/drawing/2014/main" id="{C03C5C72-7540-4FBC-F753-FEC5DFE0F9C5}"/>
                </a:ext>
              </a:extLst>
            </p:cNvPr>
            <p:cNvSpPr/>
            <p:nvPr/>
          </p:nvSpPr>
          <p:spPr>
            <a:xfrm>
              <a:off x="1056346" y="686982"/>
              <a:ext cx="541949" cy="461665"/>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id="{F67846C5-E07E-6ACB-8BED-9DEEFF9A7E77}"/>
                </a:ext>
              </a:extLst>
            </p:cNvPr>
            <p:cNvSpPr txBox="1"/>
            <p:nvPr/>
          </p:nvSpPr>
          <p:spPr>
            <a:xfrm>
              <a:off x="1598294" y="666575"/>
              <a:ext cx="1035847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Việt có một xúc xắc tự làm. Khi quan sát từ hai hướng ta thấy 6 mặt của xúc xắc đó như hình vẽ dưới đây.</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9" name="Picture 8">
            <a:extLst>
              <a:ext uri="{FF2B5EF4-FFF2-40B4-BE49-F238E27FC236}">
                <a16:creationId xmlns:a16="http://schemas.microsoft.com/office/drawing/2014/main" id="{DCC1ACD5-9B12-6722-C153-328EE3373315}"/>
              </a:ext>
            </a:extLst>
          </p:cNvPr>
          <p:cNvPicPr>
            <a:picLocks noChangeAspect="1"/>
          </p:cNvPicPr>
          <p:nvPr/>
        </p:nvPicPr>
        <p:blipFill>
          <a:blip r:embed="rId3"/>
          <a:stretch>
            <a:fillRect/>
          </a:stretch>
        </p:blipFill>
        <p:spPr>
          <a:xfrm>
            <a:off x="1911419" y="1442001"/>
            <a:ext cx="8017772" cy="2261127"/>
          </a:xfrm>
          <a:prstGeom prst="rect">
            <a:avLst/>
          </a:prstGeom>
        </p:spPr>
      </p:pic>
      <p:sp>
        <p:nvSpPr>
          <p:cNvPr id="10" name="TextBox 9">
            <a:extLst>
              <a:ext uri="{FF2B5EF4-FFF2-40B4-BE49-F238E27FC236}">
                <a16:creationId xmlns:a16="http://schemas.microsoft.com/office/drawing/2014/main" id="{10981C13-5C2F-406E-C3E0-D7B9956BFDC3}"/>
              </a:ext>
            </a:extLst>
          </p:cNvPr>
          <p:cNvSpPr txBox="1"/>
          <p:nvPr/>
        </p:nvSpPr>
        <p:spPr>
          <a:xfrm>
            <a:off x="1083365" y="3766930"/>
            <a:ext cx="10535478" cy="984885"/>
          </a:xfrm>
          <a:prstGeom prst="rect">
            <a:avLst/>
          </a:prstGeom>
          <a:noFill/>
        </p:spPr>
        <p:txBody>
          <a:bodyPr wrap="square" lIns="0" tIns="0" rIns="0" bIns="0" rtlCol="0">
            <a:spAutoFit/>
          </a:bodyPr>
          <a:lstStyle/>
          <a:p>
            <a:pPr algn="just"/>
            <a:r>
              <a:rPr lang="en-US" sz="3200" b="1" i="0" dirty="0" err="1">
                <a:solidFill>
                  <a:srgbClr val="002060"/>
                </a:solidFill>
                <a:effectLst/>
                <a:latin typeface="Calibri" panose="020F0502020204030204" pitchFamily="34" charset="0"/>
                <a:cs typeface="Calibri" panose="020F0502020204030204" pitchFamily="34" charset="0"/>
              </a:rPr>
              <a:t>Nếu</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Việt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gieo</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xúc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xắc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đó</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một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lần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và</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quan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sát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mặt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trên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của</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xúc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xắc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thì</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sự</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kiện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nào</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có</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thể</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xảy</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ra</a:t>
            </a:r>
            <a:r>
              <a:rPr lang="en-US" sz="3200" b="1" i="0" dirty="0">
                <a:solidFill>
                  <a:srgbClr val="002060"/>
                </a:solidFill>
                <a:effectLst/>
                <a:latin typeface="Calibri" panose="020F0502020204030204" pitchFamily="34" charset="0"/>
                <a:cs typeface="Calibri" panose="020F0502020204030204" pitchFamily="34" charset="0"/>
              </a:rPr>
              <a:t>?</a:t>
            </a:r>
            <a:endParaRPr lang="en-US" sz="3200" b="1" dirty="0">
              <a:solidFill>
                <a:srgbClr val="002060"/>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AE3C28E-6F0F-6B31-91F9-DBFB0F2EF629}"/>
              </a:ext>
            </a:extLst>
          </p:cNvPr>
          <p:cNvPicPr>
            <a:picLocks noChangeAspect="1"/>
          </p:cNvPicPr>
          <p:nvPr/>
        </p:nvPicPr>
        <p:blipFill>
          <a:blip r:embed="rId4"/>
          <a:stretch>
            <a:fillRect/>
          </a:stretch>
        </p:blipFill>
        <p:spPr>
          <a:xfrm>
            <a:off x="7504043" y="4392883"/>
            <a:ext cx="3375639" cy="2378579"/>
          </a:xfrm>
          <a:prstGeom prst="rect">
            <a:avLst/>
          </a:prstGeom>
        </p:spPr>
      </p:pic>
    </p:spTree>
    <p:extLst>
      <p:ext uri="{BB962C8B-B14F-4D97-AF65-F5344CB8AC3E}">
        <p14:creationId xmlns:p14="http://schemas.microsoft.com/office/powerpoint/2010/main" val="14064932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447</Words>
  <Application>Microsoft Office PowerPoint</Application>
  <PresentationFormat>Widescreen</PresentationFormat>
  <Paragraphs>32</Paragraphs>
  <Slides>11</Slides>
  <Notes>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11</vt:i4>
      </vt:variant>
    </vt:vector>
  </HeadingPairs>
  <TitlesOfParts>
    <vt:vector size="25" baseType="lpstr">
      <vt:lpstr>#9Slide02 Noi dung dai</vt:lpstr>
      <vt:lpstr>#9Slide02 Tieu de dai</vt:lpstr>
      <vt:lpstr>Alef</vt:lpstr>
      <vt:lpstr>Arial</vt:lpstr>
      <vt:lpstr>Calibri</vt:lpstr>
      <vt:lpstr>Catamaran Black</vt:lpstr>
      <vt:lpstr>Catamaran ExtraBold</vt:lpstr>
      <vt:lpstr>Catamaran Medium</vt:lpstr>
      <vt:lpstr>Dosis</vt:lpstr>
      <vt:lpstr>Pacifico</vt:lpstr>
      <vt:lpstr>UTM Cookies</vt:lpstr>
      <vt:lpstr>Wingdings</vt:lpstr>
      <vt:lpstr>Math Subject for Elementary - 3rd Grade: Practice Standards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Ngoc</cp:lastModifiedBy>
  <cp:revision>22</cp:revision>
  <dcterms:created xsi:type="dcterms:W3CDTF">2023-02-06T11:12:14Z</dcterms:created>
  <dcterms:modified xsi:type="dcterms:W3CDTF">2025-05-03T13:58:51Z</dcterms:modified>
</cp:coreProperties>
</file>