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94" r:id="rId3"/>
    <p:sldId id="260" r:id="rId4"/>
    <p:sldId id="262" r:id="rId5"/>
    <p:sldId id="286" r:id="rId6"/>
    <p:sldId id="263" r:id="rId7"/>
    <p:sldId id="288" r:id="rId8"/>
    <p:sldId id="264" r:id="rId9"/>
    <p:sldId id="266" r:id="rId10"/>
    <p:sldId id="279" r:id="rId11"/>
    <p:sldId id="28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ABD58-9AF3-4624-9E3A-CA890B574F4A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E379-641E-4D98-A360-58AE37CF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8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0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9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3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2750-DF1E-4925-A477-0F3B69253C23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0990-81B5-4901-B91C-AC280761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4.wdp"/><Relationship Id="rId7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microsoft.com/office/2007/relationships/hdphoto" Target="../media/hdphoto4.wdp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3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58.png"/><Relationship Id="rId5" Type="http://schemas.microsoft.com/office/2007/relationships/hdphoto" Target="../media/hdphoto3.wdp"/><Relationship Id="rId15" Type="http://schemas.openxmlformats.org/officeDocument/2006/relationships/image" Target="../media/image62.pn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tags" Target="../tags/tag3.xml"/><Relationship Id="rId12" Type="http://schemas.openxmlformats.org/officeDocument/2006/relationships/image" Target="../media/image4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sv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png"/><Relationship Id="rId3" Type="http://schemas.openxmlformats.org/officeDocument/2006/relationships/image" Target="../media/image29.sv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68267" y="1447800"/>
            <a:ext cx="104186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Bài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58. So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sánh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phân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số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</a:t>
            </a:r>
          </a:p>
          <a:p>
            <a:pPr algn="ctr">
              <a:defRPr/>
            </a:pP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( </a:t>
            </a:r>
            <a:r>
              <a:rPr lang="en-US" sz="6600" b="1" kern="1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tiết</a:t>
            </a:r>
            <a:r>
              <a:rPr lang="en-US" sz="6600" b="1" kern="1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 hàng 1 ô ly" panose="020B0603050302020204" pitchFamily="34" charset="0"/>
                <a:cs typeface="Times New Roman" panose="02020603050405020304"/>
              </a:rPr>
              <a:t> 2)</a:t>
            </a:r>
            <a:endParaRPr 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HP001 5 hàng 1 ô ly" panose="020B0603050302020204" pitchFamily="34" charset="0"/>
              <a:cs typeface="Arial" charset="0"/>
            </a:endParaRPr>
          </a:p>
          <a:p>
            <a:pPr algn="ctr">
              <a:defRPr/>
            </a:pPr>
            <a:endParaRPr lang="en-US" sz="6000" b="1" kern="1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9798" y="6049121"/>
            <a:ext cx="8372202" cy="101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chemeClr val="tx2">
                    <a:lumMod val="10000"/>
                  </a:schemeClr>
                </a:solidFill>
                <a:latin typeface="HP001 5 hàng 1 ô ly" panose="020B0603050302020204" pitchFamily="34" charset="0"/>
                <a:cs typeface="Times New Roman" pitchFamily="18" charset="0"/>
              </a:rPr>
              <a:t>Phạm Thị Thanh Hải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HP001 5 hàng 1 ô ly" panose="020B0603050302020204" pitchFamily="34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defRPr/>
            </a:pPr>
            <a:endParaRPr lang="en-US" sz="24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7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44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429000"/>
            <a:ext cx="1246988" cy="1441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929" y="5562600"/>
            <a:ext cx="1475588" cy="1441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62600"/>
            <a:ext cx="1475588" cy="1441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95800"/>
            <a:ext cx="1475588" cy="1441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576325"/>
            <a:ext cx="1475588" cy="1441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576325"/>
            <a:ext cx="1475588" cy="1441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1811000" cy="377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91400" y="457200"/>
                <a:ext cx="838200" cy="124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/>
                  <a:t> m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57200"/>
                <a:ext cx="838200" cy="124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9600" y="2272786"/>
                <a:ext cx="1143000" cy="1183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/>
                  <a:t> m</a:t>
                </a:r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272786"/>
                <a:ext cx="1143000" cy="1183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71409" y="1340107"/>
                <a:ext cx="838200" cy="126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 m</a:t>
                </a:r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409" y="1340107"/>
                <a:ext cx="838200" cy="1269322"/>
              </a:xfrm>
              <a:prstGeom prst="rect">
                <a:avLst/>
              </a:prstGeom>
              <a:blipFill>
                <a:blip r:embed="rId9"/>
                <a:stretch>
                  <a:fillRect r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loud 15"/>
          <p:cNvSpPr/>
          <p:nvPr/>
        </p:nvSpPr>
        <p:spPr>
          <a:xfrm>
            <a:off x="6172200" y="3445116"/>
            <a:ext cx="5257800" cy="2971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12571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3429000"/>
            <a:ext cx="1246988" cy="1441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562600"/>
            <a:ext cx="1475588" cy="1441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95800"/>
            <a:ext cx="1475588" cy="1441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305"/>
            <a:ext cx="11658600" cy="36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19128" y="440285"/>
                <a:ext cx="2143872" cy="124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/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/>
                  <a:t> m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28" y="440285"/>
                <a:ext cx="2143872" cy="124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9600" y="2272786"/>
                <a:ext cx="1143000" cy="155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/>
                  <a:t> m</a:t>
                </a:r>
                <a:endParaRPr lang="en-US" sz="2400" b="1"/>
              </a:p>
              <a:p>
                <a:endParaRPr lang="en-US" sz="240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272786"/>
                <a:ext cx="1143000" cy="1553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95562" y="1508907"/>
                <a:ext cx="2680857" cy="1298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/>
                  <a:t> m</a:t>
                </a:r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562" y="1508907"/>
                <a:ext cx="2680857" cy="1298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https://img.loigiaihay.com/picture/2023/0510/20_25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t="15037" r="40401" b="27464"/>
          <a:stretch/>
        </p:blipFill>
        <p:spPr bwMode="auto">
          <a:xfrm>
            <a:off x="10514244" y="4441505"/>
            <a:ext cx="1515044" cy="22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56690" y="3723724"/>
                <a:ext cx="3591711" cy="1010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/>
                  <a:t> 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4800"/>
                      <m:t> </m:t>
                    </m:r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90" y="3723724"/>
                <a:ext cx="3591711" cy="1010598"/>
              </a:xfrm>
              <a:prstGeom prst="rect">
                <a:avLst/>
              </a:prstGeom>
              <a:blipFill>
                <a:blip r:embed="rId11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29595" y="2256517"/>
                <a:ext cx="1143000" cy="1553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/>
                  <a:t> m</a:t>
                </a:r>
                <a:endParaRPr lang="en-US" sz="2400" b="1"/>
              </a:p>
              <a:p>
                <a:endParaRPr lang="en-US" sz="2400"/>
              </a:p>
              <a:p>
                <a:endParaRPr lang="en-US" sz="200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5" y="2256517"/>
                <a:ext cx="1143000" cy="1553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29400" y="440286"/>
                <a:ext cx="9144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/>
                  <a:t> m</a:t>
                </a:r>
                <a:endParaRPr lang="en-US" sz="40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40286"/>
                <a:ext cx="914400" cy="966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71388" y="1487631"/>
                <a:ext cx="865988" cy="104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/>
                  <a:t> m</a:t>
                </a:r>
                <a:endParaRPr lang="en-US" sz="440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388" y="1487631"/>
                <a:ext cx="865988" cy="1048429"/>
              </a:xfrm>
              <a:prstGeom prst="rect">
                <a:avLst/>
              </a:prstGeom>
              <a:blipFill>
                <a:blip r:embed="rId14"/>
                <a:stretch>
                  <a:fillRect r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713838" y="5305525"/>
            <a:ext cx="785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</a:rPr>
              <a:t>Vì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vậy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dirty="0" err="1">
                <a:solidFill>
                  <a:srgbClr val="0070C0"/>
                </a:solidFill>
              </a:rPr>
              <a:t>Ốc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đen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bò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được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đoạn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đường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dài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nhất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29400" y="3779323"/>
                <a:ext cx="3772578" cy="923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Do đó: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  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4400"/>
                      <m:t> </m:t>
                    </m:r>
                  </m:oMath>
                </a14:m>
                <a:endParaRPr lang="en-US" sz="360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779323"/>
                <a:ext cx="3772578" cy="923523"/>
              </a:xfrm>
              <a:prstGeom prst="rect">
                <a:avLst/>
              </a:prstGeom>
              <a:blipFill>
                <a:blip r:embed="rId15"/>
                <a:stretch>
                  <a:fillRect l="-3398" b="-7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1" y="228600"/>
            <a:ext cx="1752600" cy="284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0" grpId="0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15800" cy="542686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A_图片 5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7"/>
          <a:stretch/>
        </p:blipFill>
        <p:spPr>
          <a:xfrm>
            <a:off x="7467600" y="-228600"/>
            <a:ext cx="3200400" cy="7058891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76200" y="4038601"/>
            <a:ext cx="12268200" cy="277653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55588"/>
            <a:ext cx="53340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b="37127"/>
          <a:stretch/>
        </p:blipFill>
        <p:spPr>
          <a:xfrm>
            <a:off x="4800601" y="5034805"/>
            <a:ext cx="3505200" cy="1759550"/>
          </a:xfrm>
          <a:prstGeom prst="rect">
            <a:avLst/>
          </a:prstGeom>
        </p:spPr>
      </p:pic>
      <p:pic>
        <p:nvPicPr>
          <p:cNvPr id="9" name="PA_图片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b="37127"/>
          <a:stretch/>
        </p:blipFill>
        <p:spPr>
          <a:xfrm>
            <a:off x="7772400" y="5055587"/>
            <a:ext cx="4419600" cy="17595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375077" y="373133"/>
            <a:ext cx="8851047" cy="4901265"/>
            <a:chOff x="3146" y="1964005"/>
            <a:chExt cx="9184676" cy="4265948"/>
          </a:xfrm>
        </p:grpSpPr>
        <p:grpSp>
          <p:nvGrpSpPr>
            <p:cNvPr id="12" name="Group 11"/>
            <p:cNvGrpSpPr/>
            <p:nvPr/>
          </p:nvGrpSpPr>
          <p:grpSpPr>
            <a:xfrm>
              <a:off x="826325" y="1964005"/>
              <a:ext cx="8361497" cy="4265948"/>
              <a:chOff x="5125306" y="543836"/>
              <a:chExt cx="5723577" cy="2993559"/>
            </a:xfrm>
          </p:grpSpPr>
          <p:grpSp>
            <p:nvGrpSpPr>
              <p:cNvPr id="14" name="组合 32"/>
              <p:cNvGrpSpPr/>
              <p:nvPr/>
            </p:nvGrpSpPr>
            <p:grpSpPr>
              <a:xfrm>
                <a:off x="5125306" y="543836"/>
                <a:ext cx="5723577" cy="2993559"/>
                <a:chOff x="1020" y="1410"/>
                <a:chExt cx="11012" cy="8722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5F7700"/>
                    </a:solidFill>
                    <a:latin typeface="思源黑体 CN"/>
                  </a:endParaRPr>
                </a:p>
              </p:txBody>
            </p:sp>
            <p:sp>
              <p:nvSpPr>
                <p:cNvPr id="17" name="云形 34"/>
                <p:cNvSpPr/>
                <p:nvPr/>
              </p:nvSpPr>
              <p:spPr>
                <a:xfrm>
                  <a:off x="1020" y="1410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srgbClr val="5F7700"/>
                    </a:solidFill>
                    <a:latin typeface="思源黑体 CN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5702685" y="1286150"/>
                <a:ext cx="4274959" cy="1297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TRÒ CHƠI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TRUYỀN ĐIỆN</a:t>
                </a:r>
              </a:p>
            </p:txBody>
          </p:sp>
        </p:grpSp>
        <p:pic>
          <p:nvPicPr>
            <p:cNvPr id="13" name="图片 4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85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1BAA6A-7C8F-C36F-8AA5-52477F07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62" y="2209800"/>
            <a:ext cx="6927273" cy="2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1" y="7937"/>
            <a:ext cx="12192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181600"/>
            <a:ext cx="13716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181600"/>
            <a:ext cx="13716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5" y="5334000"/>
            <a:ext cx="1371600" cy="1544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334000"/>
            <a:ext cx="1371600" cy="1605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486400"/>
            <a:ext cx="1371600" cy="140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2" y="1595690"/>
            <a:ext cx="8762999" cy="186204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KHÁM PHÁ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471">
            <a:off x="1061069" y="-10560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ách tạo nền bảng xanh trên Powerpoint - Cách tạo nền slide trong  Powerpoint - VnDoc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-144463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065" name="Pie 2064"/>
          <p:cNvSpPr/>
          <p:nvPr/>
        </p:nvSpPr>
        <p:spPr>
          <a:xfrm>
            <a:off x="6807180" y="1362737"/>
            <a:ext cx="2281403" cy="2053431"/>
          </a:xfrm>
          <a:prstGeom prst="pie">
            <a:avLst>
              <a:gd name="adj1" fmla="val 21592471"/>
              <a:gd name="adj2" fmla="val 1620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51" name="Pie 2050"/>
          <p:cNvSpPr/>
          <p:nvPr/>
        </p:nvSpPr>
        <p:spPr>
          <a:xfrm>
            <a:off x="3207327" y="1385455"/>
            <a:ext cx="2286000" cy="2030712"/>
          </a:xfrm>
          <a:prstGeom prst="pie">
            <a:avLst>
              <a:gd name="adj1" fmla="val 0"/>
              <a:gd name="adj2" fmla="val 191898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75" y="265257"/>
            <a:ext cx="4818207" cy="83026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>
                <a:solidFill>
                  <a:schemeClr val="bg1"/>
                </a:solidFill>
                <a:latin typeface="HP001 4 hàng" pitchFamily="34" charset="0"/>
              </a:rPr>
              <a:t>Có hai hình tròn như sau:</a:t>
            </a:r>
          </a:p>
        </p:txBody>
      </p:sp>
      <p:sp>
        <p:nvSpPr>
          <p:cNvPr id="9" name="AutoShape 2" descr="Lý thuyết: Bài 58. So sánh phân số - SGK Kết nối tri thức | SGK Toán 4 - Kết  nối tri thứ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Lý thuyết: Bài 58. So sánh phân số - SGK Kết nối tri thức | SGK Toán 4 - Kết  nối tri thứ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Lý thuyết: Bài 58. So sánh phân số - SGK Kết nối tri thức | SGK Toán 4 - Kết  nối tri thức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00400" y="1371601"/>
            <a:ext cx="2286000" cy="20534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2"/>
            <a:endCxn id="5" idx="6"/>
          </p:cNvCxnSpPr>
          <p:nvPr/>
        </p:nvCxnSpPr>
        <p:spPr>
          <a:xfrm>
            <a:off x="3200400" y="2398316"/>
            <a:ext cx="228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0"/>
          </p:cNvCxnSpPr>
          <p:nvPr/>
        </p:nvCxnSpPr>
        <p:spPr>
          <a:xfrm>
            <a:off x="4343400" y="1371601"/>
            <a:ext cx="0" cy="20534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1"/>
            <a:endCxn id="5" idx="5"/>
          </p:cNvCxnSpPr>
          <p:nvPr/>
        </p:nvCxnSpPr>
        <p:spPr>
          <a:xfrm>
            <a:off x="3535177" y="1672319"/>
            <a:ext cx="1616446" cy="14519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3"/>
          </p:cNvCxnSpPr>
          <p:nvPr/>
        </p:nvCxnSpPr>
        <p:spPr>
          <a:xfrm flipV="1">
            <a:off x="3535177" y="1672319"/>
            <a:ext cx="1616446" cy="145199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802582" y="1371601"/>
            <a:ext cx="2286000" cy="20534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8" name="Straight Connector 2057"/>
          <p:cNvCxnSpPr>
            <a:stCxn id="47" idx="2"/>
            <a:endCxn id="47" idx="6"/>
          </p:cNvCxnSpPr>
          <p:nvPr/>
        </p:nvCxnSpPr>
        <p:spPr>
          <a:xfrm>
            <a:off x="6802582" y="2398316"/>
            <a:ext cx="2286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stCxn id="47" idx="0"/>
            <a:endCxn id="47" idx="4"/>
          </p:cNvCxnSpPr>
          <p:nvPr/>
        </p:nvCxnSpPr>
        <p:spPr>
          <a:xfrm>
            <a:off x="7945582" y="1371601"/>
            <a:ext cx="0" cy="20534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stCxn id="47" idx="1"/>
            <a:endCxn id="47" idx="5"/>
          </p:cNvCxnSpPr>
          <p:nvPr/>
        </p:nvCxnSpPr>
        <p:spPr>
          <a:xfrm>
            <a:off x="7137359" y="1672319"/>
            <a:ext cx="1616446" cy="145199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2063"/>
          <p:cNvCxnSpPr>
            <a:stCxn id="47" idx="7"/>
            <a:endCxn id="47" idx="3"/>
          </p:cNvCxnSpPr>
          <p:nvPr/>
        </p:nvCxnSpPr>
        <p:spPr>
          <a:xfrm flipH="1">
            <a:off x="7137359" y="1672319"/>
            <a:ext cx="1616446" cy="1451995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1" name="Rectangular Callout 2070"/>
          <p:cNvSpPr/>
          <p:nvPr/>
        </p:nvSpPr>
        <p:spPr>
          <a:xfrm>
            <a:off x="6710136" y="154420"/>
            <a:ext cx="3729264" cy="897598"/>
          </a:xfrm>
          <a:prstGeom prst="wedgeRectCallout">
            <a:avLst>
              <a:gd name="adj1" fmla="val -37420"/>
              <a:gd name="adj2" fmla="val 9800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Bạn nào đã tô màu nhiều phần hơn?</a:t>
            </a:r>
          </a:p>
        </p:txBody>
      </p:sp>
      <p:sp>
        <p:nvSpPr>
          <p:cNvPr id="2073" name="TextBox 2072"/>
          <p:cNvSpPr txBox="1"/>
          <p:nvPr/>
        </p:nvSpPr>
        <p:spPr>
          <a:xfrm>
            <a:off x="1831976" y="4468116"/>
            <a:ext cx="8797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       </a:t>
            </a:r>
            <a:r>
              <a:rPr lang="vi-VN" sz="3200" b="1">
                <a:solidFill>
                  <a:schemeClr val="bg1"/>
                </a:solidFill>
                <a:latin typeface="HP001 4 hàng" pitchFamily="34" charset="0"/>
              </a:rPr>
              <a:t>Nhìn vào hình vẽ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,</a:t>
            </a:r>
            <a:r>
              <a:rPr lang="vi-VN" sz="3200" b="1">
                <a:solidFill>
                  <a:schemeClr val="bg1"/>
                </a:solidFill>
                <a:latin typeface="HP001 4 hàng" pitchFamily="34" charset="0"/>
              </a:rPr>
              <a:t> ta thấy số phần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Nam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4" name="TextBox 2073"/>
              <p:cNvSpPr txBox="1"/>
              <p:nvPr/>
            </p:nvSpPr>
            <p:spPr>
              <a:xfrm>
                <a:off x="4858410" y="5624471"/>
                <a:ext cx="1985736" cy="116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chemeClr val="bg1"/>
                    </a:solidFill>
                  </a:rPr>
                  <a:t> </a:t>
                </a:r>
                <a:r>
                  <a:rPr lang="vi-VN" sz="3600" b="1">
                    <a:solidFill>
                      <a:schemeClr val="bg1"/>
                    </a:solidFill>
                  </a:rPr>
                  <a:t>&gt;</a:t>
                </a:r>
                <a:r>
                  <a:rPr lang="en-US" sz="3600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b="1">
                  <a:solidFill>
                    <a:srgbClr val="0070C0"/>
                  </a:solidFill>
                </a:endParaRPr>
              </a:p>
              <a:p>
                <a:pPr algn="ctr"/>
                <a:endParaRPr lang="en-US"/>
              </a:p>
            </p:txBody>
          </p:sp>
        </mc:Choice>
        <mc:Fallback xmlns="">
          <p:sp>
            <p:nvSpPr>
              <p:cNvPr id="2074" name="TextBox 20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10" y="5624471"/>
                <a:ext cx="1985736" cy="1167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5" name="TextBox 2074"/>
              <p:cNvSpPr txBox="1"/>
              <p:nvPr/>
            </p:nvSpPr>
            <p:spPr>
              <a:xfrm>
                <a:off x="2502087" y="1347531"/>
                <a:ext cx="70524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75" name="TextBox 20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087" y="1347531"/>
                <a:ext cx="70524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6" name="TextBox 2075"/>
              <p:cNvSpPr txBox="1"/>
              <p:nvPr/>
            </p:nvSpPr>
            <p:spPr>
              <a:xfrm>
                <a:off x="9216737" y="1250111"/>
                <a:ext cx="522899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076" name="TextBox 20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737" y="1250111"/>
                <a:ext cx="522899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7" name="TextBox 2076"/>
          <p:cNvSpPr txBox="1"/>
          <p:nvPr/>
        </p:nvSpPr>
        <p:spPr>
          <a:xfrm>
            <a:off x="1831976" y="5223702"/>
            <a:ext cx="822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HP001 4 hàng" pitchFamily="34" charset="0"/>
              </a:rPr>
              <a:t>tô màu nhiều hơn </a:t>
            </a:r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Mai</a:t>
            </a:r>
            <a:r>
              <a:rPr lang="vi-VN" sz="3200" b="1">
                <a:solidFill>
                  <a:schemeClr val="bg1"/>
                </a:solidFill>
                <a:latin typeface="HP001 4 hàng" pitchFamily="34" charset="0"/>
              </a:rPr>
              <a:t>, ta có:</a:t>
            </a:r>
            <a:endParaRPr lang="en-US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11" r="67026"/>
          <a:stretch/>
        </p:blipFill>
        <p:spPr bwMode="auto">
          <a:xfrm flipH="1">
            <a:off x="9932484" y="2292610"/>
            <a:ext cx="2006674" cy="237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t="58718" r="39747"/>
          <a:stretch/>
        </p:blipFill>
        <p:spPr bwMode="auto">
          <a:xfrm>
            <a:off x="269879" y="2407342"/>
            <a:ext cx="1794449" cy="249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51" grpId="0" animBg="1"/>
      <p:bldP spid="5" grpId="0" animBg="1"/>
      <p:bldP spid="47" grpId="0" animBg="1"/>
      <p:bldP spid="2071" grpId="0" animBg="1"/>
      <p:bldP spid="2073" grpId="1"/>
      <p:bldP spid="2074" grpId="0"/>
      <p:bldP spid="2075" grpId="0"/>
      <p:bldP spid="2076" grpId="0"/>
      <p:bldP spid="20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ách tạo nền bảng xanh trên Powerpoint - Cách tạo nền slide trong  Powerpoint - VnDoc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42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54383" y="685798"/>
                <a:ext cx="3896591" cy="138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chemeClr val="bg1"/>
                    </a:solidFill>
                    <a:latin typeface="HP001 4 hàng" pitchFamily="34" charset="0"/>
                  </a:rPr>
                  <a:t>Quy đồng mẫu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>
                  <a:solidFill>
                    <a:schemeClr val="bg1"/>
                  </a:solidFill>
                  <a:latin typeface="HP001 4 hàng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383" y="685798"/>
                <a:ext cx="3896591" cy="1382366"/>
              </a:xfrm>
              <a:prstGeom prst="rect">
                <a:avLst/>
              </a:prstGeom>
              <a:blipFill>
                <a:blip r:embed="rId3"/>
                <a:stretch>
                  <a:fillRect l="-3906" t="-5286" r="-2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30236" y="1776439"/>
                <a:ext cx="6858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>
                  <a:solidFill>
                    <a:schemeClr val="bg1"/>
                  </a:solidFill>
                  <a:latin typeface="HP001 4 hàng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36" y="1776439"/>
                <a:ext cx="685800" cy="1014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53691" y="2128644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HP001 4 hàng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45651" y="1765884"/>
                <a:ext cx="1163717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3 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2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4 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3200">
                  <a:solidFill>
                    <a:schemeClr val="bg1"/>
                  </a:solidFill>
                  <a:latin typeface="HP001 4 hàng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651" y="1765884"/>
                <a:ext cx="1163717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66510" y="1785262"/>
                <a:ext cx="543739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chemeClr val="bg1"/>
                  </a:solidFill>
                  <a:latin typeface="HP001 4 hàng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10" y="1785262"/>
                <a:ext cx="543739" cy="10177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553199" y="958845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P001 4 hàng" pitchFamily="34" charset="0"/>
              </a:rPr>
              <a:t>Mẫu số chung :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398326" y="1789177"/>
                <a:ext cx="6096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>
                  <a:solidFill>
                    <a:schemeClr val="bg1"/>
                  </a:solidFill>
                  <a:latin typeface="HP001 4 hàng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26" y="1789177"/>
                <a:ext cx="609600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007926" y="1992854"/>
            <a:ext cx="2355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giữ nguyên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8734" y="123212"/>
            <a:ext cx="461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Ta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làm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4656" y="2022149"/>
            <a:ext cx="4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24201" y="3373580"/>
                <a:ext cx="810491" cy="1014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3373580"/>
                <a:ext cx="810491" cy="10145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34692" y="3599184"/>
            <a:ext cx="71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và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01758" y="3401291"/>
                <a:ext cx="522899" cy="1017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758" y="3401291"/>
                <a:ext cx="522899" cy="10177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loud Callout 19"/>
          <p:cNvSpPr/>
          <p:nvPr/>
        </p:nvSpPr>
        <p:spPr>
          <a:xfrm>
            <a:off x="5562479" y="2705743"/>
            <a:ext cx="4890894" cy="1319308"/>
          </a:xfrm>
          <a:prstGeom prst="cloudCallout">
            <a:avLst>
              <a:gd name="adj1" fmla="val -48310"/>
              <a:gd name="adj2" fmla="val 6250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có cùng mẫu số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8972" y="3599184"/>
            <a:ext cx="6030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9673" y="3854728"/>
            <a:ext cx="56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50251" y="3882438"/>
            <a:ext cx="56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29446" y="5029200"/>
                <a:ext cx="1942861" cy="978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chemeClr val="bg1"/>
                    </a:solidFill>
                  </a:rPr>
                  <a:t> </a:t>
                </a:r>
                <a:r>
                  <a:rPr lang="vi-VN" sz="4000" b="1">
                    <a:solidFill>
                      <a:schemeClr val="bg1"/>
                    </a:solidFill>
                  </a:rPr>
                  <a:t>&gt;</a:t>
                </a:r>
                <a:r>
                  <a:rPr lang="en-US" sz="4000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46" y="5029200"/>
                <a:ext cx="1942861" cy="978666"/>
              </a:xfrm>
              <a:prstGeom prst="rect">
                <a:avLst/>
              </a:prstGeom>
              <a:blipFill>
                <a:blip r:embed="rId1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414155" y="5226146"/>
            <a:ext cx="111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itchFamily="34" charset="0"/>
              </a:rPr>
              <a:t>Vậy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457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  <p:bldP spid="4" grpId="0"/>
      <p:bldP spid="7" grpId="0"/>
      <p:bldP spid="19" grpId="0"/>
      <p:bldP spid="20" grpId="0" animBg="1"/>
      <p:bldP spid="21" grpId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1524001" y="5257801"/>
            <a:ext cx="9210615" cy="160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5715000"/>
            <a:ext cx="13716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8" y="5334000"/>
            <a:ext cx="13716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715000"/>
            <a:ext cx="1371600" cy="114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19453" y="4438450"/>
                <a:ext cx="241761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70C0"/>
                    </a:solidFill>
                  </a:rPr>
                  <a:t> &lt;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453" y="4438450"/>
                <a:ext cx="2417618" cy="892552"/>
              </a:xfrm>
              <a:prstGeom prst="rect">
                <a:avLst/>
              </a:prstGeom>
              <a:blipFill>
                <a:blip r:embed="rId6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xplosion 1 3"/>
          <p:cNvSpPr/>
          <p:nvPr/>
        </p:nvSpPr>
        <p:spPr>
          <a:xfrm>
            <a:off x="1818410" y="271835"/>
            <a:ext cx="4353790" cy="1543109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Thực hành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975764" y="533401"/>
            <a:ext cx="4606636" cy="1423149"/>
          </a:xfrm>
          <a:prstGeom prst="cloudCallout">
            <a:avLst>
              <a:gd name="adj1" fmla="val -57161"/>
              <a:gd name="adj2" fmla="val 76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 </a:t>
            </a:r>
            <a:r>
              <a:rPr lang="en-US" sz="3600" dirty="0" err="1"/>
              <a:t>sánh</a:t>
            </a:r>
            <a:endParaRPr lang="en-US" sz="3600" dirty="0"/>
          </a:p>
          <a:p>
            <a:pPr algn="ctr"/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93372" y="3276600"/>
                <a:ext cx="168679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𝟑</m:t>
                        </m:r>
                        <m:r>
                          <a:rPr lang="en-US" sz="3600" b="1" i="1">
                            <a:latin typeface="Cambria Math"/>
                          </a:rPr>
                          <m:t> 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 </m:t>
                        </m:r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𝟓</m:t>
                        </m:r>
                        <m:r>
                          <a:rPr lang="en-US" sz="3600" b="1" i="1">
                            <a:latin typeface="Cambria Math"/>
                          </a:rPr>
                          <m:t> 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 </m:t>
                        </m:r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372" y="3276600"/>
                <a:ext cx="1686791" cy="892552"/>
              </a:xfrm>
              <a:prstGeom prst="rect">
                <a:avLst/>
              </a:prstGeom>
              <a:blipFill>
                <a:blip r:embed="rId7"/>
                <a:stretch>
                  <a:fillRect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20836" y="3283524"/>
                <a:ext cx="9144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endParaRPr lang="en-US" sz="3600" b="1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836" y="3283524"/>
                <a:ext cx="914400" cy="892552"/>
              </a:xfrm>
              <a:prstGeom prst="rect">
                <a:avLst/>
              </a:prstGeom>
              <a:blipFill>
                <a:blip r:embed="rId8"/>
                <a:stretch>
                  <a:fillRect l="-20000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24599" y="3457436"/>
                <a:ext cx="914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99" y="3457436"/>
                <a:ext cx="914400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98767" y="3501481"/>
                <a:ext cx="9144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36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67" y="3501481"/>
                <a:ext cx="914400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162800" y="3625892"/>
            <a:ext cx="49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7410" y="4572000"/>
            <a:ext cx="92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nên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3" y="2102196"/>
            <a:ext cx="13906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1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0" grpId="0"/>
      <p:bldP spid="21" grpId="0"/>
      <p:bldP spid="23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31744" y="2644170"/>
            <a:ext cx="65285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832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 rot="5400000">
            <a:off x="-2167732" y="2146951"/>
            <a:ext cx="6850064" cy="2514599"/>
          </a:xfrm>
          <a:prstGeom prst="rect">
            <a:avLst/>
          </a:prstGeom>
        </p:spPr>
      </p:pic>
      <p:pic>
        <p:nvPicPr>
          <p:cNvPr id="2050" name="Picture 2" descr="Toán lớp 4 Kết nối tri thức Bài 58: So sánh phân số (trang 64 Tập 2) | Giải Toán lớp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2" r="31734"/>
          <a:stretch/>
        </p:blipFill>
        <p:spPr bwMode="auto">
          <a:xfrm>
            <a:off x="4495800" y="1093656"/>
            <a:ext cx="3200400" cy="353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2286000" y="152400"/>
            <a:ext cx="6858000" cy="114300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Bài tập 1: So sánh hai phân số ( 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96837" y="3048000"/>
                <a:ext cx="2417618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70C0"/>
                    </a:solidFill>
                  </a:rPr>
                  <a:t>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837" y="3048000"/>
                <a:ext cx="2417618" cy="891078"/>
              </a:xfrm>
              <a:prstGeom prst="rect">
                <a:avLst/>
              </a:prstGeom>
              <a:blipFill>
                <a:blip r:embed="rId5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90800" y="4166306"/>
                <a:ext cx="1437409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166306"/>
                <a:ext cx="1437409" cy="927433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90801" y="5372510"/>
                <a:ext cx="1437409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0070C0"/>
                    </a:solidFill>
                  </a:rPr>
                  <a:t> 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1" y="5372510"/>
                <a:ext cx="1437409" cy="891078"/>
              </a:xfrm>
              <a:prstGeom prst="rect">
                <a:avLst/>
              </a:prstGeom>
              <a:blipFill>
                <a:blip r:embed="rId7"/>
                <a:stretch>
                  <a:fillRect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" descr="Toán lớp 4 Kết nối tri thức Bài 58: So sánh phân số (trang 64 Tập 2) | Giải Toán lớp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6"/>
          <a:stretch/>
        </p:blipFill>
        <p:spPr bwMode="auto">
          <a:xfrm>
            <a:off x="7162801" y="3581400"/>
            <a:ext cx="35051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667000"/>
            <a:ext cx="9144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09755"/>
            <a:ext cx="1066800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1787236" y="1316182"/>
            <a:ext cx="2057400" cy="1447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/>
              <a:t>Mẫu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14456" y="1207861"/>
                <a:ext cx="661444" cy="101431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456" y="1207861"/>
                <a:ext cx="661444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98672" y="1136990"/>
                <a:ext cx="661444" cy="101431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72" y="1136990"/>
                <a:ext cx="661444" cy="10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72400" y="3673900"/>
                <a:ext cx="661444" cy="101252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673900"/>
                <a:ext cx="661444" cy="10125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795165" y="3658249"/>
                <a:ext cx="661444" cy="10143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165" y="3658249"/>
                <a:ext cx="661444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xplosion 1 17"/>
          <p:cNvSpPr/>
          <p:nvPr/>
        </p:nvSpPr>
        <p:spPr>
          <a:xfrm>
            <a:off x="7765473" y="914400"/>
            <a:ext cx="3124200" cy="26670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Làm việc cá nhân</a:t>
            </a:r>
          </a:p>
        </p:txBody>
      </p:sp>
    </p:spTree>
    <p:extLst>
      <p:ext uri="{BB962C8B-B14F-4D97-AF65-F5344CB8AC3E}">
        <p14:creationId xmlns:p14="http://schemas.microsoft.com/office/powerpoint/2010/main" val="39289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  <p:bldP spid="14" grpId="0" animBg="1"/>
      <p:bldP spid="29" grpId="0" animBg="1"/>
      <p:bldP spid="30" grpId="0" animBg="1"/>
      <p:bldP spid="3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2964954" y="72866"/>
            <a:ext cx="1988047" cy="990600"/>
          </a:xfrm>
          <a:prstGeom prst="wave">
            <a:avLst>
              <a:gd name="adj1" fmla="val 12500"/>
              <a:gd name="adj2" fmla="val 1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2: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1CC957-A2D8-1185-6539-D0C3E11F0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2167" l="7667" r="91500">
                        <a14:foregroundMark x1="35333" y1="13333" x2="29000" y2="27667"/>
                        <a14:foregroundMark x1="34333" y1="13833" x2="48833" y2="9833"/>
                        <a14:foregroundMark x1="49667" y1="11000" x2="59667" y2="22333"/>
                        <a14:foregroundMark x1="61000" y1="19667" x2="73833" y2="17333"/>
                        <a14:foregroundMark x1="75833" y1="20333" x2="83833" y2="29500"/>
                        <a14:foregroundMark x1="83333" y1="31667" x2="80167" y2="44500"/>
                        <a14:foregroundMark x1="82333" y1="44833" x2="89667" y2="54333"/>
                        <a14:foregroundMark x1="89333" y1="56167" x2="83667" y2="70000"/>
                        <a14:foregroundMark x1="72333" y1="72000" x2="69833" y2="79667"/>
                        <a14:foregroundMark x1="48833" y1="88333" x2="67000" y2="84000"/>
                        <a14:foregroundMark x1="42167" y1="80000" x2="47833" y2="86500"/>
                        <a14:foregroundMark x1="16500" y1="66333" x2="26333" y2="82333"/>
                        <a14:foregroundMark x1="54000" y1="90333" x2="63833" y2="88833"/>
                        <a14:foregroundMark x1="10500" y1="39667" x2="14167" y2="44333"/>
                        <a14:foregroundMark x1="23833" y1="27167" x2="14667" y2="35000"/>
                        <a14:foregroundMark x1="12167" y1="51333" x2="20500" y2="5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3" y="-152400"/>
            <a:ext cx="1475588" cy="14411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554312"/>
                <a:ext cx="8610600" cy="2524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                                                             </a:t>
                </a:r>
                <a:r>
                  <a:rPr lang="vi-VN" sz="2800" dirty="0"/>
                  <a:t>Để tới được cây hoa, ốc sên nâu bò đoạn đường dài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vi-VN" sz="2800" dirty="0"/>
                  <a:t>m, ốc sên vàng bò đoạn đường dài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:r>
                  <a:rPr lang="vi-VN" sz="2800" dirty="0"/>
                  <a:t>m, ốc sên đen bò đoạn đường dài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vi-VN" sz="2800" dirty="0"/>
                  <a:t>m. Hỏi </a:t>
                </a:r>
                <a:endParaRPr lang="en-US" sz="2800" dirty="0"/>
              </a:p>
              <a:p>
                <a:pPr algn="just"/>
                <a:r>
                  <a:rPr lang="vi-VN" sz="2800" dirty="0"/>
                  <a:t>ốc sên nào bò đoạn đường dài nhất?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54312"/>
                <a:ext cx="8610600" cy="2524794"/>
              </a:xfrm>
              <a:prstGeom prst="rect">
                <a:avLst/>
              </a:prstGeom>
              <a:blipFill>
                <a:blip r:embed="rId4"/>
                <a:stretch>
                  <a:fillRect l="-1487" t="-2657" r="-1416" b="-5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1182"/>
            <a:ext cx="12039600" cy="360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30490" y="56123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ốc sên nâu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197724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ốc sên </a:t>
            </a:r>
            <a:r>
              <a:rPr lang="en-US" sz="2800" dirty="0" err="1">
                <a:solidFill>
                  <a:srgbClr val="FF0000"/>
                </a:solidFill>
              </a:rPr>
              <a:t>đen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6393" y="1196504"/>
            <a:ext cx="2170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</a:rPr>
              <a:t>ốc sên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en-US" sz="2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5200" y="3508654"/>
                <a:ext cx="8382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/>
                  <a:t> m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508654"/>
                <a:ext cx="838200" cy="966675"/>
              </a:xfrm>
              <a:prstGeom prst="rect">
                <a:avLst/>
              </a:prstGeom>
              <a:blipFill>
                <a:blip r:embed="rId6"/>
                <a:stretch>
                  <a:fillRect r="-4348" b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2975" y="4431221"/>
                <a:ext cx="1073730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/>
                  <a:t> </a:t>
                </a:r>
                <a:r>
                  <a:rPr lang="vi-VN" sz="2800"/>
                  <a:t>m</a:t>
                </a:r>
                <a:endParaRPr lang="en-US" sz="36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975" y="4431221"/>
                <a:ext cx="1073730" cy="874663"/>
              </a:xfrm>
              <a:prstGeom prst="rect">
                <a:avLst/>
              </a:prstGeom>
              <a:blipFill>
                <a:blip r:embed="rId7"/>
                <a:stretch>
                  <a:fillRect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1619" y="5533241"/>
                <a:ext cx="953785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  <a:r>
                  <a:rPr lang="vi-VN" sz="2800"/>
                  <a:t>m</a:t>
                </a:r>
                <a:endParaRPr lang="en-US" sz="36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619" y="5533241"/>
                <a:ext cx="953785" cy="876137"/>
              </a:xfrm>
              <a:prstGeom prst="rect">
                <a:avLst/>
              </a:prstGeom>
              <a:blipFill>
                <a:blip r:embed="rId8"/>
                <a:stretch>
                  <a:fillRect r="-12821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766455" y="2528176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</a:rPr>
              <a:t>ốc sên nào bò đoạn đường dài nhất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0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8" grpId="0"/>
      <p:bldP spid="29" grpId="0"/>
      <p:bldP spid="11" grpId="0"/>
      <p:bldP spid="12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177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Calibri</vt:lpstr>
      <vt:lpstr>Cambria</vt:lpstr>
      <vt:lpstr>Cambria Math</vt:lpstr>
      <vt:lpstr>HP001 4 hàng</vt:lpstr>
      <vt:lpstr>HP001 5 hàng 1 ô ly</vt:lpstr>
      <vt:lpstr>Times New Roman</vt:lpstr>
      <vt:lpstr>思源黑体 CN</vt:lpstr>
      <vt:lpstr>Office Theme</vt:lpstr>
      <vt:lpstr>PowerPoint Presentation</vt:lpstr>
      <vt:lpstr>PowerPoint Presentation</vt:lpstr>
      <vt:lpstr>PowerPoint Presentation</vt:lpstr>
      <vt:lpstr>Có hai hình tròn như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vulinh</dc:creator>
  <cp:lastModifiedBy>minhkhanh.t93@gmail.com</cp:lastModifiedBy>
  <cp:revision>146</cp:revision>
  <dcterms:created xsi:type="dcterms:W3CDTF">2024-01-12T13:28:12Z</dcterms:created>
  <dcterms:modified xsi:type="dcterms:W3CDTF">2025-03-27T12:44:03Z</dcterms:modified>
</cp:coreProperties>
</file>