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3" r:id="rId3"/>
    <p:sldMasterId id="2147483696" r:id="rId4"/>
  </p:sldMasterIdLst>
  <p:notesMasterIdLst>
    <p:notesMasterId r:id="rId17"/>
  </p:notesMasterIdLst>
  <p:sldIdLst>
    <p:sldId id="295" r:id="rId5"/>
    <p:sldId id="339" r:id="rId6"/>
    <p:sldId id="3274" r:id="rId7"/>
    <p:sldId id="274" r:id="rId8"/>
    <p:sldId id="3275" r:id="rId9"/>
    <p:sldId id="3276" r:id="rId10"/>
    <p:sldId id="3277" r:id="rId11"/>
    <p:sldId id="306" r:id="rId12"/>
    <p:sldId id="3278" r:id="rId13"/>
    <p:sldId id="268" r:id="rId14"/>
    <p:sldId id="3280" r:id="rId15"/>
    <p:sldId id="33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4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1F319-F919-48C9-8696-43E8758E8C38}"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3E4DC-6D69-4C7A-B4FB-B5B054EA6FBF}" type="slidenum">
              <a:rPr lang="en-US" smtClean="0"/>
              <a:t>‹#›</a:t>
            </a:fld>
            <a:endParaRPr lang="en-US"/>
          </a:p>
        </p:txBody>
      </p:sp>
    </p:spTree>
    <p:extLst>
      <p:ext uri="{BB962C8B-B14F-4D97-AF65-F5344CB8AC3E}">
        <p14:creationId xmlns:p14="http://schemas.microsoft.com/office/powerpoint/2010/main" val="167635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5D73E4DC-6D69-4C7A-B4FB-B5B054EA6FBF}" type="slidenum">
              <a:rPr lang="en-US" smtClean="0"/>
              <a:t>5</a:t>
            </a:fld>
            <a:endParaRPr lang="en-US"/>
          </a:p>
        </p:txBody>
      </p:sp>
    </p:spTree>
    <p:extLst>
      <p:ext uri="{BB962C8B-B14F-4D97-AF65-F5344CB8AC3E}">
        <p14:creationId xmlns:p14="http://schemas.microsoft.com/office/powerpoint/2010/main" val="384118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D73E4DC-6D69-4C7A-B4FB-B5B054EA6FBF}" type="slidenum">
              <a:rPr lang="en-US" smtClean="0"/>
              <a:t>9</a:t>
            </a:fld>
            <a:endParaRPr lang="en-US"/>
          </a:p>
        </p:txBody>
      </p:sp>
    </p:spTree>
    <p:extLst>
      <p:ext uri="{BB962C8B-B14F-4D97-AF65-F5344CB8AC3E}">
        <p14:creationId xmlns:p14="http://schemas.microsoft.com/office/powerpoint/2010/main" val="275098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2921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036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607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2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03603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1424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70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81130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43805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87003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29885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613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4463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89009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28777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0184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1228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5489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87957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25664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583945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7583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20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59807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136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6779384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4087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343731204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2025/3/27</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043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2025/3/27</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8159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2025/3/27</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15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2025/3/27</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2960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2025/3/27</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69535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2025/3/27</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478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a:stretch>
        </a:blipFill>
        <a:effectLst/>
      </p:bgPr>
    </p:bg>
    <p:spTree>
      <p:nvGrpSpPr>
        <p:cNvPr id="1" name=""/>
        <p:cNvGrpSpPr/>
        <p:nvPr/>
      </p:nvGrpSpPr>
      <p:grpSpPr>
        <a:xfrm>
          <a:off x="0" y="0"/>
          <a:ext cx="0" cy="0"/>
          <a:chOff x="0" y="0"/>
          <a:chExt cx="0" cy="0"/>
        </a:xfrm>
      </p:grpSpPr>
      <p:pic>
        <p:nvPicPr>
          <p:cNvPr id="20" name="Picture 19" descr="A white circle with leaves and blue text&#10;&#10;Description automatically generated">
            <a:extLst>
              <a:ext uri="{FF2B5EF4-FFF2-40B4-BE49-F238E27FC236}">
                <a16:creationId xmlns:a16="http://schemas.microsoft.com/office/drawing/2014/main" id="{70EA774F-4F84-5704-4C84-AA99CFAAE112}"/>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1614542" y="229602"/>
            <a:ext cx="1220507" cy="1220507"/>
          </a:xfrm>
          <a:prstGeom prst="rect">
            <a:avLst/>
          </a:prstGeom>
        </p:spPr>
      </p:pic>
      <p:pic>
        <p:nvPicPr>
          <p:cNvPr id="21" name="Picture 20" descr="A white circle with leaves and blue text&#10;&#10;Description automatically generated">
            <a:extLst>
              <a:ext uri="{FF2B5EF4-FFF2-40B4-BE49-F238E27FC236}">
                <a16:creationId xmlns:a16="http://schemas.microsoft.com/office/drawing/2014/main" id="{182A8056-907F-B1E3-DE5C-847381DCCAB2}"/>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6927484" y="9820170"/>
            <a:ext cx="1354649" cy="1354649"/>
          </a:xfrm>
          <a:prstGeom prst="rect">
            <a:avLst/>
          </a:prstGeom>
        </p:spPr>
      </p:pic>
    </p:spTree>
    <p:extLst>
      <p:ext uri="{BB962C8B-B14F-4D97-AF65-F5344CB8AC3E}">
        <p14:creationId xmlns:p14="http://schemas.microsoft.com/office/powerpoint/2010/main" val="2531700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5983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1931820481"/>
      </p:ext>
    </p:extLst>
  </p:cSld>
  <p:clrMap bg1="lt1" tx1="dk1" bg2="lt2" tx2="dk2" accent1="accent1" accent2="accent2" accent3="accent3" accent4="accent4" accent5="accent5" accent6="accent6" hlink="hlink" folHlink="folHlink"/>
  <p:sldLayoutIdLst>
    <p:sldLayoutId id="2147483694" r:id="rId1"/>
    <p:sldLayoutId id="214748369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t>2025/3/27</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2247827275"/>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5.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21.emf"/><Relationship Id="rId5" Type="http://schemas.openxmlformats.org/officeDocument/2006/relationships/image" Target="../media/image1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3.xml"/><Relationship Id="rId5" Type="http://schemas.openxmlformats.org/officeDocument/2006/relationships/image" Target="../media/image19.png"/><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774295" cy="6858000"/>
            <a:chOff x="0" y="0"/>
            <a:chExt cx="20117" cy="10800"/>
          </a:xfrm>
        </p:grpSpPr>
        <p:pic>
          <p:nvPicPr>
            <p:cNvPr id="4" name="图片 3" descr="26"/>
            <p:cNvPicPr>
              <a:picLocks noChangeAspect="1"/>
            </p:cNvPicPr>
            <p:nvPr/>
          </p:nvPicPr>
          <p:blipFill>
            <a:blip r:embed="rId2"/>
            <a:srcRect t="186" r="61214"/>
            <a:stretch>
              <a:fillRect/>
            </a:stretch>
          </p:blipFill>
          <p:spPr>
            <a:xfrm>
              <a:off x="0" y="0"/>
              <a:ext cx="8819" cy="10800"/>
            </a:xfrm>
            <a:prstGeom prst="rect">
              <a:avLst/>
            </a:prstGeom>
          </p:spPr>
        </p:pic>
        <p:pic>
          <p:nvPicPr>
            <p:cNvPr id="5" name="图片 4"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6" name="图片 5"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8" name="图片 7" descr="25"/>
          <p:cNvPicPr>
            <a:picLocks noChangeAspect="1"/>
          </p:cNvPicPr>
          <p:nvPr/>
        </p:nvPicPr>
        <p:blipFill>
          <a:blip r:embed="rId3"/>
          <a:stretch>
            <a:fillRect/>
          </a:stretch>
        </p:blipFill>
        <p:spPr>
          <a:xfrm>
            <a:off x="727392" y="351375"/>
            <a:ext cx="11464608" cy="5793105"/>
          </a:xfrm>
          <a:prstGeom prst="rect">
            <a:avLst/>
          </a:prstGeom>
        </p:spPr>
      </p:pic>
      <p:pic>
        <p:nvPicPr>
          <p:cNvPr id="3" name="图片 2" descr="14"/>
          <p:cNvPicPr>
            <a:picLocks noChangeAspect="1"/>
          </p:cNvPicPr>
          <p:nvPr/>
        </p:nvPicPr>
        <p:blipFill>
          <a:blip r:embed="rId4"/>
          <a:stretch>
            <a:fillRect/>
          </a:stretch>
        </p:blipFill>
        <p:spPr>
          <a:xfrm>
            <a:off x="4085590" y="4607560"/>
            <a:ext cx="922020" cy="1763395"/>
          </a:xfrm>
          <a:prstGeom prst="rect">
            <a:avLst/>
          </a:prstGeom>
        </p:spPr>
      </p:pic>
      <p:pic>
        <p:nvPicPr>
          <p:cNvPr id="37" name="图形 36" descr="打开的书 轮廓"/>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227674" y="5649595"/>
            <a:ext cx="1239156" cy="944175"/>
          </a:xfrm>
          <a:prstGeom prst="rect">
            <a:avLst/>
          </a:prstGeom>
        </p:spPr>
      </p:pic>
      <p:pic>
        <p:nvPicPr>
          <p:cNvPr id="20" name="Picture 19" descr="A group of people posing for the camera&#10;&#10;Description automatically generated with medium confidence">
            <a:extLst>
              <a:ext uri="{FF2B5EF4-FFF2-40B4-BE49-F238E27FC236}">
                <a16:creationId xmlns:a16="http://schemas.microsoft.com/office/drawing/2014/main" id="{FA01B4A0-C915-9DE1-E68C-93577BB8FA76}"/>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506274" y="3477852"/>
            <a:ext cx="5046376" cy="3507888"/>
          </a:xfrm>
          <a:prstGeom prst="rect">
            <a:avLst/>
          </a:prstGeom>
        </p:spPr>
      </p:pic>
      <p:pic>
        <p:nvPicPr>
          <p:cNvPr id="9" name="Picture 8">
            <a:extLst>
              <a:ext uri="{FF2B5EF4-FFF2-40B4-BE49-F238E27FC236}">
                <a16:creationId xmlns:a16="http://schemas.microsoft.com/office/drawing/2014/main" id="{9AD7D6DF-DB3E-001C-70DE-C302C03EEDF6}"/>
              </a:ext>
            </a:extLst>
          </p:cNvPr>
          <p:cNvPicPr>
            <a:picLocks noChangeAspect="1"/>
          </p:cNvPicPr>
          <p:nvPr/>
        </p:nvPicPr>
        <p:blipFill>
          <a:blip r:embed="rId9"/>
          <a:stretch>
            <a:fillRect/>
          </a:stretch>
        </p:blipFill>
        <p:spPr>
          <a:xfrm flipH="1">
            <a:off x="8703797" y="-415343"/>
            <a:ext cx="3598071" cy="3052218"/>
          </a:xfrm>
          <a:prstGeom prst="rect">
            <a:avLst/>
          </a:prstGeom>
        </p:spPr>
      </p:pic>
      <p:pic>
        <p:nvPicPr>
          <p:cNvPr id="15" name="Picture 14">
            <a:extLst>
              <a:ext uri="{FF2B5EF4-FFF2-40B4-BE49-F238E27FC236}">
                <a16:creationId xmlns:a16="http://schemas.microsoft.com/office/drawing/2014/main" id="{5CD0D8FF-81D7-AEFB-14FE-D96ECA0D5615}"/>
              </a:ext>
            </a:extLst>
          </p:cNvPr>
          <p:cNvPicPr>
            <a:picLocks noChangeAspect="1"/>
          </p:cNvPicPr>
          <p:nvPr/>
        </p:nvPicPr>
        <p:blipFill>
          <a:blip r:embed="rId10"/>
          <a:stretch>
            <a:fillRect/>
          </a:stretch>
        </p:blipFill>
        <p:spPr>
          <a:xfrm>
            <a:off x="10191157" y="454049"/>
            <a:ext cx="1182727" cy="1347333"/>
          </a:xfrm>
          <a:prstGeom prst="rect">
            <a:avLst/>
          </a:prstGeom>
        </p:spPr>
      </p:pic>
      <p:pic>
        <p:nvPicPr>
          <p:cNvPr id="18" name="Picture 17">
            <a:extLst>
              <a:ext uri="{FF2B5EF4-FFF2-40B4-BE49-F238E27FC236}">
                <a16:creationId xmlns:a16="http://schemas.microsoft.com/office/drawing/2014/main" id="{8AACC8A0-3359-A893-42F7-101738793977}"/>
              </a:ext>
            </a:extLst>
          </p:cNvPr>
          <p:cNvPicPr>
            <a:picLocks noChangeAspect="1"/>
          </p:cNvPicPr>
          <p:nvPr/>
        </p:nvPicPr>
        <p:blipFill>
          <a:blip r:embed="rId11"/>
          <a:stretch>
            <a:fillRect/>
          </a:stretch>
        </p:blipFill>
        <p:spPr>
          <a:xfrm>
            <a:off x="2093337" y="1153983"/>
            <a:ext cx="8175445" cy="3359187"/>
          </a:xfrm>
          <a:prstGeom prst="rect">
            <a:avLst/>
          </a:prstGeom>
        </p:spPr>
      </p:pic>
      <p:sp>
        <p:nvSpPr>
          <p:cNvPr id="22" name="TextBox 21">
            <a:extLst>
              <a:ext uri="{FF2B5EF4-FFF2-40B4-BE49-F238E27FC236}">
                <a16:creationId xmlns:a16="http://schemas.microsoft.com/office/drawing/2014/main" id="{53FBACEE-03D5-FB0B-23D1-15E4B18CA45E}"/>
              </a:ext>
            </a:extLst>
          </p:cNvPr>
          <p:cNvSpPr txBox="1"/>
          <p:nvPr/>
        </p:nvSpPr>
        <p:spPr>
          <a:xfrm>
            <a:off x="5869172" y="4029739"/>
            <a:ext cx="2445488" cy="769441"/>
          </a:xfrm>
          <a:prstGeom prst="rect">
            <a:avLst/>
          </a:prstGeom>
          <a:noFill/>
        </p:spPr>
        <p:txBody>
          <a:bodyPr wrap="square" rtlCol="0">
            <a:spAutoFit/>
          </a:bodyPr>
          <a:lstStyle/>
          <a:p>
            <a:r>
              <a:rPr lang="en-US" sz="4400" b="1" dirty="0"/>
              <a:t>(</a:t>
            </a:r>
            <a:r>
              <a:rPr lang="en-US" sz="4400" b="1" dirty="0" err="1"/>
              <a:t>Tiết</a:t>
            </a:r>
            <a:r>
              <a:rPr lang="en-US" sz="4400" b="1" dirty="0"/>
              <a: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1000"/>
                                        <p:tgtEl>
                                          <p:spTgt spid="22">
                                            <p:txEl>
                                              <p:pRg st="0" end="0"/>
                                            </p:txEl>
                                          </p:spTgt>
                                        </p:tgtEl>
                                      </p:cBhvr>
                                    </p:animEffect>
                                    <p:anim calcmode="lin" valueType="num">
                                      <p:cBhvr>
                                        <p:cTn id="4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sp>
        <p:nvSpPr>
          <p:cNvPr id="29" name="TextBox 28">
            <a:extLst>
              <a:ext uri="{FF2B5EF4-FFF2-40B4-BE49-F238E27FC236}">
                <a16:creationId xmlns:a16="http://schemas.microsoft.com/office/drawing/2014/main" id="{9C61B3EE-2814-E885-FD9A-0D8BDBFFA95E}"/>
              </a:ext>
            </a:extLst>
          </p:cNvPr>
          <p:cNvSpPr txBox="1"/>
          <p:nvPr/>
        </p:nvSpPr>
        <p:spPr>
          <a:xfrm>
            <a:off x="3069703" y="1377040"/>
            <a:ext cx="8264605" cy="2308324"/>
          </a:xfrm>
          <a:prstGeom prst="rect">
            <a:avLst/>
          </a:prstGeom>
          <a:noFill/>
        </p:spPr>
        <p:txBody>
          <a:bodyPr wrap="square">
            <a:spAutoFit/>
          </a:bodyPr>
          <a:lstStyle/>
          <a:p>
            <a:pPr marL="685800" lvl="0" indent="-685800" algn="just">
              <a:buFont typeface="Wingdings" panose="05000000000000000000" pitchFamily="2" charset="2"/>
              <a:buChar char="ü"/>
            </a:pPr>
            <a:r>
              <a:rPr lang="en-US" sz="4800" b="1">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Em hãy cùng các bạn thảo luận để xây dựng quy tắc ứng xử với bạn bè</a:t>
            </a:r>
            <a:endParaRPr kumimoji="0" lang="en-US" sz="4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75D22A7-45F1-38FD-E3BC-BC2439393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978" y="2766327"/>
            <a:ext cx="3734004" cy="373400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Chia </a:t>
            </a:r>
            <a:r>
              <a:rPr lang="en-US" sz="3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sẻ</a:t>
            </a: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c</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ác câu ca dao, tục ngữ, danh ngôn hoặc các câu thơ nói về tình bạn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2879138" y="1975750"/>
            <a:ext cx="7211160" cy="1022632"/>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id="{14C8CC48-8456-8BA3-7673-86684836AADF}"/>
                </a:ext>
              </a:extLst>
            </p:cNvPr>
            <p:cNvSpPr/>
            <p:nvPr/>
          </p:nvSpPr>
          <p:spPr>
            <a:xfrm>
              <a:off x="6033198" y="1787722"/>
              <a:ext cx="5033824" cy="22294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Học thầy không tày học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2328528" y="3219757"/>
            <a:ext cx="7995685"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bè là nghĩa tương tri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Sao cho sau trước một bờ mới nên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2424224" y="4782743"/>
            <a:ext cx="7868093" cy="1307061"/>
            <a:chOff x="5865741" y="1648911"/>
            <a:chExt cx="5371918" cy="404084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37108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ơi nhớ lấy câu này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Tình bạn là mối duyên thừa trời cho</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192549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id="{587D7F30-D2F4-5070-AADD-17F680E7E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Content Placeholder 3">
            <a:extLst>
              <a:ext uri="{FF2B5EF4-FFF2-40B4-BE49-F238E27FC236}">
                <a16:creationId xmlns:a16="http://schemas.microsoft.com/office/drawing/2014/main" id="{2498C01D-201B-37CD-D23F-CD626E3B77D3}"/>
              </a:ext>
            </a:extLst>
          </p:cNvPr>
          <p:cNvPicPr>
            <a:picLocks noGrp="1" noChangeAspect="1"/>
          </p:cNvPicPr>
          <p:nvPr>
            <p:ph idx="1"/>
          </p:nvPr>
        </p:nvPicPr>
        <p:blipFill>
          <a:blip r:embed="rId3"/>
          <a:stretch>
            <a:fillRect/>
          </a:stretch>
        </p:blipFill>
        <p:spPr>
          <a:xfrm>
            <a:off x="1700403" y="1690688"/>
            <a:ext cx="8791194" cy="4133446"/>
          </a:xfrm>
          <a:prstGeom prst="rect">
            <a:avLst/>
          </a:prstGeom>
        </p:spPr>
      </p:pic>
    </p:spTree>
    <p:extLst>
      <p:ext uri="{BB962C8B-B14F-4D97-AF65-F5344CB8AC3E}">
        <p14:creationId xmlns:p14="http://schemas.microsoft.com/office/powerpoint/2010/main" val="269033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23E0CA-24B0-0C53-F1F8-2FC13EFCCDAC}"/>
              </a:ext>
            </a:extLst>
          </p:cNvPr>
          <p:cNvPicPr>
            <a:picLocks noChangeAspect="1"/>
          </p:cNvPicPr>
          <p:nvPr/>
        </p:nvPicPr>
        <p:blipFill>
          <a:blip r:embed="rId2"/>
          <a:stretch>
            <a:fillRect/>
          </a:stretch>
        </p:blipFill>
        <p:spPr>
          <a:xfrm>
            <a:off x="1863991" y="2573707"/>
            <a:ext cx="9059441" cy="1859441"/>
          </a:xfrm>
          <a:prstGeom prst="rect">
            <a:avLst/>
          </a:prstGeom>
        </p:spPr>
      </p:pic>
    </p:spTree>
    <p:extLst>
      <p:ext uri="{BB962C8B-B14F-4D97-AF65-F5344CB8AC3E}">
        <p14:creationId xmlns:p14="http://schemas.microsoft.com/office/powerpoint/2010/main" val="400566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3.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Đưa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ra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lời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khuyên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bạn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trong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các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tình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huống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dưới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đây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4"/>
          <a:stretch>
            <a:fillRect/>
          </a:stretch>
        </p:blipFill>
        <p:spPr>
          <a:xfrm>
            <a:off x="853262" y="2551814"/>
            <a:ext cx="4684059" cy="2895600"/>
          </a:xfrm>
          <a:prstGeom prst="rect">
            <a:avLst/>
          </a:prstGeom>
        </p:spPr>
      </p:pic>
      <p:pic>
        <p:nvPicPr>
          <p:cNvPr id="11" name="Picture 10">
            <a:extLst>
              <a:ext uri="{FF2B5EF4-FFF2-40B4-BE49-F238E27FC236}">
                <a16:creationId xmlns:a16="http://schemas.microsoft.com/office/drawing/2014/main" id="{C013DE99-21D1-0B0A-6061-91DBF13AC961}"/>
              </a:ext>
            </a:extLst>
          </p:cNvPr>
          <p:cNvPicPr>
            <a:picLocks noChangeAspect="1"/>
          </p:cNvPicPr>
          <p:nvPr/>
        </p:nvPicPr>
        <p:blipFill>
          <a:blip r:embed="rId5"/>
          <a:stretch>
            <a:fillRect/>
          </a:stretch>
        </p:blipFill>
        <p:spPr>
          <a:xfrm>
            <a:off x="6038075" y="2449364"/>
            <a:ext cx="5142616" cy="3153995"/>
          </a:xfrm>
          <a:prstGeom prst="rect">
            <a:avLst/>
          </a:prstGeom>
        </p:spPr>
      </p:pic>
      <p:grpSp>
        <p:nvGrpSpPr>
          <p:cNvPr id="12" name="Group 11">
            <a:extLst>
              <a:ext uri="{FF2B5EF4-FFF2-40B4-BE49-F238E27FC236}">
                <a16:creationId xmlns:a16="http://schemas.microsoft.com/office/drawing/2014/main" id="{234FF82E-7C8F-0BE4-4C55-39DB283F8A53}"/>
              </a:ext>
            </a:extLst>
          </p:cNvPr>
          <p:cNvGrpSpPr/>
          <p:nvPr/>
        </p:nvGrpSpPr>
        <p:grpSpPr>
          <a:xfrm>
            <a:off x="3739217" y="4432742"/>
            <a:ext cx="4278451" cy="2175001"/>
            <a:chOff x="892354" y="3758439"/>
            <a:chExt cx="4278451" cy="2175001"/>
          </a:xfrm>
        </p:grpSpPr>
        <p:pic>
          <p:nvPicPr>
            <p:cNvPr id="14" name="Picture 9">
              <a:extLst>
                <a:ext uri="{FF2B5EF4-FFF2-40B4-BE49-F238E27FC236}">
                  <a16:creationId xmlns:a16="http://schemas.microsoft.com/office/drawing/2014/main" id="{C5E8F9F4-6AB2-5168-E0BF-E0E56C16D2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C8DD93DC-BEA0-C8D6-5C8C-FAB129C55DB4}"/>
                </a:ext>
              </a:extLst>
            </p:cNvPr>
            <p:cNvSpPr/>
            <p:nvPr/>
          </p:nvSpPr>
          <p:spPr>
            <a:xfrm>
              <a:off x="1442720" y="5405120"/>
              <a:ext cx="3169920" cy="528320"/>
            </a:xfrm>
            <a:prstGeom prst="roundRect">
              <a:avLst/>
            </a:prstGeom>
            <a:solidFill>
              <a:srgbClr val="FFFFFF"/>
            </a:solidFill>
            <a:ln w="25400" cap="flat" cmpd="sng" algn="ctr">
              <a:solidFill>
                <a:srgbClr val="F1CB3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5"/>
          <a:stretch>
            <a:fillRect/>
          </a:stretch>
        </p:blipFill>
        <p:spPr>
          <a:xfrm>
            <a:off x="821365" y="2232837"/>
            <a:ext cx="4684059" cy="2895600"/>
          </a:xfrm>
          <a:prstGeom prst="rect">
            <a:avLst/>
          </a:prstGeom>
        </p:spPr>
      </p:pic>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6"/>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Khuyên bạn xin thông tin địa chỉ, số điện thoại của Vân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giữ mối liên hệ khi Vân đến nơi ở mới. Khi đó, hai bạn vẫn duy trì được tình bạn mặc dù không ở gần nhau như trước.</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3708299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4"/>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 nam không nên đưa ra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ề</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nghị như vậy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ố</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i với bạn nữ vì sẽ khiến bạn nữ cảm thấy khó xử. Hơn nữa, bao che cho lỗi sai của bạn không phải là việc làm phù hợp để duy trì tình bạn.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DD47B42C-8B5A-6EAA-95FD-060430F35CEC}"/>
              </a:ext>
            </a:extLst>
          </p:cNvPr>
          <p:cNvPicPr>
            <a:picLocks noChangeAspect="1"/>
          </p:cNvPicPr>
          <p:nvPr/>
        </p:nvPicPr>
        <p:blipFill>
          <a:blip r:embed="rId5"/>
          <a:stretch>
            <a:fillRect/>
          </a:stretch>
        </p:blipFill>
        <p:spPr>
          <a:xfrm>
            <a:off x="764326" y="2247346"/>
            <a:ext cx="4679544" cy="2869990"/>
          </a:xfrm>
          <a:prstGeom prst="rect">
            <a:avLst/>
          </a:prstGeom>
        </p:spPr>
      </p:pic>
    </p:spTree>
    <p:custDataLst>
      <p:tags r:id="rId1"/>
    </p:custDataLst>
    <p:extLst>
      <p:ext uri="{BB962C8B-B14F-4D97-AF65-F5344CB8AC3E}">
        <p14:creationId xmlns:p14="http://schemas.microsoft.com/office/powerpoint/2010/main" val="184283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4. </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Em cùng các bạn trong nhóm xây dựng kịch bản và sắm vai xử lí các tình huống dưới đây:</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1092868" y="2230930"/>
            <a:ext cx="4553020" cy="1171489"/>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id="{14C8CC48-8456-8BA3-7673-86684836AADF}"/>
                </a:ext>
              </a:extLst>
            </p:cNvPr>
            <p:cNvSpPr/>
            <p:nvPr/>
          </p:nvSpPr>
          <p:spPr>
            <a:xfrm>
              <a:off x="6033198" y="1787723"/>
              <a:ext cx="5033824" cy="1200329"/>
            </a:xfrm>
            <a:prstGeom prst="rect">
              <a:avLst/>
            </a:prstGeom>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a. Bạn của em có chuyện vui/buồn</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6921795" y="2167135"/>
            <a:ext cx="4306186"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b. Bạn của em bị trêu chọc</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3827720" y="3857711"/>
            <a:ext cx="4444409" cy="1384139"/>
            <a:chOff x="5865741" y="1648911"/>
            <a:chExt cx="5371918" cy="427913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c. Bạn của em mắc khuyết điểm</a:t>
              </a:r>
              <a:endParaRPr lang="en-US" sz="3600"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2040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576F-F3E5-E440-9A9A-AA8FA8C0C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5C5B86-EEA7-B537-0330-19917DCB3E10}"/>
              </a:ext>
            </a:extLst>
          </p:cNvPr>
          <p:cNvSpPr>
            <a:spLocks noGrp="1"/>
          </p:cNvSpPr>
          <p:nvPr>
            <p:ph idx="1"/>
          </p:nvPr>
        </p:nvSpPr>
        <p:spPr/>
        <p:txBody>
          <a:bodyPr/>
          <a:lstStyle/>
          <a:p>
            <a:endParaRPr lang="en-US" dirty="0"/>
          </a:p>
        </p:txBody>
      </p:sp>
      <p:pic>
        <p:nvPicPr>
          <p:cNvPr id="4" name="Picture 3" descr="A group of children holding books&#10;&#10;Description automatically generated with medium confidence">
            <a:extLst>
              <a:ext uri="{FF2B5EF4-FFF2-40B4-BE49-F238E27FC236}">
                <a16:creationId xmlns:a16="http://schemas.microsoft.com/office/drawing/2014/main" id="{4AC06F0D-C4EE-E594-B0BF-768CB2FEA689}"/>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0" y="8465"/>
            <a:ext cx="12192000" cy="6857999"/>
          </a:xfrm>
          <a:prstGeom prst="rect">
            <a:avLst/>
          </a:prstGeom>
        </p:spPr>
      </p:pic>
      <p:grpSp>
        <p:nvGrpSpPr>
          <p:cNvPr id="5" name="Group 4">
            <a:extLst>
              <a:ext uri="{FF2B5EF4-FFF2-40B4-BE49-F238E27FC236}">
                <a16:creationId xmlns:a16="http://schemas.microsoft.com/office/drawing/2014/main" id="{D3D4CDAE-26A5-DDA0-B224-0B587F188E5B}"/>
              </a:ext>
            </a:extLst>
          </p:cNvPr>
          <p:cNvGrpSpPr/>
          <p:nvPr/>
        </p:nvGrpSpPr>
        <p:grpSpPr>
          <a:xfrm>
            <a:off x="-1158239" y="7968201"/>
            <a:ext cx="18992215" cy="2215991"/>
            <a:chOff x="13243904" y="-21216709"/>
            <a:chExt cx="19640645" cy="9310091"/>
          </a:xfrm>
        </p:grpSpPr>
        <p:sp>
          <p:nvSpPr>
            <p:cNvPr id="6" name="文本框 48">
              <a:extLst>
                <a:ext uri="{FF2B5EF4-FFF2-40B4-BE49-F238E27FC236}">
                  <a16:creationId xmlns:a16="http://schemas.microsoft.com/office/drawing/2014/main" id="{A5CE8292-0574-AF92-D871-100C7978B2E4}"/>
                </a:ext>
              </a:extLst>
            </p:cNvPr>
            <p:cNvSpPr txBox="1"/>
            <p:nvPr/>
          </p:nvSpPr>
          <p:spPr>
            <a:xfrm>
              <a:off x="13716713" y="-21216709"/>
              <a:ext cx="18695028"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endParaRPr kumimoji="0" lang="zh-CN" altLang="en-US" sz="138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endParaRPr>
            </a:p>
          </p:txBody>
        </p:sp>
        <p:sp>
          <p:nvSpPr>
            <p:cNvPr id="7" name="文本框 39">
              <a:extLst>
                <a:ext uri="{FF2B5EF4-FFF2-40B4-BE49-F238E27FC236}">
                  <a16:creationId xmlns:a16="http://schemas.microsoft.com/office/drawing/2014/main" id="{E8C2C40D-8CCA-F10F-9E0A-07E74D43AB72}"/>
                </a:ext>
              </a:extLst>
            </p:cNvPr>
            <p:cNvSpPr txBox="1"/>
            <p:nvPr/>
          </p:nvSpPr>
          <p:spPr>
            <a:xfrm>
              <a:off x="13243904" y="-21216709"/>
              <a:ext cx="19640645"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38100">
                    <a:noFill/>
                  </a:ln>
                  <a:gradFill flip="none" rotWithShape="1">
                    <a:gsLst>
                      <a:gs pos="42000">
                        <a:srgbClr val="92D050"/>
                      </a:gs>
                      <a:gs pos="63000">
                        <a:srgbClr val="FFCE45"/>
                      </a:gs>
                      <a:gs pos="91000">
                        <a:srgbClr val="00B0F0"/>
                      </a:gs>
                    </a:gsLst>
                    <a:lin ang="5400000" scaled="1"/>
                    <a:tileRect/>
                  </a:gradFill>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p>
          </p:txBody>
        </p:sp>
      </p:grpSp>
      <p:pic>
        <p:nvPicPr>
          <p:cNvPr id="8" name="Picture 7">
            <a:extLst>
              <a:ext uri="{FF2B5EF4-FFF2-40B4-BE49-F238E27FC236}">
                <a16:creationId xmlns:a16="http://schemas.microsoft.com/office/drawing/2014/main" id="{4510150D-C262-5E95-AD9E-E33023265DC8}"/>
              </a:ext>
            </a:extLst>
          </p:cNvPr>
          <p:cNvPicPr>
            <a:picLocks noChangeAspect="1"/>
          </p:cNvPicPr>
          <p:nvPr/>
        </p:nvPicPr>
        <p:blipFill>
          <a:blip r:embed="rId3"/>
          <a:stretch>
            <a:fillRect/>
          </a:stretch>
        </p:blipFill>
        <p:spPr>
          <a:xfrm>
            <a:off x="-1913056" y="4431693"/>
            <a:ext cx="16571004" cy="2185713"/>
          </a:xfrm>
          <a:prstGeom prst="rect">
            <a:avLst/>
          </a:prstGeom>
        </p:spPr>
      </p:pic>
    </p:spTree>
    <p:extLst>
      <p:ext uri="{BB962C8B-B14F-4D97-AF65-F5344CB8AC3E}">
        <p14:creationId xmlns:p14="http://schemas.microsoft.com/office/powerpoint/2010/main" val="38428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A818B-2DAA-9DA0-BF2B-1D3AE9F06653}"/>
              </a:ext>
            </a:extLst>
          </p:cNvPr>
          <p:cNvPicPr>
            <a:picLocks noChangeAspect="1"/>
          </p:cNvPicPr>
          <p:nvPr/>
        </p:nvPicPr>
        <p:blipFill>
          <a:blip r:embed="rId3"/>
          <a:stretch>
            <a:fillRect/>
          </a:stretch>
        </p:blipFill>
        <p:spPr>
          <a:xfrm>
            <a:off x="1754617" y="2244097"/>
            <a:ext cx="9065538" cy="1859441"/>
          </a:xfrm>
          <a:prstGeom prst="rect">
            <a:avLst/>
          </a:prstGeom>
        </p:spPr>
      </p:pic>
    </p:spTree>
    <p:extLst>
      <p:ext uri="{BB962C8B-B14F-4D97-AF65-F5344CB8AC3E}">
        <p14:creationId xmlns:p14="http://schemas.microsoft.com/office/powerpoint/2010/main" val="339783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ISLIDE.ICON" val="#400791;"/>
</p:tagLst>
</file>

<file path=ppt/tags/tag3.xml><?xml version="1.0" encoding="utf-8"?>
<p:tagLst xmlns:a="http://schemas.openxmlformats.org/drawingml/2006/main" xmlns:r="http://schemas.openxmlformats.org/officeDocument/2006/relationships" xmlns:p="http://schemas.openxmlformats.org/presentationml/2006/main">
  <p:tag name="ISLIDE.ICON" val="#400791;"/>
</p:tagLst>
</file>

<file path=ppt/tags/tag4.xml><?xml version="1.0" encoding="utf-8"?>
<p:tagLst xmlns:a="http://schemas.openxmlformats.org/drawingml/2006/main" xmlns:r="http://schemas.openxmlformats.org/officeDocument/2006/relationships" xmlns:p="http://schemas.openxmlformats.org/presentationml/2006/main">
  <p:tag name="ISLIDE.ICON" val="#400791;"/>
</p:tagLst>
</file>

<file path=ppt/tags/tag5.xml><?xml version="1.0" encoding="utf-8"?>
<p:tagLst xmlns:a="http://schemas.openxmlformats.org/drawingml/2006/main" xmlns:r="http://schemas.openxmlformats.org/officeDocument/2006/relationships" xmlns:p="http://schemas.openxmlformats.org/presentationml/2006/main">
  <p:tag name="ISLIDE.ICON" val="#400791;"/>
</p:tagLst>
</file>

<file path=ppt/tags/tag6.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260</Words>
  <Application>Microsoft Office PowerPoint</Application>
  <PresentationFormat>Widescreen</PresentationFormat>
  <Paragraphs>22</Paragraphs>
  <Slides>12</Slides>
  <Notes>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12</vt:i4>
      </vt:variant>
    </vt:vector>
  </HeadingPairs>
  <TitlesOfParts>
    <vt:vector size="30" baseType="lpstr">
      <vt:lpstr>宋体</vt:lpstr>
      <vt:lpstr>#9Slide07 Soup of Justice</vt:lpstr>
      <vt:lpstr>Arial</vt:lpstr>
      <vt:lpstr>BrushScript</vt:lpstr>
      <vt:lpstr>Calibri</vt:lpstr>
      <vt:lpstr>Calibri Light</vt:lpstr>
      <vt:lpstr>Cambria</vt:lpstr>
      <vt:lpstr>Wingdings</vt:lpstr>
      <vt:lpstr>字魂131号-酷乐潮玩体</vt:lpstr>
      <vt:lpstr>字魂37号-波纹乖乖体</vt:lpstr>
      <vt:lpstr>字魂59号-创粗黑</vt:lpstr>
      <vt:lpstr>思源黑体 CN Bold</vt:lpstr>
      <vt:lpstr>思源黑体 CN Medium</vt:lpstr>
      <vt:lpstr>思源黑体 CN Normal</vt:lpstr>
      <vt:lpstr>1_Office 主题</vt:lpstr>
      <vt:lpstr>Office 主题​​</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minhkhanh.t93@gmail.com</cp:lastModifiedBy>
  <cp:revision>31</cp:revision>
  <dcterms:created xsi:type="dcterms:W3CDTF">2023-11-01T07:18:08Z</dcterms:created>
  <dcterms:modified xsi:type="dcterms:W3CDTF">2025-03-27T12:29:54Z</dcterms:modified>
</cp:coreProperties>
</file>