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3"/>
  </p:notesMasterIdLst>
  <p:sldIdLst>
    <p:sldId id="281" r:id="rId2"/>
    <p:sldId id="258" r:id="rId3"/>
    <p:sldId id="259" r:id="rId4"/>
    <p:sldId id="260" r:id="rId5"/>
    <p:sldId id="262" r:id="rId6"/>
    <p:sldId id="263" r:id="rId7"/>
    <p:sldId id="265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cCa3gun4unZEePq5Iw78g+QXU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E42AC1-DD04-4280-883E-59C84D59371D}">
  <a:tblStyle styleId="{B4E42AC1-DD04-4280-883E-59C84D5937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35006460-1EDB-48DF-9527-69FFD85A2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4405F5D2-F0FC-4484-B65F-DE02A98DC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8687464-5404-43EA-923E-0A295EE4B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8B05581-6919-41DB-88D0-A7DC46C5370F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8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8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6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3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5.wav"/><Relationship Id="rId12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33.jpeg"/><Relationship Id="rId5" Type="http://schemas.openxmlformats.org/officeDocument/2006/relationships/audio" Target="../media/audio3.wav"/><Relationship Id="rId15" Type="http://schemas.openxmlformats.org/officeDocument/2006/relationships/image" Target="../media/image35.gif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45.png"/><Relationship Id="rId1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image" Target="../media/image35.gif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image" Target="../media/image3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5.wav"/><Relationship Id="rId11" Type="http://schemas.openxmlformats.org/officeDocument/2006/relationships/audio" Target="../media/audio7.wav"/><Relationship Id="rId5" Type="http://schemas.openxmlformats.org/officeDocument/2006/relationships/audio" Target="../media/audio4.wav"/><Relationship Id="rId15" Type="http://schemas.openxmlformats.org/officeDocument/2006/relationships/image" Target="../media/image26.png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6745"/>
            <a:ext cx="2187972" cy="191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 smtClean="0">
                <a:solidFill>
                  <a:srgbClr val="FF0066"/>
                </a:solidFill>
                <a:latin typeface="Times New Roman" pitchFamily="18" charset="0"/>
              </a:rPr>
              <a:t>TRƯỜNG TIỂU HỌC MỸ ĐỨC I</a:t>
            </a:r>
            <a:endParaRPr lang="en-US" altLang="en-US" sz="262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98885" y="3168853"/>
            <a:ext cx="9005106" cy="124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6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359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595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63: PHÉP NHÂN PHÂN SỐ (TIẾT 1)</a:t>
            </a:r>
            <a:endParaRPr lang="en-US" sz="359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984443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14235" y="5051253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14812" y="-312866"/>
            <a:ext cx="1791358" cy="24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812899" y="5309116"/>
            <a:ext cx="7518400" cy="103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397" b="1" i="1" dirty="0">
                <a:solidFill>
                  <a:srgbClr val="FF0066"/>
                </a:solidFill>
                <a:latin typeface="Times New Roman" pitchFamily="18" charset="0"/>
              </a:rPr>
              <a:t>Giáo viên : Phạm Thị Thanh </a:t>
            </a:r>
            <a:r>
              <a:rPr lang="vi-VN" altLang="en-US" sz="2397" b="1" i="1" dirty="0" smtClean="0">
                <a:solidFill>
                  <a:srgbClr val="FF0066"/>
                </a:solidFill>
                <a:latin typeface="Times New Roman" pitchFamily="18" charset="0"/>
              </a:rPr>
              <a:t>Hải</a:t>
            </a:r>
            <a:endParaRPr lang="en-US" altLang="en-US" sz="2397" b="1" i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397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397" b="1" i="1" dirty="0" smtClean="0">
                <a:solidFill>
                  <a:srgbClr val="FF0066"/>
                </a:solidFill>
                <a:latin typeface="Times New Roman" pitchFamily="18" charset="0"/>
              </a:rPr>
              <a:t>                   </a:t>
            </a:r>
            <a:r>
              <a:rPr lang="en-US" altLang="en-US" sz="2397" b="1" i="1" dirty="0" err="1" smtClean="0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vi-VN" altLang="en-US" sz="2397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397" b="1" i="1" dirty="0" smtClean="0">
                <a:solidFill>
                  <a:srgbClr val="FF0066"/>
                </a:solidFill>
                <a:latin typeface="Times New Roman" pitchFamily="18" charset="0"/>
              </a:rPr>
              <a:t>4D</a:t>
            </a:r>
            <a:endParaRPr lang="en-US" altLang="en-US" sz="2397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9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F43A2EC9-6228-49AA-8941-91DD65062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003" y="1107847"/>
            <a:ext cx="7229822" cy="12303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500" dirty="0" smtClean="0">
                <a:solidFill>
                  <a:schemeClr val="bg1"/>
                </a:solidFill>
              </a:rPr>
              <a:t>Tấm nhôm có chiều rộng là</a:t>
            </a:r>
            <a:r>
              <a:rPr lang="vi-VN" altLang="en-US" sz="3500" dirty="0">
                <a:solidFill>
                  <a:schemeClr val="bg1"/>
                </a:solidFill>
              </a:rPr>
              <a:t>: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grpSp>
        <p:nvGrpSpPr>
          <p:cNvPr id="10243" name="Group 51">
            <a:extLst>
              <a:ext uri="{FF2B5EF4-FFF2-40B4-BE49-F238E27FC236}">
                <a16:creationId xmlns:a16="http://schemas.microsoft.com/office/drawing/2014/main" id="{D411A117-A181-4917-BB40-76C87F40CBBC}"/>
              </a:ext>
            </a:extLst>
          </p:cNvPr>
          <p:cNvGrpSpPr>
            <a:grpSpLocks/>
          </p:cNvGrpSpPr>
          <p:nvPr/>
        </p:nvGrpSpPr>
        <p:grpSpPr bwMode="auto">
          <a:xfrm>
            <a:off x="1531384" y="4348"/>
            <a:ext cx="320269" cy="684930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E5ABFC-EF11-4623-9919-792DACD2C71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10279" name="Rectangle 10">
              <a:extLst>
                <a:ext uri="{FF2B5EF4-FFF2-40B4-BE49-F238E27FC236}">
                  <a16:creationId xmlns:a16="http://schemas.microsoft.com/office/drawing/2014/main" id="{EF3B6777-33C0-4935-8868-D39A6605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998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08622F-3E49-46EA-A040-F5574AD4C87A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98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C8A8B6B0-A37D-4C00-8733-8CCC8C3F0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882" y="3621093"/>
                <a:ext cx="5975701" cy="967635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altLang="en-US" sz="3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altLang="en-US" sz="3196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C8A8B6B0-A37D-4C00-8733-8CCC8C3F0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0882" y="3621093"/>
                <a:ext cx="5975701" cy="967635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8B7A534F-5E7F-44AD-A871-7E537C59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0" y="3890378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BD1A0AB5-1417-4194-AD02-5B769DE2E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31" y="3674751"/>
            <a:ext cx="1498285" cy="79908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28204428-0BD8-4521-97F5-7530842C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828" y="3731832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2D57FD77-EDE5-4E64-9E82-80336F378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84719" y="3793665"/>
            <a:ext cx="474061" cy="5612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59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595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341DE32F-AEA6-42DE-AA15-67C7AFE0E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177" y="2555395"/>
                <a:ext cx="5942406" cy="98458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alt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alt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altLang="en-US" sz="3196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341DE32F-AEA6-42DE-AA15-67C7AFE0E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177" y="2555395"/>
                <a:ext cx="5942406" cy="984589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E49C7D05-9F51-43F7-84F1-52A7109C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86" y="2916891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6A5D165E-258B-4C6B-B0F6-0868A368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69" y="2621990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6399B1D0-8AFD-4037-ADBC-487B0D1F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870" y="2729803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3B94155-3DCB-4F1B-95ED-3B048B0C54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0326" y="2842370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59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3595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6777E114-4420-4244-8B7D-9FF4DA40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177" y="4662509"/>
            <a:ext cx="5942406" cy="82445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196" dirty="0" smtClean="0">
                <a:solidFill>
                  <a:schemeClr val="bg1"/>
                </a:solidFill>
              </a:rPr>
              <a:t>3 m</a:t>
            </a:r>
            <a:endParaRPr lang="en-US" altLang="en-US" sz="3196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A63C0F8B-DA20-47AC-B78B-5FC425E1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4" y="4917776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4F670529-5962-4340-A8DD-5FE9F9E5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0" y="4695807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2" name="cached_combo42.wav"/>
            </a:hlinkHover>
            <a:extLst>
              <a:ext uri="{FF2B5EF4-FFF2-40B4-BE49-F238E27FC236}">
                <a16:creationId xmlns:a16="http://schemas.microsoft.com/office/drawing/2014/main" id="{3306B889-996E-4579-8618-AD7254CA1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54" y="4768740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79C4121-1EE9-4ACD-A019-508A823543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968" y="4881307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59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3595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4235" name="AutoShape 27">
            <a:extLst>
              <a:ext uri="{FF2B5EF4-FFF2-40B4-BE49-F238E27FC236}">
                <a16:creationId xmlns:a16="http://schemas.microsoft.com/office/drawing/2014/main" id="{B69BB3EB-8ED8-4A23-82FC-AB096531C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578" y="1053940"/>
            <a:ext cx="1541094" cy="135717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796" i="1"/>
          </a:p>
        </p:txBody>
      </p:sp>
      <p:sp>
        <p:nvSpPr>
          <p:cNvPr id="94236" name="WordArt 28">
            <a:extLst>
              <a:ext uri="{FF2B5EF4-FFF2-40B4-BE49-F238E27FC236}">
                <a16:creationId xmlns:a16="http://schemas.microsoft.com/office/drawing/2014/main" id="{FF193AFC-6E35-43C4-A827-6AE28D72F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0832" y="1374211"/>
            <a:ext cx="708714" cy="605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en-US" sz="3595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pic>
        <p:nvPicPr>
          <p:cNvPr id="10261" name="Picture 29" descr="Picture1">
            <a:extLst>
              <a:ext uri="{FF2B5EF4-FFF2-40B4-BE49-F238E27FC236}">
                <a16:creationId xmlns:a16="http://schemas.microsoft.com/office/drawing/2014/main" id="{DEA47CE1-EE9D-4435-BF18-0F4BF41F9890}"/>
              </a:ext>
            </a:extLst>
          </p:cNvPr>
          <p:cNvPicPr>
            <a:picLocks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23" y="816118"/>
            <a:ext cx="9132406" cy="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2" name="WordArt 31">
            <a:extLst>
              <a:ext uri="{FF2B5EF4-FFF2-40B4-BE49-F238E27FC236}">
                <a16:creationId xmlns:a16="http://schemas.microsoft.com/office/drawing/2014/main" id="{E01DF9CB-AD33-464B-A287-5B1CC33A51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6280" y="31302"/>
            <a:ext cx="5966188" cy="810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  <p:pic>
        <p:nvPicPr>
          <p:cNvPr id="1026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3AB09BA-C73C-4901-816E-ABAD7B6169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5" y="-147859"/>
            <a:ext cx="1650493" cy="16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895CEB94-C940-44D3-B21D-41B2264D70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5677453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2F5552AD-FEAE-4277-A80C-3092B74095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564842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68D45747-66B8-4B8E-BDFD-BB4B92E6A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8302" y="566343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CE5E2C1A-CD0B-4CA3-ADAF-DFBCBB8651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5648422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7E6189C6-DB5B-4B57-B62D-0BD804ED21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21109" y="5662936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86C000F1-5E92-4C81-B70E-437FAF1D22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87815" y="5662938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516A0494-11E5-4B53-B52D-A3702CBC0122}"/>
              </a:ext>
            </a:extLst>
          </p:cNvPr>
          <p:cNvGrpSpPr>
            <a:grpSpLocks/>
          </p:cNvGrpSpPr>
          <p:nvPr/>
        </p:nvGrpSpPr>
        <p:grpSpPr bwMode="auto">
          <a:xfrm>
            <a:off x="5734509" y="5282200"/>
            <a:ext cx="1750378" cy="1750378"/>
            <a:chOff x="4320" y="2928"/>
            <a:chExt cx="1104" cy="1104"/>
          </a:xfrm>
        </p:grpSpPr>
        <p:sp>
          <p:nvSpPr>
            <p:cNvPr id="10276" name="AutoShape 52">
              <a:extLst>
                <a:ext uri="{FF2B5EF4-FFF2-40B4-BE49-F238E27FC236}">
                  <a16:creationId xmlns:a16="http://schemas.microsoft.com/office/drawing/2014/main" id="{81E475EC-4629-4CF1-A46D-46AC3DB14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5992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0277" name="WordArt 53">
              <a:extLst>
                <a:ext uri="{FF2B5EF4-FFF2-40B4-BE49-F238E27FC236}">
                  <a16:creationId xmlns:a16="http://schemas.microsoft.com/office/drawing/2014/main" id="{C947097C-1457-4203-B6D4-1AE3A74A9D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5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Hết</a:t>
              </a:r>
              <a:r>
                <a:rPr lang="en-US" sz="3595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 </a:t>
              </a:r>
              <a:r>
                <a:rPr lang="en-US" sz="3595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giờ</a:t>
              </a:r>
              <a:endParaRPr lang="en-US" sz="359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Google Shape;396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916583" y="2802874"/>
            <a:ext cx="3275417" cy="20784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49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mph" presetSubtype="0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4" presetClass="emph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4.44444E-6 L -2.08333E-7 -0.07222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94235" grpId="0" animBg="1"/>
      <p:bldP spid="942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57E4E0C9-DC9D-4678-B2A2-6A0D691F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968" y="1069795"/>
            <a:ext cx="7229822" cy="12303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500" dirty="0" err="1" smtClean="0">
                <a:solidFill>
                  <a:schemeClr val="bg1"/>
                </a:solidFill>
              </a:rPr>
              <a:t>Diện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tích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tấm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kính</a:t>
            </a:r>
            <a:r>
              <a:rPr lang="en-US" altLang="en-US" sz="3500" dirty="0" smtClean="0">
                <a:solidFill>
                  <a:schemeClr val="bg1"/>
                </a:solidFill>
              </a:rPr>
              <a:t> </a:t>
            </a:r>
            <a:r>
              <a:rPr lang="en-US" altLang="en-US" sz="3500" dirty="0" err="1" smtClean="0">
                <a:solidFill>
                  <a:schemeClr val="bg1"/>
                </a:solidFill>
              </a:rPr>
              <a:t>là</a:t>
            </a:r>
            <a:r>
              <a:rPr lang="en-US" altLang="en-US" sz="3500" dirty="0" smtClean="0">
                <a:solidFill>
                  <a:schemeClr val="bg1"/>
                </a:solidFill>
              </a:rPr>
              <a:t>: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grpSp>
        <p:nvGrpSpPr>
          <p:cNvPr id="9219" name="Group 51">
            <a:extLst>
              <a:ext uri="{FF2B5EF4-FFF2-40B4-BE49-F238E27FC236}">
                <a16:creationId xmlns:a16="http://schemas.microsoft.com/office/drawing/2014/main" id="{FD9ED46F-D7D2-4D78-A11E-9A53187595DC}"/>
              </a:ext>
            </a:extLst>
          </p:cNvPr>
          <p:cNvGrpSpPr>
            <a:grpSpLocks/>
          </p:cNvGrpSpPr>
          <p:nvPr/>
        </p:nvGrpSpPr>
        <p:grpSpPr bwMode="auto">
          <a:xfrm>
            <a:off x="1531384" y="4348"/>
            <a:ext cx="320269" cy="684930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702C58-3B71-4158-B3BE-D9EC09573B2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9255" name="Rectangle 10">
              <a:extLst>
                <a:ext uri="{FF2B5EF4-FFF2-40B4-BE49-F238E27FC236}">
                  <a16:creationId xmlns:a16="http://schemas.microsoft.com/office/drawing/2014/main" id="{578E7B8B-312B-4337-AD0F-AE7697AA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998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43A509-E7D0-4612-A159-388D3B54B049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98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3371E973-F141-4B1B-91D2-0F1FBB97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404" y="2550637"/>
                <a:ext cx="6040706" cy="99568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en-US" sz="3196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alt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000" dirty="0">
                    <a:solidFill>
                      <a:schemeClr val="bg1"/>
                    </a:solidFill>
                  </a:rPr>
                  <a:t> </a:t>
                </a:r>
                <a:r>
                  <a:rPr lang="vi-VN" altLang="en-US" sz="4000" dirty="0">
                    <a:solidFill>
                      <a:schemeClr val="bg1"/>
                    </a:solidFill>
                  </a:rPr>
                  <a:t>m</a:t>
                </a:r>
                <a:endParaRPr lang="en-US" alt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3371E973-F141-4B1B-91D2-0F1FBB977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0404" y="2550637"/>
                <a:ext cx="6040706" cy="995689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10976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54F4F668-9751-4C35-BA0B-C1CD7BF7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0" y="2939088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C365C70-0127-4CD4-A3E4-8877F303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76" y="2717119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B03E5121-FB7D-41A1-A69F-1479EDEC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880" y="2790052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4D844911-D6A4-48EF-8197-4E0DD4DBC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3994" y="2902619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0335E8D9-E34D-43DE-BC49-79FFA9144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867" y="3595479"/>
                <a:ext cx="6069244" cy="97921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alt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alt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40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0335E8D9-E34D-43DE-BC49-79FFA9144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1867" y="3595479"/>
                <a:ext cx="6069244" cy="979219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35936691-C97F-4A2E-A5C2-95228734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4" y="3928432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CD7E9CA4-8842-444F-9B84-5C89924F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0" y="3706462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2FE7F8E8-7467-40F0-8DD0-FEC2849F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54" y="3779396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60B7248-5281-4A06-9AD1-C141FE9E88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968" y="3891963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59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595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51">
                <a:extLst>
                  <a:ext uri="{FF2B5EF4-FFF2-40B4-BE49-F238E27FC236}">
                    <a16:creationId xmlns:a16="http://schemas.microsoft.com/office/drawing/2014/main" id="{57575071-AF29-471D-AB51-CA456DE50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867" y="4646653"/>
                <a:ext cx="6069244" cy="1007359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alt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4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4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en-US" sz="4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AutoShape 51">
                <a:extLst>
                  <a:ext uri="{FF2B5EF4-FFF2-40B4-BE49-F238E27FC236}">
                    <a16:creationId xmlns:a16="http://schemas.microsoft.com/office/drawing/2014/main" id="{57575071-AF29-471D-AB51-CA456DE50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1867" y="4646653"/>
                <a:ext cx="6069244" cy="1007359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73C3947A-19F7-4641-8EA3-6AC4C185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4" y="4917776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A6F55995-DDAC-4454-A66F-3763DFDB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0" y="4695807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E0AB4481-8E4C-4161-9CB3-0230EC1F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54" y="4768740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44E6322E-692E-4E53-9AF4-0809206DC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968" y="4881307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94235" name="AutoShape 27">
            <a:extLst>
              <a:ext uri="{FF2B5EF4-FFF2-40B4-BE49-F238E27FC236}">
                <a16:creationId xmlns:a16="http://schemas.microsoft.com/office/drawing/2014/main" id="{DC14EEF1-CA26-41C8-AE80-7D221883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578" y="1053940"/>
            <a:ext cx="1541094" cy="135717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796" i="1"/>
          </a:p>
        </p:txBody>
      </p:sp>
      <p:sp>
        <p:nvSpPr>
          <p:cNvPr id="94236" name="WordArt 28">
            <a:extLst>
              <a:ext uri="{FF2B5EF4-FFF2-40B4-BE49-F238E27FC236}">
                <a16:creationId xmlns:a16="http://schemas.microsoft.com/office/drawing/2014/main" id="{4EE078D6-B3B2-4CA7-A664-14DF538B73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0832" y="1374211"/>
            <a:ext cx="708714" cy="605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en-US" sz="3595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</a:t>
            </a:r>
            <a:r>
              <a:rPr lang="vi-VN" sz="3595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3</a:t>
            </a:r>
            <a:endParaRPr lang="en-US" sz="3595" i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 pitchFamily="2" charset="0"/>
            </a:endParaRPr>
          </a:p>
        </p:txBody>
      </p:sp>
      <p:pic>
        <p:nvPicPr>
          <p:cNvPr id="9237" name="Picture 29" descr="Picture1">
            <a:extLst>
              <a:ext uri="{FF2B5EF4-FFF2-40B4-BE49-F238E27FC236}">
                <a16:creationId xmlns:a16="http://schemas.microsoft.com/office/drawing/2014/main" id="{B0BFF352-0140-48F4-A8FA-48FA27E28AA4}"/>
              </a:ext>
            </a:extLst>
          </p:cNvPr>
          <p:cNvPicPr>
            <a:picLocks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23" y="816118"/>
            <a:ext cx="9132406" cy="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WordArt 31">
            <a:extLst>
              <a:ext uri="{FF2B5EF4-FFF2-40B4-BE49-F238E27FC236}">
                <a16:creationId xmlns:a16="http://schemas.microsoft.com/office/drawing/2014/main" id="{548C12E1-C7E2-47ED-B3EB-F5DBCD5E53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6280" y="31302"/>
            <a:ext cx="5966188" cy="810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  <p:pic>
        <p:nvPicPr>
          <p:cNvPr id="9239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FA713C-49CA-42D8-9AB6-C83E8C7E9D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5" y="-147859"/>
            <a:ext cx="1650493" cy="16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E0704888-F9C4-4277-80E8-A83094F9F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5924195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B28CA82C-2304-4554-9B56-8DC91480A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5909677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96D21A5B-1D09-4F72-AA2D-CB4B76DC14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8302" y="5895655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01A1348D-6BDE-484C-AAAC-34FFBBEA9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5909680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F2C490BE-A910-45CF-B974-5D89EB9F9D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21109" y="5924193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F3C7B8B7-7FAE-4267-9C81-95DB070689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87815" y="5909680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ABD80C49-E56E-4E35-98B1-3671132574DC}"/>
              </a:ext>
            </a:extLst>
          </p:cNvPr>
          <p:cNvGrpSpPr>
            <a:grpSpLocks/>
          </p:cNvGrpSpPr>
          <p:nvPr/>
        </p:nvGrpSpPr>
        <p:grpSpPr bwMode="auto">
          <a:xfrm>
            <a:off x="6519326" y="5273499"/>
            <a:ext cx="1750378" cy="1750378"/>
            <a:chOff x="4320" y="2928"/>
            <a:chExt cx="1104" cy="1104"/>
          </a:xfrm>
        </p:grpSpPr>
        <p:sp>
          <p:nvSpPr>
            <p:cNvPr id="9252" name="AutoShape 52">
              <a:extLst>
                <a:ext uri="{FF2B5EF4-FFF2-40B4-BE49-F238E27FC236}">
                  <a16:creationId xmlns:a16="http://schemas.microsoft.com/office/drawing/2014/main" id="{D620ABFB-125A-4D99-9CA5-BFDFAD3A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5992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253" name="WordArt 53">
              <a:extLst>
                <a:ext uri="{FF2B5EF4-FFF2-40B4-BE49-F238E27FC236}">
                  <a16:creationId xmlns:a16="http://schemas.microsoft.com/office/drawing/2014/main" id="{2A173C3F-DF16-43E4-B182-B576E8EDA9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5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Hết</a:t>
              </a:r>
              <a:r>
                <a:rPr lang="en-US" sz="3595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 </a:t>
              </a:r>
              <a:r>
                <a:rPr lang="en-US" sz="3595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giờ</a:t>
              </a:r>
              <a:endParaRPr lang="en-US" sz="359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Google Shape;396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116351" y="2802874"/>
            <a:ext cx="3075649" cy="20784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5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95 0.00556 L 1.25E-6 -0.07222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889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94235" grpId="0" animBg="1"/>
      <p:bldP spid="942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311150" y="186397"/>
            <a:ext cx="11612880" cy="64008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301030" cy="115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 descr="A cartoon of a child standing next to a cra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498" y="1857375"/>
            <a:ext cx="8640902" cy="308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2734400" y="1150526"/>
            <a:ext cx="2838600" cy="1200300"/>
          </a:xfrm>
          <a:prstGeom prst="wedgeRoundRectCallout">
            <a:avLst>
              <a:gd name="adj1" fmla="val 43361"/>
              <a:gd name="adj2" fmla="val 69338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Để tính diện tích tấm kính hình chữ nhật kia thì làm thế nào nhỉ?</a:t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8096250" y="1600199"/>
            <a:ext cx="2428875" cy="933451"/>
          </a:xfrm>
          <a:prstGeom prst="wedgeRoundRectCallout">
            <a:avLst>
              <a:gd name="adj1" fmla="val -7646"/>
              <a:gd name="adj2" fmla="val 96322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lấy chiều dài nhân với chiều rộng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2209800" y="5200649"/>
            <a:ext cx="8582025" cy="12668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6729" b="-76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4" name="Google Shape;234;p12"/>
          <p:cNvSpPr txBox="1"/>
          <p:nvPr/>
        </p:nvSpPr>
        <p:spPr>
          <a:xfrm>
            <a:off x="6086925" y="5959725"/>
            <a:ext cx="614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783800" y="902238"/>
            <a:ext cx="513521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Theo hình vẽ bên ta thấy: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802249" y="1597856"/>
            <a:ext cx="4487505" cy="3060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444" t="-1991" r="-2715" b="-139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5" y="339373"/>
            <a:ext cx="6049105" cy="552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 txBox="1"/>
          <p:nvPr/>
        </p:nvSpPr>
        <p:spPr>
          <a:xfrm>
            <a:off x="542924" y="319747"/>
            <a:ext cx="11430001" cy="20005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59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895350" y="3478530"/>
            <a:ext cx="10058399" cy="1150620"/>
            <a:chOff x="376819" y="2024380"/>
            <a:chExt cx="2556873" cy="962660"/>
          </a:xfrm>
        </p:grpSpPr>
        <p:sp>
          <p:nvSpPr>
            <p:cNvPr id="274" name="Google Shape;274;p14"/>
            <p:cNvSpPr/>
            <p:nvPr/>
          </p:nvSpPr>
          <p:spPr>
            <a:xfrm>
              <a:off x="389819" y="2057400"/>
              <a:ext cx="2543873" cy="929640"/>
            </a:xfrm>
            <a:prstGeom prst="roundRect">
              <a:avLst>
                <a:gd name="adj" fmla="val 30328"/>
              </a:avLst>
            </a:prstGeom>
            <a:solidFill>
              <a:srgbClr val="FEDE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376819" y="2024380"/>
              <a:ext cx="2556873" cy="929640"/>
            </a:xfrm>
            <a:prstGeom prst="roundRect">
              <a:avLst>
                <a:gd name="adj" fmla="val 30328"/>
              </a:avLst>
            </a:prstGeom>
            <a:noFill/>
            <a:ln w="38100" cap="flat" cmpd="sng">
              <a:solidFill>
                <a:srgbClr val="3F3F3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 txBox="1"/>
            <p:nvPr/>
          </p:nvSpPr>
          <p:spPr>
            <a:xfrm>
              <a:off x="398024" y="2106295"/>
              <a:ext cx="2497023" cy="823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Muốn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nhân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phân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, ta </a:t>
              </a:r>
              <a:r>
                <a:rPr lang="en-US" sz="3200" b="1" dirty="0" err="1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lấy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tử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nhân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tử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nhân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Cambria"/>
                  <a:ea typeface="Cambria"/>
                  <a:cs typeface="Cambria"/>
                  <a:sym typeface="Cambria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dirty="0"/>
            </a:p>
          </p:txBody>
        </p:sp>
      </p:grpSp>
      <p:sp>
        <p:nvSpPr>
          <p:cNvPr id="277" name="Google Shape;277;p14"/>
          <p:cNvSpPr txBox="1"/>
          <p:nvPr/>
        </p:nvSpPr>
        <p:spPr>
          <a:xfrm>
            <a:off x="1848046" y="1793236"/>
            <a:ext cx="1970382" cy="142353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6837" b="-175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14"/>
          <p:cNvSpPr txBox="1"/>
          <p:nvPr/>
        </p:nvSpPr>
        <p:spPr>
          <a:xfrm>
            <a:off x="3429032" y="2081877"/>
            <a:ext cx="871779" cy="9233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4100214" y="1794219"/>
            <a:ext cx="871779" cy="136441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14"/>
          <p:cNvSpPr txBox="1"/>
          <p:nvPr/>
        </p:nvSpPr>
        <p:spPr>
          <a:xfrm>
            <a:off x="4991100" y="2247900"/>
            <a:ext cx="16048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hay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5886646" y="1831336"/>
            <a:ext cx="1970382" cy="142353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t="-6837" b="-175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2" name="Google Shape;282;p14"/>
          <p:cNvSpPr txBox="1"/>
          <p:nvPr/>
        </p:nvSpPr>
        <p:spPr>
          <a:xfrm>
            <a:off x="7467632" y="2119977"/>
            <a:ext cx="871779" cy="92333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4" name="Google Shape;284;p14"/>
          <p:cNvSpPr txBox="1"/>
          <p:nvPr/>
        </p:nvSpPr>
        <p:spPr>
          <a:xfrm>
            <a:off x="9382157" y="2110452"/>
            <a:ext cx="871779" cy="92333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10053339" y="1822794"/>
            <a:ext cx="871779" cy="136441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186057" y="1844203"/>
                <a:ext cx="1378857" cy="139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5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57" y="1844203"/>
                <a:ext cx="1378857" cy="139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/>
          <p:nvPr/>
        </p:nvSpPr>
        <p:spPr>
          <a:xfrm>
            <a:off x="-1" y="0"/>
            <a:ext cx="12192001" cy="68580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16" descr="Compound adjectives | Baamboo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" y="228600"/>
            <a:ext cx="1134139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16"/>
          <p:cNvGrpSpPr/>
          <p:nvPr/>
        </p:nvGrpSpPr>
        <p:grpSpPr>
          <a:xfrm>
            <a:off x="457200" y="275897"/>
            <a:ext cx="3857625" cy="1248103"/>
            <a:chOff x="457200" y="275897"/>
            <a:chExt cx="3857625" cy="1248103"/>
          </a:xfrm>
        </p:grpSpPr>
        <p:grpSp>
          <p:nvGrpSpPr>
            <p:cNvPr id="313" name="Google Shape;313;p16"/>
            <p:cNvGrpSpPr/>
            <p:nvPr/>
          </p:nvGrpSpPr>
          <p:grpSpPr>
            <a:xfrm>
              <a:off x="1371600" y="484363"/>
              <a:ext cx="2943225" cy="1014237"/>
              <a:chOff x="1371600" y="484363"/>
              <a:chExt cx="2943225" cy="1014237"/>
            </a:xfrm>
          </p:grpSpPr>
          <p:pic>
            <p:nvPicPr>
              <p:cNvPr id="314" name="Google Shape;314;p1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71600" y="484363"/>
                <a:ext cx="2943225" cy="10142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315" name="Google Shape;315;p16"/>
              <p:cNvSpPr txBox="1"/>
              <p:nvPr/>
            </p:nvSpPr>
            <p:spPr>
              <a:xfrm>
                <a:off x="2199544" y="641199"/>
                <a:ext cx="1115691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800"/>
                  <a:buFont typeface="Calibri"/>
                  <a:buNone/>
                </a:pPr>
                <a:r>
                  <a:rPr lang="en-US" sz="4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Tính</a:t>
                </a:r>
                <a:endParaRPr sz="4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6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317" name="Google Shape;317;p16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>
                  <a:gd name="adj" fmla="val 50000"/>
                </a:avLst>
              </a:prstGeom>
              <a:solidFill>
                <a:srgbClr val="4472C4"/>
              </a:solidFill>
              <a:ln w="571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6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400"/>
                  <a:buFont typeface="Calibri"/>
                  <a:buNone/>
                </a:pPr>
                <a:r>
                  <a:rPr lang="en-US" sz="54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</p:grpSp>
      <p:sp>
        <p:nvSpPr>
          <p:cNvPr id="319" name="Google Shape;319;p16"/>
          <p:cNvSpPr txBox="1"/>
          <p:nvPr/>
        </p:nvSpPr>
        <p:spPr>
          <a:xfrm>
            <a:off x="800100" y="2169920"/>
            <a:ext cx="4123592" cy="138607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7155" b="-119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400"/>
          </a:p>
        </p:txBody>
      </p:sp>
      <p:sp>
        <p:nvSpPr>
          <p:cNvPr id="320" name="Google Shape;320;p16"/>
          <p:cNvSpPr txBox="1"/>
          <p:nvPr/>
        </p:nvSpPr>
        <p:spPr>
          <a:xfrm>
            <a:off x="4476750" y="2105025"/>
            <a:ext cx="3943350" cy="145097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7142" b="-113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8420099" y="2109127"/>
            <a:ext cx="4592515" cy="144687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7142" b="-113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7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17" descr="Compound adjectives | Baamboo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" y="228600"/>
            <a:ext cx="1134139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9" name="Google Shape;339;p17"/>
          <p:cNvGrpSpPr/>
          <p:nvPr/>
        </p:nvGrpSpPr>
        <p:grpSpPr>
          <a:xfrm>
            <a:off x="457200" y="275897"/>
            <a:ext cx="6400801" cy="1248103"/>
            <a:chOff x="457200" y="275897"/>
            <a:chExt cx="6400801" cy="1248103"/>
          </a:xfrm>
        </p:grpSpPr>
        <p:grpSp>
          <p:nvGrpSpPr>
            <p:cNvPr id="340" name="Google Shape;340;p17"/>
            <p:cNvGrpSpPr/>
            <p:nvPr/>
          </p:nvGrpSpPr>
          <p:grpSpPr>
            <a:xfrm>
              <a:off x="1371601" y="484363"/>
              <a:ext cx="5486400" cy="1014237"/>
              <a:chOff x="1371601" y="484363"/>
              <a:chExt cx="5486400" cy="1014237"/>
            </a:xfrm>
          </p:grpSpPr>
          <p:pic>
            <p:nvPicPr>
              <p:cNvPr id="341" name="Google Shape;341;p17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71601" y="484363"/>
                <a:ext cx="5486400" cy="10142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342" name="Google Shape;342;p17"/>
              <p:cNvSpPr txBox="1"/>
              <p:nvPr/>
            </p:nvSpPr>
            <p:spPr>
              <a:xfrm>
                <a:off x="1945961" y="641199"/>
                <a:ext cx="3985065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800"/>
                  <a:buFont typeface="Calibri"/>
                  <a:buNone/>
                </a:pPr>
                <a:r>
                  <a:rPr lang="en-US" sz="4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Rút gọn rồi tính</a:t>
                </a:r>
                <a:endParaRPr sz="4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7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344" name="Google Shape;344;p17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>
                  <a:gd name="adj" fmla="val 50000"/>
                </a:avLst>
              </a:prstGeom>
              <a:solidFill>
                <a:srgbClr val="4472C4"/>
              </a:solidFill>
              <a:ln w="571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7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400"/>
                  <a:buFont typeface="Calibri"/>
                  <a:buNone/>
                </a:pPr>
                <a:r>
                  <a:rPr lang="en-US" sz="54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</p:grpSp>
      <p:sp>
        <p:nvSpPr>
          <p:cNvPr id="346" name="Google Shape;346;p17"/>
          <p:cNvSpPr txBox="1"/>
          <p:nvPr/>
        </p:nvSpPr>
        <p:spPr>
          <a:xfrm>
            <a:off x="761999" y="2213903"/>
            <a:ext cx="4766603" cy="162116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7155" b="-764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4476749" y="2105025"/>
            <a:ext cx="4540642" cy="168783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7142" b="-819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8420100" y="2066925"/>
            <a:ext cx="4817598" cy="17259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7142" b="-710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50800" cap="flat" cmpd="sng">
            <a:solidFill>
              <a:srgbClr val="FDB5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19" descr="Compound adjectives | Baamboo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" y="228600"/>
            <a:ext cx="1134139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19"/>
          <p:cNvGrpSpPr/>
          <p:nvPr/>
        </p:nvGrpSpPr>
        <p:grpSpPr>
          <a:xfrm>
            <a:off x="457200" y="275897"/>
            <a:ext cx="8334375" cy="1248103"/>
            <a:chOff x="457200" y="275897"/>
            <a:chExt cx="8334375" cy="1248103"/>
          </a:xfrm>
        </p:grpSpPr>
        <p:grpSp>
          <p:nvGrpSpPr>
            <p:cNvPr id="385" name="Google Shape;385;p19"/>
            <p:cNvGrpSpPr/>
            <p:nvPr/>
          </p:nvGrpSpPr>
          <p:grpSpPr>
            <a:xfrm>
              <a:off x="1371601" y="484363"/>
              <a:ext cx="7419974" cy="1014237"/>
              <a:chOff x="1371601" y="484363"/>
              <a:chExt cx="7419974" cy="1014237"/>
            </a:xfrm>
          </p:grpSpPr>
          <p:pic>
            <p:nvPicPr>
              <p:cNvPr id="386" name="Google Shape;386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71601" y="484363"/>
                <a:ext cx="7419974" cy="10142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387" name="Google Shape;387;p19"/>
              <p:cNvSpPr txBox="1"/>
              <p:nvPr/>
            </p:nvSpPr>
            <p:spPr>
              <a:xfrm>
                <a:off x="2061419" y="631674"/>
                <a:ext cx="5716309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800"/>
                  <a:buFont typeface="Calibri"/>
                  <a:buNone/>
                </a:pPr>
                <a:r>
                  <a:rPr lang="en-US" sz="4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Tìm phân số thích hợp</a:t>
                </a:r>
                <a:endParaRPr sz="4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8" name="Google Shape;388;p19"/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389" name="Google Shape;389;p19"/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>
                  <a:gd name="adj" fmla="val 50000"/>
                </a:avLst>
              </a:prstGeom>
              <a:solidFill>
                <a:srgbClr val="4472C4"/>
              </a:solidFill>
              <a:ln w="571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9"/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5400"/>
                  <a:buFont typeface="Calibri"/>
                  <a:buNone/>
                </a:pPr>
                <a:r>
                  <a:rPr lang="en-US" sz="54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dirty="0"/>
              </a:p>
            </p:txBody>
          </p:sp>
        </p:grpSp>
      </p:grpSp>
      <p:grpSp>
        <p:nvGrpSpPr>
          <p:cNvPr id="391" name="Google Shape;391;p19"/>
          <p:cNvGrpSpPr/>
          <p:nvPr/>
        </p:nvGrpSpPr>
        <p:grpSpPr>
          <a:xfrm>
            <a:off x="609600" y="2085975"/>
            <a:ext cx="7048500" cy="2554545"/>
            <a:chOff x="619125" y="2266950"/>
            <a:chExt cx="7048500" cy="2554545"/>
          </a:xfrm>
        </p:grpSpPr>
        <p:sp>
          <p:nvSpPr>
            <p:cNvPr id="392" name="Google Shape;392;p19"/>
            <p:cNvSpPr txBox="1"/>
            <p:nvPr/>
          </p:nvSpPr>
          <p:spPr>
            <a:xfrm>
              <a:off x="619125" y="2266950"/>
              <a:ext cx="7048500" cy="2554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Một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tấm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nhôm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chữ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nhật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(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như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vẽ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)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chiều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dài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      m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và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chiều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rộng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        m.</a:t>
              </a:r>
              <a:endParaRPr sz="3200" b="0" i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Diện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tích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tấm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nhôm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đó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           m</a:t>
              </a:r>
              <a:r>
                <a:rPr lang="en-US" sz="3200" b="0" i="0" baseline="300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 sz="3200" b="0" i="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4791075" y="2876550"/>
              <a:ext cx="685800" cy="4857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1581150" y="3314700"/>
              <a:ext cx="685800" cy="4857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5126355" y="4279265"/>
              <a:ext cx="806450" cy="4857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/>
            </a:p>
          </p:txBody>
        </p:sp>
      </p:grpSp>
      <p:pic>
        <p:nvPicPr>
          <p:cNvPr id="396" name="Google Shape;39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9587" y="1885949"/>
            <a:ext cx="3328988" cy="2084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>
            <a:extLst>
              <a:ext uri="{FF2B5EF4-FFF2-40B4-BE49-F238E27FC236}">
                <a16:creationId xmlns:a16="http://schemas.microsoft.com/office/drawing/2014/main" id="{C06389B5-A882-4E58-98E9-94E45E80B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34" y="479994"/>
            <a:ext cx="10958888" cy="4642306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992" b="1" i="1" dirty="0">
                <a:solidFill>
                  <a:srgbClr val="FF0000"/>
                </a:solidFill>
              </a:rPr>
              <a:t>Ai </a:t>
            </a:r>
            <a:r>
              <a:rPr lang="en-US" altLang="en-US" sz="5992" b="1" i="1" dirty="0" err="1">
                <a:solidFill>
                  <a:srgbClr val="FF0000"/>
                </a:solidFill>
              </a:rPr>
              <a:t>nhanh</a:t>
            </a:r>
            <a:r>
              <a:rPr lang="en-US" altLang="en-US" sz="5992" b="1" i="1" dirty="0">
                <a:solidFill>
                  <a:srgbClr val="FF0000"/>
                </a:solidFill>
              </a:rPr>
              <a:t> </a:t>
            </a:r>
            <a:r>
              <a:rPr lang="en-US" altLang="en-US" sz="5992" b="1" i="1" dirty="0" err="1">
                <a:solidFill>
                  <a:srgbClr val="FF0000"/>
                </a:solidFill>
              </a:rPr>
              <a:t>ai</a:t>
            </a:r>
            <a:r>
              <a:rPr lang="en-US" altLang="en-US" sz="5992" b="1" i="1" dirty="0">
                <a:solidFill>
                  <a:srgbClr val="FF0000"/>
                </a:solidFill>
              </a:rPr>
              <a:t> </a:t>
            </a:r>
            <a:r>
              <a:rPr lang="en-US" altLang="en-US" sz="5992" b="1" i="1" dirty="0" err="1">
                <a:solidFill>
                  <a:srgbClr val="FF0000"/>
                </a:solidFill>
              </a:rPr>
              <a:t>đúng</a:t>
            </a:r>
            <a:endParaRPr lang="en-US" altLang="en-US" sz="5992" b="1" i="1" dirty="0">
              <a:solidFill>
                <a:srgbClr val="FF0000"/>
              </a:solidFill>
            </a:endParaRP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88F34AD9-D9AF-4E9E-A6F2-E81FA7B52EA1}"/>
              </a:ext>
            </a:extLst>
          </p:cNvPr>
          <p:cNvGrpSpPr>
            <a:grpSpLocks/>
          </p:cNvGrpSpPr>
          <p:nvPr/>
        </p:nvGrpSpPr>
        <p:grpSpPr bwMode="auto">
          <a:xfrm>
            <a:off x="-125451" y="-223963"/>
            <a:ext cx="12557058" cy="7077615"/>
            <a:chOff x="0" y="192"/>
            <a:chExt cx="5760" cy="3936"/>
          </a:xfrm>
        </p:grpSpPr>
        <p:grpSp>
          <p:nvGrpSpPr>
            <p:cNvPr id="8235" name="Group 4">
              <a:extLst>
                <a:ext uri="{FF2B5EF4-FFF2-40B4-BE49-F238E27FC236}">
                  <a16:creationId xmlns:a16="http://schemas.microsoft.com/office/drawing/2014/main" id="{F9916004-7450-41DC-B86E-752E2B527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38" name="Picture 5" descr="n3">
                <a:extLst>
                  <a:ext uri="{FF2B5EF4-FFF2-40B4-BE49-F238E27FC236}">
                    <a16:creationId xmlns:a16="http://schemas.microsoft.com/office/drawing/2014/main" id="{6D1897EE-CB60-4972-B88E-F77B676813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9" name="Picture 6" descr="n3">
                <a:extLst>
                  <a:ext uri="{FF2B5EF4-FFF2-40B4-BE49-F238E27FC236}">
                    <a16:creationId xmlns:a16="http://schemas.microsoft.com/office/drawing/2014/main" id="{79F766F1-EAB1-4416-B921-3E98046CA7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36" name="Picture 7" descr="n3">
              <a:extLst>
                <a:ext uri="{FF2B5EF4-FFF2-40B4-BE49-F238E27FC236}">
                  <a16:creationId xmlns:a16="http://schemas.microsoft.com/office/drawing/2014/main" id="{AAAC8E80-C864-403C-B700-43F54B1C6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7" name="Picture 8" descr="n3">
              <a:extLst>
                <a:ext uri="{FF2B5EF4-FFF2-40B4-BE49-F238E27FC236}">
                  <a16:creationId xmlns:a16="http://schemas.microsoft.com/office/drawing/2014/main" id="{B82BA2AB-50F3-439E-B1CB-ECC1A00A8E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81" name="WordArt 9">
            <a:extLst>
              <a:ext uri="{FF2B5EF4-FFF2-40B4-BE49-F238E27FC236}">
                <a16:creationId xmlns:a16="http://schemas.microsoft.com/office/drawing/2014/main" id="{1D639F8C-A6C4-465E-AED5-E983DD9329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0522" y="1128459"/>
            <a:ext cx="5008427" cy="1073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5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Times New Roman" panose="02020603050405020304" pitchFamily="18" charset="0"/>
              </a:rPr>
              <a:t>TRÒ CHƠI</a:t>
            </a:r>
            <a:endParaRPr lang="en-US" sz="3595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9882" name="Picture 10" descr="chuotj">
            <a:extLst>
              <a:ext uri="{FF2B5EF4-FFF2-40B4-BE49-F238E27FC236}">
                <a16:creationId xmlns:a16="http://schemas.microsoft.com/office/drawing/2014/main" id="{CD8D971A-C45C-47E7-8660-B679CFA2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88" y="4507131"/>
            <a:ext cx="1293758" cy="15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Floral">
            <a:hlinkClick r:id="rId5" action="ppaction://hlinksldjump"/>
            <a:extLst>
              <a:ext uri="{FF2B5EF4-FFF2-40B4-BE49-F238E27FC236}">
                <a16:creationId xmlns:a16="http://schemas.microsoft.com/office/drawing/2014/main" id="{6524DFAC-32FB-4B98-8DCD-FB692D70F1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0821" y="4939972"/>
            <a:ext cx="1629881" cy="147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Picture 15" descr="2 chuong">
            <a:extLst>
              <a:ext uri="{FF2B5EF4-FFF2-40B4-BE49-F238E27FC236}">
                <a16:creationId xmlns:a16="http://schemas.microsoft.com/office/drawing/2014/main" id="{8FC99F6E-8303-4441-9F86-EA7CCC1F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13" y="3357654"/>
            <a:ext cx="3522952" cy="273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0" name="Group 24">
            <a:extLst>
              <a:ext uri="{FF2B5EF4-FFF2-40B4-BE49-F238E27FC236}">
                <a16:creationId xmlns:a16="http://schemas.microsoft.com/office/drawing/2014/main" id="{2A8B0D9B-ABE2-444F-9931-9B7E5152D9BE}"/>
              </a:ext>
            </a:extLst>
          </p:cNvPr>
          <p:cNvGrpSpPr>
            <a:grpSpLocks/>
          </p:cNvGrpSpPr>
          <p:nvPr/>
        </p:nvGrpSpPr>
        <p:grpSpPr bwMode="auto">
          <a:xfrm>
            <a:off x="1983248" y="193022"/>
            <a:ext cx="8271487" cy="359905"/>
            <a:chOff x="286" y="119"/>
            <a:chExt cx="5217" cy="272"/>
          </a:xfrm>
        </p:grpSpPr>
        <p:pic>
          <p:nvPicPr>
            <p:cNvPr id="8227" name="Picture 16" descr="6">
              <a:extLst>
                <a:ext uri="{FF2B5EF4-FFF2-40B4-BE49-F238E27FC236}">
                  <a16:creationId xmlns:a16="http://schemas.microsoft.com/office/drawing/2014/main" id="{2EAFCE4B-1BC5-4FDD-AAAB-0C72C0EBE6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8" name="Picture 17" descr="6">
              <a:extLst>
                <a:ext uri="{FF2B5EF4-FFF2-40B4-BE49-F238E27FC236}">
                  <a16:creationId xmlns:a16="http://schemas.microsoft.com/office/drawing/2014/main" id="{95A8840E-91D2-474A-970C-8D2C7B1EDBA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9" name="Picture 18" descr="6">
              <a:extLst>
                <a:ext uri="{FF2B5EF4-FFF2-40B4-BE49-F238E27FC236}">
                  <a16:creationId xmlns:a16="http://schemas.microsoft.com/office/drawing/2014/main" id="{6DBC59EC-3BC9-4864-9AA7-BF3C0CFB30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0" name="Picture 19" descr="6">
              <a:extLst>
                <a:ext uri="{FF2B5EF4-FFF2-40B4-BE49-F238E27FC236}">
                  <a16:creationId xmlns:a16="http://schemas.microsoft.com/office/drawing/2014/main" id="{799D1F15-6303-4FDD-9BDA-71BC3FB10A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1" name="Picture 20" descr="6">
              <a:extLst>
                <a:ext uri="{FF2B5EF4-FFF2-40B4-BE49-F238E27FC236}">
                  <a16:creationId xmlns:a16="http://schemas.microsoft.com/office/drawing/2014/main" id="{0B0DEDED-2C7D-4C77-90EC-19B2BC93E2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2" name="Picture 21" descr="6">
              <a:extLst>
                <a:ext uri="{FF2B5EF4-FFF2-40B4-BE49-F238E27FC236}">
                  <a16:creationId xmlns:a16="http://schemas.microsoft.com/office/drawing/2014/main" id="{B408578F-3C10-4F44-A230-750CE04427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3" name="Picture 22" descr="6">
              <a:extLst>
                <a:ext uri="{FF2B5EF4-FFF2-40B4-BE49-F238E27FC236}">
                  <a16:creationId xmlns:a16="http://schemas.microsoft.com/office/drawing/2014/main" id="{E0EDDF0F-BFD9-4173-9A76-C0018E874B4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23" descr="6">
              <a:extLst>
                <a:ext uri="{FF2B5EF4-FFF2-40B4-BE49-F238E27FC236}">
                  <a16:creationId xmlns:a16="http://schemas.microsoft.com/office/drawing/2014/main" id="{F1548BC1-95F8-46C4-B5AD-5CB7141F0F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1" name="Group 25">
            <a:extLst>
              <a:ext uri="{FF2B5EF4-FFF2-40B4-BE49-F238E27FC236}">
                <a16:creationId xmlns:a16="http://schemas.microsoft.com/office/drawing/2014/main" id="{63E81BBA-7B7C-43A0-8E12-D88AB342A93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103928" y="4651412"/>
            <a:ext cx="8271487" cy="359906"/>
            <a:chOff x="286" y="119"/>
            <a:chExt cx="5217" cy="272"/>
          </a:xfrm>
        </p:grpSpPr>
        <p:pic>
          <p:nvPicPr>
            <p:cNvPr id="8219" name="Picture 26" descr="6">
              <a:extLst>
                <a:ext uri="{FF2B5EF4-FFF2-40B4-BE49-F238E27FC236}">
                  <a16:creationId xmlns:a16="http://schemas.microsoft.com/office/drawing/2014/main" id="{D1D7F005-594E-4E58-AD70-C3261500BD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0" name="Picture 27" descr="6">
              <a:extLst>
                <a:ext uri="{FF2B5EF4-FFF2-40B4-BE49-F238E27FC236}">
                  <a16:creationId xmlns:a16="http://schemas.microsoft.com/office/drawing/2014/main" id="{C409C177-4737-401B-9845-CC838CF027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1" name="Picture 28" descr="6">
              <a:extLst>
                <a:ext uri="{FF2B5EF4-FFF2-40B4-BE49-F238E27FC236}">
                  <a16:creationId xmlns:a16="http://schemas.microsoft.com/office/drawing/2014/main" id="{2908E029-364F-4721-9163-FCDD418257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2" name="Picture 29" descr="6">
              <a:extLst>
                <a:ext uri="{FF2B5EF4-FFF2-40B4-BE49-F238E27FC236}">
                  <a16:creationId xmlns:a16="http://schemas.microsoft.com/office/drawing/2014/main" id="{50E91262-3E92-489D-B955-3FFA1C476D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3" name="Picture 30" descr="6">
              <a:extLst>
                <a:ext uri="{FF2B5EF4-FFF2-40B4-BE49-F238E27FC236}">
                  <a16:creationId xmlns:a16="http://schemas.microsoft.com/office/drawing/2014/main" id="{584FF47C-0751-44F1-8FB0-8AB95727F99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4" name="Picture 31" descr="6">
              <a:extLst>
                <a:ext uri="{FF2B5EF4-FFF2-40B4-BE49-F238E27FC236}">
                  <a16:creationId xmlns:a16="http://schemas.microsoft.com/office/drawing/2014/main" id="{69115624-9349-48F2-9C6A-AB70401A99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32" descr="6">
              <a:extLst>
                <a:ext uri="{FF2B5EF4-FFF2-40B4-BE49-F238E27FC236}">
                  <a16:creationId xmlns:a16="http://schemas.microsoft.com/office/drawing/2014/main" id="{0D09E64E-0D80-48F8-A16E-6E9BF83A1E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6" name="Picture 33" descr="6">
              <a:extLst>
                <a:ext uri="{FF2B5EF4-FFF2-40B4-BE49-F238E27FC236}">
                  <a16:creationId xmlns:a16="http://schemas.microsoft.com/office/drawing/2014/main" id="{1D214068-6305-4657-9C37-F8B0E968C8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2" name="Group 34">
            <a:extLst>
              <a:ext uri="{FF2B5EF4-FFF2-40B4-BE49-F238E27FC236}">
                <a16:creationId xmlns:a16="http://schemas.microsoft.com/office/drawing/2014/main" id="{6202F1E7-FED5-4ACC-906A-9BB34879FF1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-2089869" y="4580065"/>
            <a:ext cx="8271486" cy="359906"/>
            <a:chOff x="286" y="119"/>
            <a:chExt cx="5217" cy="272"/>
          </a:xfrm>
        </p:grpSpPr>
        <p:pic>
          <p:nvPicPr>
            <p:cNvPr id="8211" name="Picture 35" descr="6">
              <a:extLst>
                <a:ext uri="{FF2B5EF4-FFF2-40B4-BE49-F238E27FC236}">
                  <a16:creationId xmlns:a16="http://schemas.microsoft.com/office/drawing/2014/main" id="{5A54E4B2-CAD1-4A8D-AF38-C949F1AFC8F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36" descr="6">
              <a:extLst>
                <a:ext uri="{FF2B5EF4-FFF2-40B4-BE49-F238E27FC236}">
                  <a16:creationId xmlns:a16="http://schemas.microsoft.com/office/drawing/2014/main" id="{A682FF7F-E1A7-4802-9366-D7C5A7334C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3" name="Picture 37" descr="6">
              <a:extLst>
                <a:ext uri="{FF2B5EF4-FFF2-40B4-BE49-F238E27FC236}">
                  <a16:creationId xmlns:a16="http://schemas.microsoft.com/office/drawing/2014/main" id="{36BBEB67-FB7C-451F-9711-E5546BE81FC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4" name="Picture 38" descr="6">
              <a:extLst>
                <a:ext uri="{FF2B5EF4-FFF2-40B4-BE49-F238E27FC236}">
                  <a16:creationId xmlns:a16="http://schemas.microsoft.com/office/drawing/2014/main" id="{213B9081-8E24-4813-BFDE-C34E10FE5F2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39" descr="6">
              <a:extLst>
                <a:ext uri="{FF2B5EF4-FFF2-40B4-BE49-F238E27FC236}">
                  <a16:creationId xmlns:a16="http://schemas.microsoft.com/office/drawing/2014/main" id="{56D3BD7D-AC1D-421D-A182-ABB0E90C85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6" name="Picture 40" descr="6">
              <a:extLst>
                <a:ext uri="{FF2B5EF4-FFF2-40B4-BE49-F238E27FC236}">
                  <a16:creationId xmlns:a16="http://schemas.microsoft.com/office/drawing/2014/main" id="{E60A2EA0-5FA8-4ED0-81C9-F6294F2CB3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7" name="Picture 41" descr="6">
              <a:extLst>
                <a:ext uri="{FF2B5EF4-FFF2-40B4-BE49-F238E27FC236}">
                  <a16:creationId xmlns:a16="http://schemas.microsoft.com/office/drawing/2014/main" id="{08B8FBEB-772E-419C-894B-354272E43B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8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8" name="Picture 42" descr="6">
              <a:extLst>
                <a:ext uri="{FF2B5EF4-FFF2-40B4-BE49-F238E27FC236}">
                  <a16:creationId xmlns:a16="http://schemas.microsoft.com/office/drawing/2014/main" id="{0A3A922A-01FC-4160-A429-E586D2F1B0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119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3" name="Group 63">
            <a:extLst>
              <a:ext uri="{FF2B5EF4-FFF2-40B4-BE49-F238E27FC236}">
                <a16:creationId xmlns:a16="http://schemas.microsoft.com/office/drawing/2014/main" id="{1869DD62-46C9-42E6-98B1-9464DBD39DB2}"/>
              </a:ext>
            </a:extLst>
          </p:cNvPr>
          <p:cNvGrpSpPr>
            <a:grpSpLocks/>
          </p:cNvGrpSpPr>
          <p:nvPr/>
        </p:nvGrpSpPr>
        <p:grpSpPr bwMode="auto">
          <a:xfrm>
            <a:off x="2530242" y="6162383"/>
            <a:ext cx="7264702" cy="358320"/>
            <a:chOff x="631" y="3838"/>
            <a:chExt cx="4582" cy="272"/>
          </a:xfrm>
        </p:grpSpPr>
        <p:pic>
          <p:nvPicPr>
            <p:cNvPr id="8204" name="Picture 45" descr="6">
              <a:extLst>
                <a:ext uri="{FF2B5EF4-FFF2-40B4-BE49-F238E27FC236}">
                  <a16:creationId xmlns:a16="http://schemas.microsoft.com/office/drawing/2014/main" id="{779B0160-9374-48DD-A301-7DA464DAF7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46" descr="6">
              <a:extLst>
                <a:ext uri="{FF2B5EF4-FFF2-40B4-BE49-F238E27FC236}">
                  <a16:creationId xmlns:a16="http://schemas.microsoft.com/office/drawing/2014/main" id="{6441878A-260F-4C19-8850-09DFB5734B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47" descr="6">
              <a:extLst>
                <a:ext uri="{FF2B5EF4-FFF2-40B4-BE49-F238E27FC236}">
                  <a16:creationId xmlns:a16="http://schemas.microsoft.com/office/drawing/2014/main" id="{D5902255-4CF7-47C8-948C-692F18A4DA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48" descr="6">
              <a:extLst>
                <a:ext uri="{FF2B5EF4-FFF2-40B4-BE49-F238E27FC236}">
                  <a16:creationId xmlns:a16="http://schemas.microsoft.com/office/drawing/2014/main" id="{0C5C052E-4EE1-4A1D-A274-45A2E75820C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49" descr="6">
              <a:extLst>
                <a:ext uri="{FF2B5EF4-FFF2-40B4-BE49-F238E27FC236}">
                  <a16:creationId xmlns:a16="http://schemas.microsoft.com/office/drawing/2014/main" id="{2F26818E-8655-49B6-B9DA-69DD058211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50" descr="6">
              <a:extLst>
                <a:ext uri="{FF2B5EF4-FFF2-40B4-BE49-F238E27FC236}">
                  <a16:creationId xmlns:a16="http://schemas.microsoft.com/office/drawing/2014/main" id="{A0A1F722-BEF7-4037-8D84-8974E323888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51" descr="6">
              <a:extLst>
                <a:ext uri="{FF2B5EF4-FFF2-40B4-BE49-F238E27FC236}">
                  <a16:creationId xmlns:a16="http://schemas.microsoft.com/office/drawing/2014/main" id="{213EEDF3-4084-447F-9CD9-45862BF675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" y="3838"/>
              <a:ext cx="63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9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57E4E0C9-DC9D-4678-B2A2-6A0D691F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653" y="1209733"/>
            <a:ext cx="7229822" cy="1230338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500" dirty="0" smtClean="0">
                <a:solidFill>
                  <a:schemeClr val="bg1"/>
                </a:solidFill>
              </a:rPr>
              <a:t>Chiều dài của tấm nhôm là:</a:t>
            </a:r>
            <a:endParaRPr lang="en-US" altLang="en-US" sz="3500" dirty="0">
              <a:solidFill>
                <a:schemeClr val="bg1"/>
              </a:solidFill>
            </a:endParaRPr>
          </a:p>
        </p:txBody>
      </p:sp>
      <p:grpSp>
        <p:nvGrpSpPr>
          <p:cNvPr id="9219" name="Group 51">
            <a:extLst>
              <a:ext uri="{FF2B5EF4-FFF2-40B4-BE49-F238E27FC236}">
                <a16:creationId xmlns:a16="http://schemas.microsoft.com/office/drawing/2014/main" id="{FD9ED46F-D7D2-4D78-A11E-9A53187595DC}"/>
              </a:ext>
            </a:extLst>
          </p:cNvPr>
          <p:cNvGrpSpPr>
            <a:grpSpLocks/>
          </p:cNvGrpSpPr>
          <p:nvPr/>
        </p:nvGrpSpPr>
        <p:grpSpPr bwMode="auto">
          <a:xfrm>
            <a:off x="1531384" y="4348"/>
            <a:ext cx="320269" cy="6849305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702C58-3B71-4158-B3BE-D9EC09573B28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98">
                <a:latin typeface=".VnTime" pitchFamily="34" charset="0"/>
              </a:endParaRPr>
            </a:p>
          </p:txBody>
        </p:sp>
        <p:sp>
          <p:nvSpPr>
            <p:cNvPr id="9255" name="Rectangle 10">
              <a:extLst>
                <a:ext uri="{FF2B5EF4-FFF2-40B4-BE49-F238E27FC236}">
                  <a16:creationId xmlns:a16="http://schemas.microsoft.com/office/drawing/2014/main" id="{578E7B8B-312B-4337-AD0F-AE7697AA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 sz="1998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43A509-E7D0-4612-A159-388D3B54B049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98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3371E973-F141-4B1B-91D2-0F1FBB977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404" y="2680649"/>
                <a:ext cx="6040706" cy="918423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alt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196" dirty="0" smtClean="0">
                    <a:solidFill>
                      <a:schemeClr val="bg1"/>
                    </a:solidFill>
                  </a:rPr>
                  <a:t> </a:t>
                </a:r>
                <a:r>
                  <a:rPr lang="vi-VN" altLang="en-US" sz="3196" dirty="0" smtClean="0">
                    <a:solidFill>
                      <a:schemeClr val="bg1"/>
                    </a:solidFill>
                  </a:rPr>
                  <a:t>m</a:t>
                </a:r>
                <a:endParaRPr lang="en-US" altLang="en-US" sz="3196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AutoShape 51">
                <a:extLst>
                  <a:ext uri="{FF2B5EF4-FFF2-40B4-BE49-F238E27FC236}">
                    <a16:creationId xmlns:a16="http://schemas.microsoft.com/office/drawing/2014/main" id="{3371E973-F141-4B1B-91D2-0F1FBB977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0404" y="2680649"/>
                <a:ext cx="6040706" cy="918423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66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54F4F668-9751-4C35-BA0B-C1CD7BF7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0" y="2939088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4C365C70-0127-4CD4-A3E4-8877F303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76" y="2717119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B03E5121-FB7D-41A1-A69F-1479EDECA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880" y="2790052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4D844911-D6A4-48EF-8197-4E0DD4DBC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63994" y="2902619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0335E8D9-E34D-43DE-BC49-79FFA9144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3323" y="3685432"/>
                <a:ext cx="6069244" cy="879940"/>
              </a:xfrm>
              <a:prstGeom prst="roundRect">
                <a:avLst>
                  <a:gd name="adj" fmla="val 16667"/>
                </a:avLst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alt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alt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altLang="en-US" sz="3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alt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AutoShape 51">
                <a:extLst>
                  <a:ext uri="{FF2B5EF4-FFF2-40B4-BE49-F238E27FC236}">
                    <a16:creationId xmlns:a16="http://schemas.microsoft.com/office/drawing/2014/main" id="{0335E8D9-E34D-43DE-BC49-79FFA9144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3323" y="3685432"/>
                <a:ext cx="6069244" cy="879940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35936691-C97F-4A2E-A5C2-95228734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4" y="3928432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CD7E9CA4-8842-444F-9B84-5C89924F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0" y="3706462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2FE7F8E8-7467-40F0-8DD0-FEC2849F4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54" y="3779396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860B7248-5281-4A06-9AD1-C141FE9E88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968" y="3891963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3595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3595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57575071-AF29-471D-AB51-CA456DE5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867" y="4646654"/>
            <a:ext cx="6069244" cy="82445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3196" dirty="0" smtClean="0">
                <a:solidFill>
                  <a:schemeClr val="bg1"/>
                </a:solidFill>
              </a:rPr>
              <a:t>6 m</a:t>
            </a:r>
            <a:endParaRPr lang="en-US" altLang="en-US" sz="3196" dirty="0">
              <a:solidFill>
                <a:schemeClr val="bg1"/>
              </a:solidFill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73C3947A-19F7-4641-8EA3-6AC4C1858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34" y="4917776"/>
            <a:ext cx="592972" cy="35039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A6F55995-DDAC-4454-A66F-3763DFDB2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0" y="4695807"/>
            <a:ext cx="1498286" cy="8006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E0AB4481-8E4C-4161-9CB3-0230EC1F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854" y="4768740"/>
            <a:ext cx="816526" cy="61199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1998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44E6322E-692E-4E53-9AF4-0809206DC1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44968" y="4881307"/>
            <a:ext cx="459791" cy="386859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595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94235" name="AutoShape 27">
            <a:extLst>
              <a:ext uri="{FF2B5EF4-FFF2-40B4-BE49-F238E27FC236}">
                <a16:creationId xmlns:a16="http://schemas.microsoft.com/office/drawing/2014/main" id="{DC14EEF1-CA26-41C8-AE80-7D2218834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578" y="1053940"/>
            <a:ext cx="1541094" cy="135717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2796" i="1"/>
          </a:p>
        </p:txBody>
      </p:sp>
      <p:sp>
        <p:nvSpPr>
          <p:cNvPr id="94236" name="WordArt 28">
            <a:extLst>
              <a:ext uri="{FF2B5EF4-FFF2-40B4-BE49-F238E27FC236}">
                <a16:creationId xmlns:a16="http://schemas.microsoft.com/office/drawing/2014/main" id="{4EE078D6-B3B2-4CA7-A664-14DF538B73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0832" y="1374211"/>
            <a:ext cx="708714" cy="605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Câu</a:t>
            </a:r>
            <a:r>
              <a:rPr lang="en-US" sz="3595" i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pic>
        <p:nvPicPr>
          <p:cNvPr id="9237" name="Picture 29" descr="Picture1">
            <a:extLst>
              <a:ext uri="{FF2B5EF4-FFF2-40B4-BE49-F238E27FC236}">
                <a16:creationId xmlns:a16="http://schemas.microsoft.com/office/drawing/2014/main" id="{B0BFF352-0140-48F4-A8FA-48FA27E28AA4}"/>
              </a:ext>
            </a:extLst>
          </p:cNvPr>
          <p:cNvPicPr>
            <a:picLocks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823" y="816118"/>
            <a:ext cx="9132406" cy="9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WordArt 31">
            <a:extLst>
              <a:ext uri="{FF2B5EF4-FFF2-40B4-BE49-F238E27FC236}">
                <a16:creationId xmlns:a16="http://schemas.microsoft.com/office/drawing/2014/main" id="{548C12E1-C7E2-47ED-B3EB-F5DBCD5E53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6280" y="31302"/>
            <a:ext cx="5966188" cy="8101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</a:t>
            </a:r>
          </a:p>
        </p:txBody>
      </p:sp>
      <p:pic>
        <p:nvPicPr>
          <p:cNvPr id="9239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AFA713C-49CA-42D8-9AB6-C83E8C7E9D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75" y="-147859"/>
            <a:ext cx="1650493" cy="16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E0704888-F9C4-4277-80E8-A83094F9F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6011281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B28CA82C-2304-4554-9B56-8DC91480AD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6025797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96D21A5B-1D09-4F72-AA2D-CB4B76DC14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8302" y="5968225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01A1348D-6BDE-484C-AAAC-34FFBBEA98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73545" y="6025798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F2C490BE-A910-45CF-B974-5D89EB9F9D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21109" y="6040309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F3C7B8B7-7FAE-4267-9C81-95DB070689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16352" y="5996324"/>
            <a:ext cx="665905" cy="742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5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ABD80C49-E56E-4E35-98B1-3671132574DC}"/>
              </a:ext>
            </a:extLst>
          </p:cNvPr>
          <p:cNvGrpSpPr>
            <a:grpSpLocks/>
          </p:cNvGrpSpPr>
          <p:nvPr/>
        </p:nvGrpSpPr>
        <p:grpSpPr bwMode="auto">
          <a:xfrm>
            <a:off x="5918734" y="5324856"/>
            <a:ext cx="1750378" cy="1750378"/>
            <a:chOff x="4320" y="2928"/>
            <a:chExt cx="1104" cy="1104"/>
          </a:xfrm>
        </p:grpSpPr>
        <p:sp>
          <p:nvSpPr>
            <p:cNvPr id="9252" name="AutoShape 52">
              <a:extLst>
                <a:ext uri="{FF2B5EF4-FFF2-40B4-BE49-F238E27FC236}">
                  <a16:creationId xmlns:a16="http://schemas.microsoft.com/office/drawing/2014/main" id="{D620ABFB-125A-4D99-9CA5-BFDFAD3A9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5992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253" name="WordArt 53">
              <a:extLst>
                <a:ext uri="{FF2B5EF4-FFF2-40B4-BE49-F238E27FC236}">
                  <a16:creationId xmlns:a16="http://schemas.microsoft.com/office/drawing/2014/main" id="{2A173C3F-DF16-43E4-B182-B576E8EDA9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595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Hết</a:t>
              </a:r>
              <a:r>
                <a:rPr lang="en-US" sz="3595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 </a:t>
              </a:r>
              <a:r>
                <a:rPr lang="en-US" sz="3595" i="1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cs typeface="Times New Roman" panose="02020603050405020304" pitchFamily="18" charset="0"/>
                </a:rPr>
                <a:t>giờ</a:t>
              </a:r>
              <a:endParaRPr lang="en-US" sz="3595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cs typeface="Times New Roman" panose="02020603050405020304" pitchFamily="18" charset="0"/>
              </a:endParaRPr>
            </a:p>
          </p:txBody>
        </p:sp>
      </p:grpSp>
      <p:pic>
        <p:nvPicPr>
          <p:cNvPr id="41" name="Google Shape;396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116351" y="2802874"/>
            <a:ext cx="3075649" cy="20784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7037E-7 L -2.70833E-6 -0.07222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94235" grpId="0" animBg="1"/>
      <p:bldP spid="942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221</Words>
  <Application>Microsoft Office PowerPoint</Application>
  <PresentationFormat>Widescreen</PresentationFormat>
  <Paragraphs>92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.VnHelvetInsH</vt:lpstr>
      <vt:lpstr>.VnTime</vt:lpstr>
      <vt:lpstr>.VnTimeH</vt:lpstr>
      <vt:lpstr>Arial</vt:lpstr>
      <vt:lpstr>Calibri</vt:lpstr>
      <vt:lpstr>Calibri Light</vt:lpstr>
      <vt:lpstr>Cambria</vt:lpstr>
      <vt:lpstr>Cambria Math</vt:lpstr>
      <vt:lpstr>Impact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minhkhanh.t93@gmail.com</cp:lastModifiedBy>
  <cp:revision>13</cp:revision>
  <dcterms:created xsi:type="dcterms:W3CDTF">2023-12-27T11:55:47Z</dcterms:created>
  <dcterms:modified xsi:type="dcterms:W3CDTF">2025-05-09T14:05:15Z</dcterms:modified>
</cp:coreProperties>
</file>