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 id="2147483686" r:id="rId4"/>
    <p:sldMasterId id="2147483688" r:id="rId5"/>
    <p:sldMasterId id="2147483700" r:id="rId6"/>
    <p:sldMasterId id="2147483712" r:id="rId7"/>
    <p:sldMasterId id="2147483724" r:id="rId8"/>
    <p:sldMasterId id="2147483736" r:id="rId9"/>
  </p:sldMasterIdLst>
  <p:notesMasterIdLst>
    <p:notesMasterId r:id="rId47"/>
  </p:notesMasterIdLst>
  <p:sldIdLst>
    <p:sldId id="257" r:id="rId10"/>
    <p:sldId id="258" r:id="rId11"/>
    <p:sldId id="264" r:id="rId12"/>
    <p:sldId id="260" r:id="rId13"/>
    <p:sldId id="261" r:id="rId14"/>
    <p:sldId id="263" r:id="rId15"/>
    <p:sldId id="262" r:id="rId16"/>
    <p:sldId id="266" r:id="rId17"/>
    <p:sldId id="267" r:id="rId18"/>
    <p:sldId id="265" r:id="rId19"/>
    <p:sldId id="269" r:id="rId20"/>
    <p:sldId id="523" r:id="rId21"/>
    <p:sldId id="507" r:id="rId22"/>
    <p:sldId id="508" r:id="rId23"/>
    <p:sldId id="509" r:id="rId24"/>
    <p:sldId id="306" r:id="rId25"/>
    <p:sldId id="510" r:id="rId26"/>
    <p:sldId id="511" r:id="rId27"/>
    <p:sldId id="512" r:id="rId28"/>
    <p:sldId id="513" r:id="rId29"/>
    <p:sldId id="515" r:id="rId30"/>
    <p:sldId id="516" r:id="rId31"/>
    <p:sldId id="514" r:id="rId32"/>
    <p:sldId id="279" r:id="rId33"/>
    <p:sldId id="311" r:id="rId34"/>
    <p:sldId id="517" r:id="rId35"/>
    <p:sldId id="518" r:id="rId36"/>
    <p:sldId id="282" r:id="rId37"/>
    <p:sldId id="283" r:id="rId38"/>
    <p:sldId id="286" r:id="rId39"/>
    <p:sldId id="519" r:id="rId40"/>
    <p:sldId id="520" r:id="rId41"/>
    <p:sldId id="521" r:id="rId42"/>
    <p:sldId id="297" r:id="rId43"/>
    <p:sldId id="284" r:id="rId44"/>
    <p:sldId id="522" r:id="rId45"/>
    <p:sldId id="25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5" autoAdjust="0"/>
    <p:restoredTop sz="94660"/>
  </p:normalViewPr>
  <p:slideViewPr>
    <p:cSldViewPr snapToGrid="0">
      <p:cViewPr varScale="1">
        <p:scale>
          <a:sx n="83" d="100"/>
          <a:sy n="83" d="100"/>
        </p:scale>
        <p:origin x="47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27T18:20:35.344" idx="1">
    <p:pos x="10" y="10"/>
    <p:text/>
  </p:cm>
  <p:cm authorId="1" dt="2021-05-27T18:20:37.592" idx="2">
    <p:pos x="106" y="106"/>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7CA7C-7520-48DD-88FB-177E84F3E8EA}"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6EAAE-8BA9-4EFF-BE4A-1A4A43290CE8}" type="slidenum">
              <a:rPr lang="en-US" smtClean="0"/>
              <a:t>‹#›</a:t>
            </a:fld>
            <a:endParaRPr lang="en-US"/>
          </a:p>
        </p:txBody>
      </p:sp>
    </p:spTree>
    <p:extLst>
      <p:ext uri="{BB962C8B-B14F-4D97-AF65-F5344CB8AC3E}">
        <p14:creationId xmlns:p14="http://schemas.microsoft.com/office/powerpoint/2010/main" val="46721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55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853921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004982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049203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75375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41536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CFED00-B1CD-41CE-8CCC-0E16A070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695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952500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34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565228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35</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700898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36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967878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5EF3E1F-43A5-4F29-9EC7-547C3838D98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626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964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02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82145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724894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sym typeface="+mn-ea"/>
              </a:rPr>
              <a:t>Bài giảng thiết kế bởi: Hương Thảo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99281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195734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572294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EC616C-8299-4076-8D87-B2DE5334639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C616C-8299-4076-8D87-B2DE5334639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EC616C-8299-4076-8D87-B2DE5334639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EC616C-8299-4076-8D87-B2DE53346399}"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DD461D-A9AE-4EC2-861F-590C9694E73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EC616C-8299-4076-8D87-B2DE53346399}"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D461D-A9AE-4EC2-861F-590C9694E73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D461D-A9AE-4EC2-861F-590C9694E73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D461D-A9AE-4EC2-861F-590C9694E739}"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7F908-F780-422B-AFEF-23C0ED19201F}" type="slidenum">
              <a:rPr lang="en-US" smtClean="0"/>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DD461D-A9AE-4EC2-861F-590C9694E739}"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7F908-F780-422B-AFEF-23C0ED19201F}" type="slidenum">
              <a:rPr lang="en-US" smtClean="0"/>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461D-A9AE-4EC2-861F-590C9694E739}"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7F908-F780-422B-AFEF-23C0ED19201F}"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C616C-8299-4076-8D87-B2DE53346399}"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1/14/2025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1/14/2025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3.xml"/><Relationship Id="rId7" Type="http://schemas.openxmlformats.org/officeDocument/2006/relationships/image" Target="../media/image5.jpe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9.xml"/><Relationship Id="rId5" Type="http://schemas.openxmlformats.org/officeDocument/2006/relationships/slideLayout" Target="../slideLayouts/slideLayout85.xml"/><Relationship Id="rId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C616C-8299-4076-8D87-B2DE53346399}" type="datetimeFigureOut">
              <a:rPr lang="en-US" smtClean="0"/>
              <a:t>1/14/2025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C64DD-8407-4FEB-8D26-3F636BF0C7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D461D-A9AE-4EC2-861F-590C9694E739}" type="datetimeFigureOut">
              <a:rPr lang="en-US" smtClean="0"/>
              <a:t>1/14/2025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7F908-F780-422B-AFEF-23C0ED19201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26.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5.xml"/><Relationship Id="rId5" Type="http://schemas.openxmlformats.org/officeDocument/2006/relationships/image" Target="../media/image35.jpe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36.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35.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35.jpe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35.jpe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5.jpe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11.png"/><Relationship Id="rId9"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35.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35.jpe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6.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76.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1.png"/><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6.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35.jpe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4.png"/><Relationship Id="rId1" Type="http://schemas.openxmlformats.org/officeDocument/2006/relationships/slideLayout" Target="../slideLayouts/slideLayout36.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7.png"/><Relationship Id="rId18" Type="http://schemas.microsoft.com/office/2007/relationships/hdphoto" Target="../media/hdphoto8.wdp"/><Relationship Id="rId3" Type="http://schemas.openxmlformats.org/officeDocument/2006/relationships/image" Target="../media/image14.png"/><Relationship Id="rId21" Type="http://schemas.openxmlformats.org/officeDocument/2006/relationships/image" Target="../media/image21.png"/><Relationship Id="rId7" Type="http://schemas.openxmlformats.org/officeDocument/2006/relationships/slide" Target="slide5.xml"/><Relationship Id="rId12" Type="http://schemas.microsoft.com/office/2007/relationships/hdphoto" Target="../media/hdphoto4.wdp"/><Relationship Id="rId17" Type="http://schemas.openxmlformats.org/officeDocument/2006/relationships/image" Target="../media/image19.png"/><Relationship Id="rId2" Type="http://schemas.openxmlformats.org/officeDocument/2006/relationships/notesSlide" Target="../notesSlides/notesSlide3.xm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6.png"/><Relationship Id="rId5" Type="http://schemas.microsoft.com/office/2007/relationships/hdphoto" Target="../media/hdphoto2.wdp"/><Relationship Id="rId15" Type="http://schemas.openxmlformats.org/officeDocument/2006/relationships/image" Target="../media/image18.png"/><Relationship Id="rId23" Type="http://schemas.openxmlformats.org/officeDocument/2006/relationships/image" Target="../media/image22.GIF"/><Relationship Id="rId10" Type="http://schemas.microsoft.com/office/2007/relationships/hdphoto" Target="../media/hdphoto5.wdp"/><Relationship Id="rId19"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15.png"/><Relationship Id="rId14" Type="http://schemas.microsoft.com/office/2007/relationships/hdphoto" Target="../media/hdphoto6.wdp"/><Relationship Id="rId22" Type="http://schemas.microsoft.com/office/2007/relationships/hdphoto" Target="../media/hdphoto10.wdp"/></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jpeg"/><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54.xml"/><Relationship Id="rId5" Type="http://schemas.openxmlformats.org/officeDocument/2006/relationships/image" Target="../media/image35.jpe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84.xml"/><Relationship Id="rId6" Type="http://schemas.openxmlformats.org/officeDocument/2006/relationships/image" Target="../media/image35.jpeg"/><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54.xml"/><Relationship Id="rId6" Type="http://schemas.openxmlformats.org/officeDocument/2006/relationships/image" Target="../media/image35.jpeg"/><Relationship Id="rId5" Type="http://schemas.openxmlformats.org/officeDocument/2006/relationships/image" Target="../media/image51.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2.png"/><Relationship Id="rId1" Type="http://schemas.openxmlformats.org/officeDocument/2006/relationships/slideLayout" Target="../slideLayouts/slideLayout48.xml"/><Relationship Id="rId6" Type="http://schemas.openxmlformats.org/officeDocument/2006/relationships/image" Target="../media/image34.png"/><Relationship Id="rId5" Type="http://schemas.openxmlformats.org/officeDocument/2006/relationships/image" Target="../media/image35.jpe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3.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3.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3.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3.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26.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95687" l="2875" r="100000"/>
                    </a14:imgEffect>
                  </a14:imgLayer>
                </a14:imgProps>
              </a:ext>
              <a:ext uri="{28A0092B-C50C-407E-A947-70E740481C1C}">
                <a14:useLocalDpi xmlns:a14="http://schemas.microsoft.com/office/drawing/2010/main" val="0"/>
              </a:ext>
            </a:extLst>
          </a:blip>
          <a:srcRect l="6361" r="4937"/>
          <a:stretch>
            <a:fillRect/>
          </a:stretch>
        </p:blipFill>
        <p:spPr bwMode="auto">
          <a:xfrm>
            <a:off x="4401082" y="-13856"/>
            <a:ext cx="6285437" cy="70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5791200" y="4759566"/>
            <a:ext cx="1752601" cy="202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2328599" y="5612269"/>
            <a:ext cx="551097" cy="540344"/>
            <a:chOff x="2725503" y="6212581"/>
            <a:chExt cx="551097" cy="528220"/>
          </a:xfrm>
        </p:grpSpPr>
        <p:pic>
          <p:nvPicPr>
            <p:cNvPr id="33"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5" name="Group 34"/>
          <p:cNvGrpSpPr/>
          <p:nvPr/>
        </p:nvGrpSpPr>
        <p:grpSpPr>
          <a:xfrm>
            <a:off x="2870528" y="5612269"/>
            <a:ext cx="551097" cy="540344"/>
            <a:chOff x="2725503" y="6212581"/>
            <a:chExt cx="551097" cy="528220"/>
          </a:xfrm>
        </p:grpSpPr>
        <p:pic>
          <p:nvPicPr>
            <p:cNvPr id="36"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8" name="Group 37"/>
          <p:cNvGrpSpPr/>
          <p:nvPr/>
        </p:nvGrpSpPr>
        <p:grpSpPr>
          <a:xfrm>
            <a:off x="1981537" y="5603435"/>
            <a:ext cx="551097" cy="540344"/>
            <a:chOff x="2725503" y="6212581"/>
            <a:chExt cx="551097" cy="528220"/>
          </a:xfrm>
        </p:grpSpPr>
        <p:pic>
          <p:nvPicPr>
            <p:cNvPr id="39"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41" name="Group 40"/>
          <p:cNvGrpSpPr/>
          <p:nvPr/>
        </p:nvGrpSpPr>
        <p:grpSpPr>
          <a:xfrm>
            <a:off x="2523466" y="5603435"/>
            <a:ext cx="551097" cy="540344"/>
            <a:chOff x="2725503" y="6212581"/>
            <a:chExt cx="551097" cy="528220"/>
          </a:xfrm>
        </p:grpSpPr>
        <p:pic>
          <p:nvPicPr>
            <p:cNvPr id="42"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pic>
        <p:nvPicPr>
          <p:cNvPr id="1030" name="Picture 6"/>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719397" y="5297405"/>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itle 1"/>
          <p:cNvSpPr txBox="1"/>
          <p:nvPr/>
        </p:nvSpPr>
        <p:spPr>
          <a:xfrm>
            <a:off x="0" y="27710"/>
            <a:ext cx="12192000" cy="1295400"/>
          </a:xfrm>
          <a:prstGeom prst="rect">
            <a:avLst/>
          </a:prstGeom>
          <a:solidFill>
            <a:schemeClr val="accent6">
              <a:lumMod val="60000"/>
              <a:lumOff val="40000"/>
            </a:schemeClr>
          </a:solidFill>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3400" b="1" i="0" u="none" strike="noStrike" kern="1200" cap="none" spc="0" normalizeH="0" baseline="0" noProof="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Cùng nhau </a:t>
            </a:r>
            <a:r>
              <a:rPr kumimoji="0" lang="en-US" sz="3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khởi động cho bài học mới nhé, hãy giúp mẹ con sóc trả lời các câu hỏi để có thể nhặt hạt dẻ cho mùa đông nhé.</a:t>
            </a:r>
          </a:p>
        </p:txBody>
      </p:sp>
      <p:pic>
        <p:nvPicPr>
          <p:cNvPr id="1026"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870528" y="3529162"/>
            <a:ext cx="2875801" cy="33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10" name="Picture 9"/>
          <p:cNvPicPr>
            <a:picLocks noChangeAspect="1"/>
          </p:cNvPicPr>
          <p:nvPr/>
        </p:nvPicPr>
        <p:blipFill>
          <a:blip r:embed="rId2"/>
          <a:stretch>
            <a:fillRect/>
          </a:stretch>
        </p:blipFill>
        <p:spPr>
          <a:xfrm>
            <a:off x="1616150" y="1679944"/>
            <a:ext cx="8782492" cy="30730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5945" y="0"/>
            <a:ext cx="996055" cy="991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10312400" y="5885180"/>
            <a:ext cx="1998345"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mẫu</a:t>
            </a:r>
          </a:p>
        </p:txBody>
      </p:sp>
      <p:pic>
        <p:nvPicPr>
          <p:cNvPr id="9" name="Content Placeholder 8"/>
          <p:cNvPicPr>
            <a:picLocks noGrp="1" noChangeAspect="1"/>
          </p:cNvPicPr>
          <p:nvPr>
            <p:ph idx="1"/>
          </p:nvPr>
        </p:nvPicPr>
        <p:blipFill>
          <a:blip r:embed="rId3"/>
          <a:stretch>
            <a:fillRect/>
          </a:stretch>
        </p:blipFill>
        <p:spPr>
          <a:xfrm>
            <a:off x="296234" y="2838719"/>
            <a:ext cx="7752612" cy="3267075"/>
          </a:xfrm>
        </p:spPr>
      </p:pic>
      <p:sp>
        <p:nvSpPr>
          <p:cNvPr id="6" name="Rectangle 5"/>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An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yêu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thích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Mỗi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chỉ</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nhỏ</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dài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đầu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gắn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bốn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mỏng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xinh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như</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bông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hoa</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Nhưng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mỗi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lần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quay,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mang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bao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nhiêu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cười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sự</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háo</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hức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Anh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thích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chạy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thật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để</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không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ngừng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quay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lướt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tạo</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ra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u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rất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p:cNvPicPr>
            <a:picLocks noChangeAspect="1"/>
          </p:cNvPicPr>
          <p:nvPr/>
        </p:nvPicPr>
        <p:blipFill>
          <a:blip r:embed="rId4"/>
          <a:stretch>
            <a:fillRect/>
          </a:stretch>
        </p:blipFill>
        <p:spPr>
          <a:xfrm>
            <a:off x="8351469" y="2812880"/>
            <a:ext cx="3787944" cy="269393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5945" y="0"/>
            <a:ext cx="996055" cy="9913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7" grpId="2"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502" cy="6858000"/>
          </a:xfrm>
          <a:prstGeom prst="rect">
            <a:avLst/>
          </a:prstGeom>
          <a:solidFill>
            <a:srgbClr val="FFFF00"/>
          </a:solidFill>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9971" y="0"/>
            <a:ext cx="946296" cy="941789"/>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0089245" flipH="1">
            <a:off x="2565085" y="469565"/>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grpSp>
        <p:nvGrpSpPr>
          <p:cNvPr id="8" name="Group 7"/>
          <p:cNvGrpSpPr/>
          <p:nvPr/>
        </p:nvGrpSpPr>
        <p:grpSpPr>
          <a:xfrm>
            <a:off x="1095616" y="2179512"/>
            <a:ext cx="2109019" cy="2109019"/>
            <a:chOff x="156834" y="1993081"/>
            <a:chExt cx="2109019" cy="2109019"/>
          </a:xfrm>
        </p:grpSpPr>
        <p:sp>
          <p:nvSpPr>
            <p:cNvPr id="9" name="Oval 8"/>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13" name="2"/>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14" name="Group 13"/>
          <p:cNvGrpSpPr/>
          <p:nvPr/>
        </p:nvGrpSpPr>
        <p:grpSpPr>
          <a:xfrm>
            <a:off x="3842836" y="2307822"/>
            <a:ext cx="6916420" cy="2098675"/>
            <a:chOff x="172324" y="1157225"/>
            <a:chExt cx="2109019" cy="1406784"/>
          </a:xfrm>
        </p:grpSpPr>
        <p:sp>
          <p:nvSpPr>
            <p:cNvPr id="15" name="Hexagon 14"/>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p:cNvSpPr txBox="1"/>
            <p:nvPr/>
          </p:nvSpPr>
          <p:spPr>
            <a:xfrm>
              <a:off x="288889" y="1370052"/>
              <a:ext cx="1954115" cy="1010913"/>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toe</a:t>
              </a:r>
            </a:p>
            <a:p>
              <a:pPr marL="0" marR="0" lvl="0" indent="0" algn="ctr" defTabSz="913130" rtl="0" eaLnBrk="1" fontAlgn="base" latinLnBrk="0" hangingPunct="1">
                <a:lnSpc>
                  <a:spcPct val="100000"/>
                </a:lnSpc>
                <a:spcBef>
                  <a:spcPct val="0"/>
                </a:spcBef>
                <a:spcAft>
                  <a:spcPct val="0"/>
                </a:spcAft>
                <a:buClrTx/>
                <a:buSzTx/>
                <a:buFontTx/>
                <a:buNone/>
                <a:defRPr/>
              </a:pP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Cười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với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khuôn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miệng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mở</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rộng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sang 2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bên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thể</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hiện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sự</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thích</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thú</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56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Rounded" panose="020B0500000000000000" pitchFamily="34" charset="0"/>
                <a:ea typeface="Arial-Rounded" panose="020B0500000000000000" pitchFamily="34" charset="0"/>
                <a:cs typeface="Arial-Rounded" panose="020B0500000000000000" pitchFamily="34" charset="0"/>
              </a:rPr>
              <a:t>Luyện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đọc</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câu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dài</a:t>
            </a:r>
            <a:r>
              <a:rPr lang="en-US"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Content Placeholder 2"/>
          <p:cNvSpPr>
            <a:spLocks noGrp="1"/>
          </p:cNvSpPr>
          <p:nvPr>
            <p:ph idx="1"/>
          </p:nvPr>
        </p:nvSpPr>
        <p:spPr/>
        <p:txBody>
          <a:bodyPr/>
          <a:lstStyle/>
          <a:p>
            <a:pPr marL="0" indent="0">
              <a:buNone/>
            </a:pPr>
            <a:r>
              <a:rPr lang="vi-VN">
                <a:latin typeface="Arial-Rounded" panose="020B0500000000000000" pitchFamily="34" charset="0"/>
                <a:ea typeface="Arial-Rounded" panose="020B0500000000000000" pitchFamily="34" charset="0"/>
                <a:cs typeface="Arial-Rounded" panose="020B0500000000000000" pitchFamily="34" charset="0"/>
              </a:rPr>
              <a:t>Mỗi chiếc chong chóng chỉ có một cái cán nhỏ và dài, một đầu gắn bốn cánh giấy mỏng, xinh như một bông hoa. </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 name="Straight Connector 3"/>
          <p:cNvCxnSpPr/>
          <p:nvPr/>
        </p:nvCxnSpPr>
        <p:spPr>
          <a:xfrm flipH="1">
            <a:off x="4606095" y="1798645"/>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9251398" y="1809376"/>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0638583" y="1835770"/>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851836" y="226571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737810" y="226571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824438" y="2251636"/>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8697434" y="5885180"/>
            <a:ext cx="3613312"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tiếp</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Content Placeholder 8"/>
          <p:cNvPicPr>
            <a:picLocks noGrp="1" noChangeAspect="1"/>
          </p:cNvPicPr>
          <p:nvPr>
            <p:ph idx="1"/>
          </p:nvPr>
        </p:nvPicPr>
        <p:blipFill>
          <a:blip r:embed="rId3"/>
          <a:stretch>
            <a:fillRect/>
          </a:stretch>
        </p:blipFill>
        <p:spPr>
          <a:xfrm>
            <a:off x="296234" y="2838719"/>
            <a:ext cx="7752612" cy="3267075"/>
          </a:xfrm>
        </p:spPr>
      </p:pic>
      <p:sp>
        <p:nvSpPr>
          <p:cNvPr id="6" name="Rectangle 5"/>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p:cNvPicPr>
            <a:picLocks noChangeAspect="1"/>
          </p:cNvPicPr>
          <p:nvPr/>
        </p:nvPicPr>
        <p:blipFill>
          <a:blip r:embed="rId4"/>
          <a:stretch>
            <a:fillRect/>
          </a:stretch>
        </p:blipFill>
        <p:spPr>
          <a:xfrm>
            <a:off x="8351469" y="2812880"/>
            <a:ext cx="3787944" cy="2693939"/>
          </a:xfrm>
          <a:prstGeom prst="rect">
            <a:avLst/>
          </a:prstGeom>
        </p:spPr>
      </p:pic>
      <p:pic>
        <p:nvPicPr>
          <p:cNvPr id="8" name="Picture 3"/>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234" y="946150"/>
            <a:ext cx="527050" cy="158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698" y="2338086"/>
            <a:ext cx="527050" cy="316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9201874" y="5885180"/>
            <a:ext cx="3108872"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toàn</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Content Placeholder 8"/>
          <p:cNvPicPr>
            <a:picLocks noGrp="1" noChangeAspect="1"/>
          </p:cNvPicPr>
          <p:nvPr>
            <p:ph idx="1"/>
          </p:nvPr>
        </p:nvPicPr>
        <p:blipFill>
          <a:blip r:embed="rId3"/>
          <a:stretch>
            <a:fillRect/>
          </a:stretch>
        </p:blipFill>
        <p:spPr>
          <a:xfrm>
            <a:off x="296234" y="2838719"/>
            <a:ext cx="7752612" cy="3267075"/>
          </a:xfrm>
        </p:spPr>
      </p:pic>
      <p:sp>
        <p:nvSpPr>
          <p:cNvPr id="6" name="Rectangle 5"/>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p:cNvPicPr>
            <a:picLocks noChangeAspect="1"/>
          </p:cNvPicPr>
          <p:nvPr/>
        </p:nvPicPr>
        <p:blipFill>
          <a:blip r:embed="rId4"/>
          <a:stretch>
            <a:fillRect/>
          </a:stretch>
        </p:blipFill>
        <p:spPr>
          <a:xfrm>
            <a:off x="8351469" y="2812880"/>
            <a:ext cx="3787944" cy="269393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Trả lời câu hỏi</a:t>
            </a:r>
            <a:endParaRPr kumimoji="0" lang="en-US" sz="9600" b="1" i="1" u="none" strike="noStrike" kern="1200" cap="none" spc="0" normalizeH="0" baseline="0" noProof="0" dirty="0">
              <a:ln>
                <a:noFill/>
              </a:ln>
              <a:solidFill>
                <a:srgbClr val="FF0000"/>
              </a:solidFill>
              <a:effectLst/>
              <a:uLnTx/>
              <a:uFillTx/>
              <a:latin typeface="Verdana" panose="020B0604030504040204" charset="0"/>
              <a:ea typeface="+mn-ea"/>
              <a:cs typeface="Verdana" panose="020B060403050404020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p:cNvPicPr>
            <a:picLocks noGrp="1" noChangeAspect="1"/>
          </p:cNvPicPr>
          <p:nvPr>
            <p:ph idx="1"/>
          </p:nvPr>
        </p:nvPicPr>
        <p:blipFill>
          <a:blip r:embed="rId3"/>
          <a:stretch>
            <a:fillRect/>
          </a:stretch>
        </p:blipFill>
        <p:spPr>
          <a:xfrm>
            <a:off x="296234" y="2838719"/>
            <a:ext cx="7752612" cy="3267075"/>
          </a:xfrm>
        </p:spPr>
      </p:pic>
      <p:sp>
        <p:nvSpPr>
          <p:cNvPr id="6" name="Rectangle 5"/>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p:cNvSpPr/>
          <p:nvPr/>
        </p:nvSpPr>
        <p:spPr>
          <a:xfrm>
            <a:off x="808075" y="5747058"/>
            <a:ext cx="931412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prstClr val="white"/>
                </a:solidFill>
                <a:latin typeface="Arial-Rounded" panose="020B0500000000000000" pitchFamily="34" charset="0"/>
                <a:cs typeface="Arial-Rounded" panose="020B0500000000000000" pitchFamily="34" charset="0"/>
              </a:rPr>
              <a:t>1. Tìm chi tiết cho thấy An rất thích chơi chong chóng.</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3" name="Straight Connector 2"/>
          <p:cNvCxnSpPr/>
          <p:nvPr/>
        </p:nvCxnSpPr>
        <p:spPr>
          <a:xfrm>
            <a:off x="808075" y="1643605"/>
            <a:ext cx="4643601" cy="0"/>
          </a:xfrm>
          <a:prstGeom prst="line">
            <a:avLst/>
          </a:prstGeom>
        </p:spPr>
        <p:style>
          <a:lnRef idx="3">
            <a:schemeClr val="accent2"/>
          </a:lnRef>
          <a:fillRef idx="0">
            <a:schemeClr val="accent2"/>
          </a:fillRef>
          <a:effectRef idx="2">
            <a:schemeClr val="accent2"/>
          </a:effectRef>
          <a:fontRef idx="minor">
            <a:schemeClr val="tx1"/>
          </a:fontRef>
        </p:style>
      </p:cxn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p:cNvPicPr>
            <a:picLocks noGrp="1" noChangeAspect="1"/>
          </p:cNvPicPr>
          <p:nvPr>
            <p:ph idx="1"/>
          </p:nvPr>
        </p:nvPicPr>
        <p:blipFill>
          <a:blip r:embed="rId3"/>
          <a:stretch>
            <a:fillRect/>
          </a:stretch>
        </p:blipFill>
        <p:spPr>
          <a:xfrm>
            <a:off x="296234" y="2838719"/>
            <a:ext cx="7752612" cy="3267075"/>
          </a:xfrm>
        </p:spPr>
      </p:pic>
      <p:sp>
        <p:nvSpPr>
          <p:cNvPr id="6" name="Rectangle 5"/>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p:cNvSpPr/>
          <p:nvPr/>
        </p:nvSpPr>
        <p:spPr>
          <a:xfrm>
            <a:off x="808075" y="5747058"/>
            <a:ext cx="931412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2. Vì sao An luôn thắng khi thi chơi chong chóng cùng bé Mai?</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cs typeface="Arial-Rounded" panose="020B0500000000000000" pitchFamily="34" charset="0"/>
            </a:endParaRPr>
          </a:p>
        </p:txBody>
      </p:sp>
      <p:cxnSp>
        <p:nvCxnSpPr>
          <p:cNvPr id="3" name="Straight Connector 2"/>
          <p:cNvCxnSpPr/>
          <p:nvPr/>
        </p:nvCxnSpPr>
        <p:spPr>
          <a:xfrm>
            <a:off x="808075" y="4398379"/>
            <a:ext cx="5696897" cy="0"/>
          </a:xfrm>
          <a:prstGeom prst="line">
            <a:avLst/>
          </a:prstGeom>
        </p:spPr>
        <p:style>
          <a:lnRef idx="3">
            <a:schemeClr val="accent2"/>
          </a:lnRef>
          <a:fillRef idx="0">
            <a:schemeClr val="accent2"/>
          </a:fillRef>
          <a:effectRef idx="2">
            <a:schemeClr val="accent2"/>
          </a:effectRef>
          <a:fontRef idx="minor">
            <a:schemeClr val="tx1"/>
          </a:fontRef>
        </p:style>
      </p:cxn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p:cNvPicPr>
            <a:picLocks noGrp="1" noChangeAspect="1"/>
          </p:cNvPicPr>
          <p:nvPr>
            <p:ph idx="1"/>
          </p:nvPr>
        </p:nvPicPr>
        <p:blipFill>
          <a:blip r:embed="rId3"/>
          <a:stretch>
            <a:fillRect/>
          </a:stretch>
        </p:blipFill>
        <p:spPr>
          <a:xfrm>
            <a:off x="296234" y="2838719"/>
            <a:ext cx="7752612" cy="3267075"/>
          </a:xfrm>
        </p:spPr>
      </p:pic>
      <p:sp>
        <p:nvSpPr>
          <p:cNvPr id="6" name="Rectangle 5"/>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3. An nghĩ ra cách gì để bé Mai vui?</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3" name="Straight Connector 2"/>
          <p:cNvCxnSpPr/>
          <p:nvPr/>
        </p:nvCxnSpPr>
        <p:spPr>
          <a:xfrm>
            <a:off x="2351949" y="4734045"/>
            <a:ext cx="534521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701748" y="5023412"/>
            <a:ext cx="6995417" cy="0"/>
          </a:xfrm>
          <a:prstGeom prst="line">
            <a:avLst/>
          </a:prstGeom>
        </p:spPr>
        <p:style>
          <a:lnRef idx="3">
            <a:schemeClr val="accent2"/>
          </a:lnRef>
          <a:fillRef idx="0">
            <a:schemeClr val="accent2"/>
          </a:fillRef>
          <a:effectRef idx="2">
            <a:schemeClr val="accent2"/>
          </a:effectRef>
          <a:fontRef idx="minor">
            <a:schemeClr val="tx1"/>
          </a:fontRef>
        </p:style>
      </p:cxn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404887" y="30511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5687" l="2875" r="100000"/>
                    </a14:imgEffect>
                  </a14:imgLayer>
                </a14:imgProps>
              </a:ext>
              <a:ext uri="{28A0092B-C50C-407E-A947-70E740481C1C}">
                <a14:useLocalDpi xmlns:a14="http://schemas.microsoft.com/office/drawing/2010/main" val="0"/>
              </a:ext>
            </a:extLst>
          </a:blip>
          <a:srcRect l="6361" r="4937"/>
          <a:stretch>
            <a:fillRect/>
          </a:stretch>
        </p:blipFill>
        <p:spPr bwMode="auto">
          <a:xfrm>
            <a:off x="4697977" y="1"/>
            <a:ext cx="6285437" cy="70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719397" y="5297405"/>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382001" y="4822263"/>
            <a:ext cx="1698437" cy="196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Callout 21"/>
          <p:cNvSpPr/>
          <p:nvPr/>
        </p:nvSpPr>
        <p:spPr>
          <a:xfrm>
            <a:off x="1719396" y="165473"/>
            <a:ext cx="4633600" cy="2209800"/>
          </a:xfrm>
          <a:prstGeom prst="wedgeEllipseCallout">
            <a:avLst>
              <a:gd name="adj1" fmla="val 11292"/>
              <a:gd name="adj2" fmla="val 839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trở</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lạnh</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nên</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hạt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dẻ</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trữ</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đông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Oval Callout 22"/>
          <p:cNvSpPr/>
          <p:nvPr/>
        </p:nvSpPr>
        <p:spPr>
          <a:xfrm>
            <a:off x="4905632" y="5209655"/>
            <a:ext cx="3476368" cy="1578606"/>
          </a:xfrm>
          <a:prstGeom prst="wedgeEllipseCallout">
            <a:avLst>
              <a:gd name="adj1" fmla="val 58327"/>
              <a:gd name="adj2" fmla="val -341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Vâng</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ạ!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Bây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giờ</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hãy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ngay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p:cNvPicPr>
            <a:picLocks noGrp="1" noChangeAspect="1"/>
          </p:cNvPicPr>
          <p:nvPr>
            <p:ph idx="1"/>
          </p:nvPr>
        </p:nvPicPr>
        <p:blipFill>
          <a:blip r:embed="rId3"/>
          <a:stretch>
            <a:fillRect/>
          </a:stretch>
        </p:blipFill>
        <p:spPr>
          <a:xfrm>
            <a:off x="296234" y="2838719"/>
            <a:ext cx="7752612" cy="3267075"/>
          </a:xfrm>
        </p:spPr>
      </p:pic>
      <p:sp>
        <p:nvSpPr>
          <p:cNvPr id="6" name="Rectangle 5"/>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4. Qua câu chuyện, em thấy tình cảm anh em của Mai và An như thế nào?</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sp>
        <p:nvSpPr>
          <p:cNvPr id="2" name="Rectangle 1"/>
          <p:cNvSpPr/>
          <p:nvPr/>
        </p:nvSpPr>
        <p:spPr>
          <a:xfrm>
            <a:off x="8241175" y="5625296"/>
            <a:ext cx="3654591" cy="932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Rất</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khăng</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khít</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p:cNvPicPr>
            <a:picLocks noGrp="1" noChangeAspect="1"/>
          </p:cNvPicPr>
          <p:nvPr>
            <p:ph idx="1"/>
          </p:nvPr>
        </p:nvPicPr>
        <p:blipFill>
          <a:blip r:embed="rId3"/>
          <a:stretch>
            <a:fillRect/>
          </a:stretch>
        </p:blipFill>
        <p:spPr>
          <a:xfrm>
            <a:off x="296234" y="2838719"/>
            <a:ext cx="7752612" cy="3267075"/>
          </a:xfrm>
        </p:spPr>
      </p:pic>
      <p:sp>
        <p:nvSpPr>
          <p:cNvPr id="6" name="Rectangle 5"/>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1. Tìm từ ngữ trong bài đặc tả chiếc chong chóng.</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5" name="Straight Connector 4"/>
          <p:cNvCxnSpPr/>
          <p:nvPr/>
        </p:nvCxnSpPr>
        <p:spPr>
          <a:xfrm>
            <a:off x="9734309" y="1655180"/>
            <a:ext cx="116406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701748" y="1932973"/>
            <a:ext cx="52516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2831490" y="1944548"/>
            <a:ext cx="5120318"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Nếu em là Mai, em sẽ nói với anh An sau khi chơi</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p:cNvSpPr>
            <a:spLocks noGrp="1"/>
          </p:cNvSpPr>
          <p:nvPr>
            <p:ph idx="1"/>
          </p:nvPr>
        </p:nvSpPr>
        <p:spPr/>
        <p:txBody>
          <a:bodyPr/>
          <a:lstStyle/>
          <a:p>
            <a:endParaRPr lang="en-US"/>
          </a:p>
        </p:txBody>
      </p:sp>
      <p:sp>
        <p:nvSpPr>
          <p:cNvPr id="4" name="Oval 3"/>
          <p:cNvSpPr/>
          <p:nvPr/>
        </p:nvSpPr>
        <p:spPr>
          <a:xfrm>
            <a:off x="3314699" y="2164466"/>
            <a:ext cx="6273479" cy="20718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Cảm ơn anh vì đã nhường nhịn để em vui.</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054632" y="1510030"/>
            <a:ext cx="3787783"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 3</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923789" y="1989573"/>
            <a:ext cx="8912168" cy="2245360"/>
          </a:xfrm>
          <a:prstGeom prst="rect">
            <a:avLst/>
          </a:prstGeom>
          <a:noFill/>
        </p:spPr>
        <p:txBody>
          <a:bodyPr wrap="square" rtlCol="0">
            <a:spAutoFit/>
          </a:bodyPr>
          <a:lstStyle/>
          <a:p>
            <a:pPr lvl="0" indent="457200">
              <a:defRPr/>
            </a:pPr>
            <a:r>
              <a:rPr lang="vi-VN" sz="2800">
                <a:solidFill>
                  <a:srgbClr val="000000"/>
                </a:solidFill>
                <a:latin typeface="HP001 4 hang 1 ô ly" panose="020B0603050302020204" charset="0"/>
                <a:cs typeface="HP001 4 hang 1 ô ly" panose="020B060305030202020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t>
            </a:r>
            <a:endParaRPr kumimoji="0" lang="vi-VN"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endParaRPr>
          </a:p>
        </p:txBody>
      </p:sp>
      <p:sp>
        <p:nvSpPr>
          <p:cNvPr id="3" name="Rounded Rectangle 1"/>
          <p:cNvSpPr/>
          <p:nvPr/>
        </p:nvSpPr>
        <p:spPr>
          <a:xfrm>
            <a:off x="3679825" y="548640"/>
            <a:ext cx="4921885" cy="114681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HP001 4 hàng" panose="020B0603050302020204" charset="0"/>
                <a:ea typeface="Arial-Rounded" panose="020B0500000000000000" pitchFamily="34" charset="0"/>
                <a:cs typeface="HP001 4 hàng" panose="020B0603050302020204" charset="0"/>
              </a:rPr>
              <a:t>Chính tả (Nghe – </a:t>
            </a:r>
            <a:r>
              <a:rPr kumimoji="0" lang="en-US" sz="3200" b="1" i="0" u="none" strike="noStrike" kern="1200" cap="none" spc="0" normalizeH="0" baseline="0" noProof="0" dirty="0" err="1">
                <a:ln>
                  <a:noFill/>
                </a:ln>
                <a:solidFill>
                  <a:schemeClr val="tx1"/>
                </a:solidFill>
                <a:effectLst/>
                <a:uLnTx/>
                <a:uFillTx/>
                <a:latin typeface="HP001 4 hàng" panose="020B0603050302020204" charset="0"/>
                <a:ea typeface="Arial-Rounded" panose="020B0500000000000000" pitchFamily="34" charset="0"/>
                <a:cs typeface="HP001 4 hàng" panose="020B0603050302020204" charset="0"/>
              </a:rPr>
              <a:t>viết)</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HP001 4 hàng" panose="020B0603050302020204" charset="0"/>
                <a:ea typeface="Arial-Rounded" panose="020B0500000000000000" pitchFamily="34" charset="0"/>
                <a:cs typeface="HP001 4 hàng" panose="020B0603050302020204" charset="0"/>
              </a:rPr>
              <a:t>Chơi chong chóng</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grpSp>
        <p:nvGrpSpPr>
          <p:cNvPr id="9" name="Group 8"/>
          <p:cNvGrpSpPr/>
          <p:nvPr/>
        </p:nvGrpSpPr>
        <p:grpSpPr>
          <a:xfrm>
            <a:off x="1007110" y="1724025"/>
            <a:ext cx="836930" cy="2449830"/>
            <a:chOff x="1586" y="2715"/>
            <a:chExt cx="1318" cy="3858"/>
          </a:xfrm>
        </p:grpSpPr>
        <p:grpSp>
          <p:nvGrpSpPr>
            <p:cNvPr id="7" name="Group 6"/>
            <p:cNvGrpSpPr/>
            <p:nvPr/>
          </p:nvGrpSpPr>
          <p:grpSpPr>
            <a:xfrm>
              <a:off x="1586" y="3104"/>
              <a:ext cx="1318" cy="3469"/>
              <a:chOff x="1586" y="3104"/>
              <a:chExt cx="1318" cy="3469"/>
            </a:xfrm>
          </p:grpSpPr>
          <p:cxnSp>
            <p:nvCxnSpPr>
              <p:cNvPr id="4" name="Straight Connector 3"/>
              <p:cNvCxnSpPr/>
              <p:nvPr/>
            </p:nvCxnSpPr>
            <p:spPr>
              <a:xfrm flipV="1">
                <a:off x="1586" y="3104"/>
                <a:ext cx="1318" cy="15"/>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6" name="Straight Connector 5"/>
              <p:cNvCxnSpPr/>
              <p:nvPr/>
            </p:nvCxnSpPr>
            <p:spPr>
              <a:xfrm>
                <a:off x="2904" y="3104"/>
                <a:ext cx="0" cy="3469"/>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sp>
          <p:nvSpPr>
            <p:cNvPr id="8" name="Text Box 7"/>
            <p:cNvSpPr txBox="1"/>
            <p:nvPr/>
          </p:nvSpPr>
          <p:spPr>
            <a:xfrm>
              <a:off x="1617" y="2715"/>
              <a:ext cx="1242" cy="580"/>
            </a:xfrm>
            <a:prstGeom prst="rect">
              <a:avLst/>
            </a:prstGeom>
            <a:noFill/>
          </p:spPr>
          <p:txBody>
            <a:bodyPr wrap="square" rtlCol="0">
              <a:spAutoFit/>
            </a:bodyPr>
            <a:lstStyle/>
            <a:p>
              <a:pPr algn="ctr"/>
              <a:r>
                <a:rPr lang="en-US">
                  <a:latin typeface="HP001 4 hàng" panose="020B0603050302020204" charset="0"/>
                  <a:cs typeface="HP001 4 hàng" panose="020B0603050302020204" charset="0"/>
                </a:rPr>
                <a:t>Lỗi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6608" y="231494"/>
            <a:ext cx="6273478" cy="1568450"/>
          </a:xfrm>
          <a:prstGeom prst="rect">
            <a:avLst/>
          </a:prstGeom>
          <a:noFill/>
        </p:spPr>
        <p:txBody>
          <a:bodyPr wrap="square" rtlCol="0">
            <a:spAutoFit/>
          </a:bodyPr>
          <a:lstStyle/>
          <a:p>
            <a:pPr algn="l"/>
            <a:r>
              <a:rPr lang="vi-VN" sz="3200" b="1"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2.</a:t>
            </a:r>
            <a:r>
              <a:rPr lang="vi-VN" sz="32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Chọn a hoặc b:</a:t>
            </a:r>
          </a:p>
          <a:p>
            <a:pPr algn="l"/>
            <a:r>
              <a:rPr lang="vi-VN" sz="32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a. Chọn </a:t>
            </a:r>
            <a:r>
              <a:rPr lang="vi-VN" sz="3200" b="1"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iu</a:t>
            </a:r>
            <a:r>
              <a:rPr lang="vi-VN" sz="32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hay </a:t>
            </a:r>
            <a:r>
              <a:rPr lang="vi-VN" sz="3200" b="1"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ưu</a:t>
            </a:r>
            <a:r>
              <a:rPr lang="vi-VN" sz="32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cho ô vuông:</a:t>
            </a:r>
          </a:p>
          <a:p>
            <a:endParaRPr lang="en-US" sz="3200" dirty="0">
              <a:latin typeface="Arial" panose="020B0604020202020204" pitchFamily="34" charset="0"/>
              <a:ea typeface="Arial-Rounded" panose="020B0500000000000000"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483980" y="2118167"/>
            <a:ext cx="5926237" cy="188233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
        <p:nvSpPr>
          <p:cNvPr id="3" name="Text Box 2"/>
          <p:cNvSpPr txBox="1"/>
          <p:nvPr/>
        </p:nvSpPr>
        <p:spPr>
          <a:xfrm>
            <a:off x="3848735" y="2295525"/>
            <a:ext cx="654685" cy="491490"/>
          </a:xfrm>
          <a:prstGeom prst="rect">
            <a:avLst/>
          </a:prstGeom>
          <a:noFill/>
          <a:ln>
            <a:noFill/>
          </a:ln>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2">
            <a:schemeClr val="accent1"/>
          </a:lnRef>
          <a:fillRef idx="2">
            <a:schemeClr val="accent1"/>
          </a:fillRef>
          <a:effectRef idx="0">
            <a:srgbClr val="FFFFFF"/>
          </a:effectRef>
          <a:fontRef idx="minor">
            <a:schemeClr val="dk1"/>
          </a:fontRef>
        </p:style>
        <p:txBody>
          <a:bodyPr wrap="square" rtlCol="0" anchor="t">
            <a:spAutoFit/>
          </a:bodyPr>
          <a:lstStyle/>
          <a:p>
            <a:r>
              <a:rPr lang="vi-VN" sz="2600" b="1" dirty="0">
                <a:solidFill>
                  <a:srgbClr val="FF0000"/>
                </a:solidFill>
                <a:latin typeface="Arial" panose="020B0604020202020204" pitchFamily="34" charset="0"/>
                <a:ea typeface="Arial-Rounded" panose="020B0500000000000000" pitchFamily="34" charset="0"/>
                <a:cs typeface="Arial" panose="020B0604020202020204" pitchFamily="34" charset="0"/>
                <a:sym typeface="+mn-ea"/>
              </a:rPr>
              <a:t>ưu</a:t>
            </a:r>
          </a:p>
        </p:txBody>
      </p:sp>
      <p:sp>
        <p:nvSpPr>
          <p:cNvPr id="7" name="Text Box 6"/>
          <p:cNvSpPr txBox="1"/>
          <p:nvPr/>
        </p:nvSpPr>
        <p:spPr>
          <a:xfrm>
            <a:off x="8475980" y="2273935"/>
            <a:ext cx="654685" cy="491490"/>
          </a:xfrm>
          <a:prstGeom prst="rect">
            <a:avLst/>
          </a:prstGeom>
          <a:noFill/>
          <a:ln>
            <a:noFill/>
          </a:ln>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2">
            <a:schemeClr val="accent1"/>
          </a:lnRef>
          <a:fillRef idx="2">
            <a:schemeClr val="accent1"/>
          </a:fillRef>
          <a:effectRef idx="0">
            <a:srgbClr val="FFFFFF"/>
          </a:effectRef>
          <a:fontRef idx="minor">
            <a:schemeClr val="dk1"/>
          </a:fontRef>
        </p:style>
        <p:txBody>
          <a:bodyPr wrap="square" rtlCol="0" anchor="t">
            <a:spAutoFit/>
          </a:bodyPr>
          <a:lstStyle/>
          <a:p>
            <a:r>
              <a:rPr lang="en-US" altLang="vi-VN" sz="2600" b="1" dirty="0">
                <a:solidFill>
                  <a:srgbClr val="FF0000"/>
                </a:solidFill>
                <a:latin typeface="Arial" panose="020B0604020202020204" pitchFamily="34" charset="0"/>
                <a:ea typeface="Arial-Rounded" panose="020B0500000000000000" pitchFamily="34" charset="0"/>
                <a:cs typeface="Arial" panose="020B0604020202020204" pitchFamily="34" charset="0"/>
                <a:sym typeface="+mn-ea"/>
              </a:rPr>
              <a:t>iu</a:t>
            </a:r>
          </a:p>
        </p:txBody>
      </p:sp>
      <p:sp>
        <p:nvSpPr>
          <p:cNvPr id="8" name="Text Box 7"/>
          <p:cNvSpPr txBox="1"/>
          <p:nvPr/>
        </p:nvSpPr>
        <p:spPr>
          <a:xfrm>
            <a:off x="3918585" y="3179445"/>
            <a:ext cx="654685" cy="491490"/>
          </a:xfrm>
          <a:prstGeom prst="rect">
            <a:avLst/>
          </a:prstGeom>
          <a:noFill/>
          <a:ln>
            <a:noFill/>
          </a:ln>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2">
            <a:schemeClr val="accent1"/>
          </a:lnRef>
          <a:fillRef idx="2">
            <a:schemeClr val="accent1"/>
          </a:fillRef>
          <a:effectRef idx="0">
            <a:srgbClr val="FFFFFF"/>
          </a:effectRef>
          <a:fontRef idx="minor">
            <a:schemeClr val="dk1"/>
          </a:fontRef>
        </p:style>
        <p:txBody>
          <a:bodyPr wrap="square" rtlCol="0" anchor="t">
            <a:spAutoFit/>
          </a:bodyPr>
          <a:lstStyle/>
          <a:p>
            <a:r>
              <a:rPr lang="en-US" altLang="vi-VN" sz="2600" b="1" dirty="0">
                <a:solidFill>
                  <a:srgbClr val="FF0000"/>
                </a:solidFill>
                <a:latin typeface="Arial" panose="020B0604020202020204" pitchFamily="34" charset="0"/>
                <a:ea typeface="Arial-Rounded" panose="020B0500000000000000" pitchFamily="34" charset="0"/>
                <a:cs typeface="Arial" panose="020B0604020202020204" pitchFamily="34" charset="0"/>
                <a:sym typeface="+mn-ea"/>
              </a:rPr>
              <a:t>iu</a:t>
            </a:r>
          </a:p>
        </p:txBody>
      </p:sp>
      <p:sp>
        <p:nvSpPr>
          <p:cNvPr id="9" name="Text Box 8"/>
          <p:cNvSpPr txBox="1"/>
          <p:nvPr/>
        </p:nvSpPr>
        <p:spPr>
          <a:xfrm>
            <a:off x="6994525" y="3190240"/>
            <a:ext cx="654685" cy="491490"/>
          </a:xfrm>
          <a:prstGeom prst="rect">
            <a:avLst/>
          </a:prstGeom>
          <a:noFill/>
          <a:ln>
            <a:noFill/>
          </a:ln>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2">
            <a:schemeClr val="accent1"/>
          </a:lnRef>
          <a:fillRef idx="2">
            <a:schemeClr val="accent1"/>
          </a:fillRef>
          <a:effectRef idx="0">
            <a:srgbClr val="FFFFFF"/>
          </a:effectRef>
          <a:fontRef idx="minor">
            <a:schemeClr val="dk1"/>
          </a:fontRef>
        </p:style>
        <p:txBody>
          <a:bodyPr wrap="square" rtlCol="0" anchor="t">
            <a:spAutoFit/>
          </a:bodyPr>
          <a:lstStyle/>
          <a:p>
            <a:r>
              <a:rPr lang="vi-VN" sz="2600" b="1" dirty="0">
                <a:solidFill>
                  <a:srgbClr val="FF0000"/>
                </a:solidFill>
                <a:latin typeface="Arial" panose="020B0604020202020204" pitchFamily="34" charset="0"/>
                <a:ea typeface="Arial-Rounded" panose="020B0500000000000000" pitchFamily="34" charset="0"/>
                <a:cs typeface="Arial" panose="020B0604020202020204" pitchFamily="34" charset="0"/>
                <a:sym typeface="+mn-ea"/>
              </a:rPr>
              <a:t>ưu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heckerboard(across)">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57325" y="640262"/>
            <a:ext cx="9277350" cy="5276850"/>
          </a:xfrm>
          <a:prstGeom prst="rect">
            <a:avLst/>
          </a:prstGeom>
        </p:spPr>
      </p:pic>
      <p:sp>
        <p:nvSpPr>
          <p:cNvPr id="4" name="Rectangle 3"/>
          <p:cNvSpPr/>
          <p:nvPr/>
        </p:nvSpPr>
        <p:spPr>
          <a:xfrm>
            <a:off x="1741118" y="4484318"/>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Lật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đật</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p:cNvSpPr/>
          <p:nvPr/>
        </p:nvSpPr>
        <p:spPr>
          <a:xfrm>
            <a:off x="5724395" y="2329842"/>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Mắc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áo</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p:cNvSpPr/>
          <p:nvPr/>
        </p:nvSpPr>
        <p:spPr>
          <a:xfrm>
            <a:off x="4609578" y="5816905"/>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Bậc</a:t>
            </a:r>
            <a:r>
              <a:rPr lang="en-US" sz="3200" dirty="0">
                <a:latin typeface="Arial-Rounded" panose="020B0500000000000000" pitchFamily="34" charset="0"/>
                <a:ea typeface="Arial-Rounded" panose="020B0500000000000000" pitchFamily="34" charset="0"/>
                <a:cs typeface="Arial-Rounded" panose="020B0500000000000000" pitchFamily="34" charset="0"/>
              </a:rPr>
              <a:t> thang</a:t>
            </a:r>
          </a:p>
        </p:txBody>
      </p:sp>
      <p:sp>
        <p:nvSpPr>
          <p:cNvPr id="7" name="Rectangle 6"/>
          <p:cNvSpPr/>
          <p:nvPr/>
        </p:nvSpPr>
        <p:spPr>
          <a:xfrm>
            <a:off x="8217074" y="4601881"/>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nạ</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 4</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840" y="1614805"/>
            <a:ext cx="7257415" cy="362839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7295679" y="3248812"/>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p:transition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739632" y="2857947"/>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607342" y="4099756"/>
            <a:ext cx="1862846" cy="215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lowchart: Connector 28">
            <a:hlinkClick r:id="rId6" action="ppaction://hlinksldjump"/>
          </p:cNvPr>
          <p:cNvSpPr/>
          <p:nvPr/>
        </p:nvSpPr>
        <p:spPr>
          <a:xfrm>
            <a:off x="2707153" y="6323840"/>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30" name="Flowchart: Connector 29">
            <a:hlinkClick r:id="rId7" action="ppaction://hlinksldjump"/>
          </p:cNvPr>
          <p:cNvSpPr/>
          <p:nvPr/>
        </p:nvSpPr>
        <p:spPr>
          <a:xfrm>
            <a:off x="4528645" y="6203679"/>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31" name="Flowchart: Connector 30">
            <a:hlinkClick r:id="rId8" action="ppaction://hlinksldjump"/>
          </p:cNvPr>
          <p:cNvSpPr/>
          <p:nvPr/>
        </p:nvSpPr>
        <p:spPr>
          <a:xfrm>
            <a:off x="7155841" y="6179555"/>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32" name="Flowchart: Connector 31">
            <a:hlinkClick r:id="rId8" action="ppaction://hlinksldjump"/>
          </p:cNvPr>
          <p:cNvSpPr/>
          <p:nvPr/>
        </p:nvSpPr>
        <p:spPr>
          <a:xfrm>
            <a:off x="8443258" y="6467935"/>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pic>
        <p:nvPicPr>
          <p:cNvPr id="35"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3124201" y="6129089"/>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4938872" y="6085796"/>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7620001" y="5948350"/>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8818375" y="6256064"/>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9688" b="88438" l="12812" r="83594">
                        <a14:backgroundMark x1="29688" y1="44688" x2="67031" y2="47344"/>
                        <a14:backgroundMark x1="65469" y1="33906" x2="73125" y2="46875"/>
                        <a14:backgroundMark x1="68906" y1="49219" x2="76250" y2="46875"/>
                        <a14:backgroundMark x1="28906" y1="40313" x2="27813" y2="47344"/>
                        <a14:backgroundMark x1="37801" y1="47450" x2="61684" y2="5055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5714507" y="4099757"/>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2057400" y="6388882"/>
            <a:ext cx="250873" cy="23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8"/>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7698878" y="5149960"/>
            <a:ext cx="196670" cy="18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8"/>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5960641" y="5788859"/>
            <a:ext cx="167026" cy="1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8"/>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8324068" y="5544590"/>
            <a:ext cx="283274" cy="26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8"/>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10136137" y="6413005"/>
            <a:ext cx="308465" cy="29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6333254" y="6515857"/>
            <a:ext cx="283222" cy="26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descr="Kết quả hình ảnh cho FIREWORK GIF"/>
          <p:cNvPicPr>
            <a:picLocks noChangeAspect="1" noChangeArrowheads="1" noCrop="1"/>
          </p:cNvPicPr>
          <p:nvPr/>
        </p:nvPicPr>
        <p:blipFill>
          <a:blip r:embed="rId23"/>
          <a:srcRect/>
          <a:stretch>
            <a:fillRect/>
          </a:stretch>
        </p:blipFill>
        <p:spPr bwMode="auto">
          <a:xfrm>
            <a:off x="5294618" y="238845"/>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Kết quả hình ảnh cho FIREWORK GIF"/>
          <p:cNvPicPr>
            <a:picLocks noChangeAspect="1" noChangeArrowheads="1" noCrop="1"/>
          </p:cNvPicPr>
          <p:nvPr/>
        </p:nvPicPr>
        <p:blipFill>
          <a:blip r:embed="rId23"/>
          <a:srcRect/>
          <a:stretch>
            <a:fillRect/>
          </a:stretch>
        </p:blipFill>
        <p:spPr bwMode="auto">
          <a:xfrm>
            <a:off x="4059624" y="533401"/>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Kết quả hình ảnh cho FIREWORK GIF"/>
          <p:cNvPicPr>
            <a:picLocks noChangeAspect="1" noChangeArrowheads="1" noCrop="1"/>
          </p:cNvPicPr>
          <p:nvPr/>
        </p:nvPicPr>
        <p:blipFill>
          <a:blip r:embed="rId23"/>
          <a:srcRect/>
          <a:stretch>
            <a:fillRect/>
          </a:stretch>
        </p:blipFill>
        <p:spPr bwMode="auto">
          <a:xfrm>
            <a:off x="6973602" y="238845"/>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Kết quả hình ảnh cho FIREWORK GIF"/>
          <p:cNvPicPr>
            <a:picLocks noChangeAspect="1" noChangeArrowheads="1" noCrop="1"/>
          </p:cNvPicPr>
          <p:nvPr/>
        </p:nvPicPr>
        <p:blipFill>
          <a:blip r:embed="rId23"/>
          <a:srcRect/>
          <a:stretch>
            <a:fillRect/>
          </a:stretch>
        </p:blipFill>
        <p:spPr bwMode="auto">
          <a:xfrm>
            <a:off x="835164" y="533401"/>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Kết quả hình ảnh cho FIREWORK GIF"/>
          <p:cNvPicPr>
            <a:picLocks noChangeAspect="1" noChangeArrowheads="1" noCrop="1"/>
          </p:cNvPicPr>
          <p:nvPr/>
        </p:nvPicPr>
        <p:blipFill>
          <a:blip r:embed="rId23"/>
          <a:srcRect/>
          <a:stretch>
            <a:fillRect/>
          </a:stretch>
        </p:blipFill>
        <p:spPr bwMode="auto">
          <a:xfrm>
            <a:off x="8098113" y="990601"/>
            <a:ext cx="2939313" cy="2851135"/>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9946167" y="5688470"/>
            <a:ext cx="688402" cy="7061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5"/>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0017 2.03515E-7 C -0.00208 -0.00902 -0.00156 -0.00254 0.00105 -0.01526 C 0.00382 -0.02914 0.00261 -0.03562 0.01077 -0.04394 C 0.01337 -0.04926 0.01511 -0.05527 0.01789 -0.06059 C 0.01962 -0.07007 0.0191 -0.07863 0.025 -0.08441 C 0.02796 -0.09598 0.0323 -0.11286 0.03959 -0.1198 C 0.04514 -0.13159 0.05035 -0.14362 0.05764 -0.15333 C 0.06198 -0.16559 0.06893 -0.17484 0.07327 -0.1871 C 0.07587 -0.20167 0.08612 -0.2278 0.09497 -0.23612 C 0.09584 -0.23844 0.09636 -0.24075 0.0974 -0.24283 C 0.09896 -0.2463 0.10226 -0.25301 0.10226 -0.25278 C 0.10122 -0.25694 0.09862 -0.26041 0.09862 -0.2648 C 0.09862 -0.26688 0.1 -0.26827 0.10087 -0.26989 C 0.1066 -0.28168 0.11407 -0.28631 0.12379 -0.28839 C 0.12622 -0.29001 0.13021 -0.29232 0.1323 -0.2951 C 0.13334 -0.29648 0.13351 -0.29903 0.13473 -0.30019 C 0.13698 -0.30204 0.13959 -0.30227 0.14185 -0.30342 C 0.14549 -0.30504 0.15278 -0.30851 0.15278 -0.30828 C 0.16077 -0.31614 0.16893 -0.31846 0.17796 -0.32216 C 0.19202 -0.32794 0.20417 -0.3321 0.21893 -0.33395 C 0.22744 -0.33673 0.23195 -0.33094 0.23941 -0.32701 C 0.24462 -0.32031 0.25278 -0.31267 0.2599 -0.31036 C 0.26355 -0.3092 0.26719 -0.3092 0.27084 -0.30851 C 0.27257 -0.30805 0.27396 -0.30735 0.2757 -0.30689 C 0.27778 -0.30481 0.28091 -0.30435 0.28282 -0.3018 C 0.28612 -0.29718 0.28629 -0.28122 0.28889 -0.27475 C 0.29011 -0.27128 0.29202 -0.26804 0.29358 -0.2648 C 0.29445 -0.26318 0.29619 -0.25971 0.29619 -0.25948 C 0.29896 -0.24746 0.29775 -0.25301 0.29966 -0.24283 C 0.30087 -0.21647 0.29497 -0.21762 0.3033 -0.21762 " pathEditMode="relative" rAng="0" ptsTypes="fffffffffffffffffffffffffffffA">
                                      <p:cBhvr>
                                        <p:cTn id="21" dur="2000" fill="hold"/>
                                        <p:tgtEl>
                                          <p:spTgt spid="35"/>
                                        </p:tgtEl>
                                        <p:attrNameLst>
                                          <p:attrName>ppt_x</p:attrName>
                                          <p:attrName>ppt_y</p:attrName>
                                        </p:attrNameLst>
                                      </p:cBhvr>
                                      <p:rCtr x="15069" y="-16836"/>
                                    </p:animMotion>
                                  </p:childTnLst>
                                </p:cTn>
                              </p:par>
                            </p:childTnLst>
                          </p:cTn>
                        </p:par>
                      </p:childTnLst>
                    </p:cTn>
                  </p:par>
                </p:childTnLst>
              </p:cTn>
              <p:nextCondLst>
                <p:cond evt="onClick" delay="0">
                  <p:tgtEl>
                    <p:spTgt spid="35"/>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121 -1.84971E-6 C -0.00208 -0.00902 -0.00191 -0.00254 -0.00069 -0.01526 C 0.00052 -0.02913 -2.22222E-6 -0.03561 0.00365 -0.04393 C 0.00486 -0.04925 0.00573 -0.05526 0.00695 -0.06058 C 0.00781 -0.07006 0.00764 -0.07861 0.01025 -0.08439 C 0.01163 -0.09595 0.01354 -0.11283 0.01702 -0.11977 C 0.01945 -0.13156 0.02188 -0.14358 0.02535 -0.15329 C 0.02726 -0.16555 0.03038 -0.1748 0.03247 -0.18705 C 0.03368 -0.20162 0.03837 -0.22774 0.04236 -0.23607 C 0.04288 -0.23838 0.04306 -0.24069 0.04358 -0.24277 C 0.04427 -0.24624 0.04584 -0.25295 0.04584 -0.25271 C 0.04531 -0.25688 0.0441 -0.26034 0.0441 -0.26474 C 0.0441 -0.26682 0.04479 -0.26821 0.04514 -0.26982 C 0.04775 -0.28162 0.05122 -0.28624 0.05573 -0.28832 C 0.05677 -0.28994 0.05868 -0.29225 0.05955 -0.29503 C 0.06007 -0.29641 0.06007 -0.29896 0.06059 -0.30011 C 0.06163 -0.30196 0.06285 -0.30219 0.06389 -0.30335 C 0.06563 -0.30497 0.06893 -0.30844 0.06893 -0.30821 C 0.07257 -0.31607 0.07639 -0.31838 0.08056 -0.32208 C 0.08698 -0.32786 0.09254 -0.33202 0.09931 -0.33387 C 0.1033 -0.33665 0.10538 -0.33087 0.10868 -0.32693 C 0.11111 -0.32023 0.11493 -0.3126 0.11823 -0.31029 C 0.11979 -0.30913 0.12153 -0.30913 0.12327 -0.30844 C 0.12396 -0.30798 0.12466 -0.30728 0.12535 -0.30682 C 0.12639 -0.30474 0.12778 -0.30428 0.12865 -0.30173 C 0.13021 -0.29711 0.13021 -0.28115 0.13143 -0.27468 C 0.13212 -0.27121 0.13299 -0.26798 0.13368 -0.26474 C 0.13403 -0.26312 0.1349 -0.25965 0.1349 -0.25942 C 0.13611 -0.2474 0.13559 -0.25295 0.13646 -0.24277 C 0.13698 -0.21641 0.1342 -0.21757 0.1382 -0.21757 " pathEditMode="relative" rAng="0" ptsTypes="fffffffffffffffffffffffffffffA">
                                      <p:cBhvr>
                                        <p:cTn id="26" dur="2000" fill="hold"/>
                                        <p:tgtEl>
                                          <p:spTgt spid="43"/>
                                        </p:tgtEl>
                                        <p:attrNameLst>
                                          <p:attrName>ppt_x</p:attrName>
                                          <p:attrName>ppt_y</p:attrName>
                                        </p:attrNameLst>
                                      </p:cBhvr>
                                      <p:rCtr x="6927" y="-16832"/>
                                    </p:animMotion>
                                  </p:childTnLst>
                                </p:cTn>
                              </p:par>
                            </p:childTnLst>
                          </p:cTn>
                        </p:par>
                      </p:childTnLst>
                    </p:cTn>
                  </p:par>
                </p:childTnLst>
              </p:cTn>
              <p:nextCondLst>
                <p:cond evt="onClick" delay="0">
                  <p:tgtEl>
                    <p:spTgt spid="43"/>
                  </p:tgtEl>
                </p:cond>
              </p:nextCondLst>
            </p:seq>
            <p:seq concurrent="1" nextAc="seek">
              <p:cTn id="27" restart="whenNotActive" fill="hold" evtFilter="cancelBubble" nodeType="interactiveSeq">
                <p:stCondLst>
                  <p:cond evt="onClick" delay="0">
                    <p:tgtEl>
                      <p:spTgt spid="44"/>
                    </p:tgtEl>
                  </p:cond>
                </p:stCondLst>
                <p:endSync evt="end" delay="0">
                  <p:rtn val="all"/>
                </p:endSync>
                <p:childTnLst>
                  <p:par>
                    <p:cTn id="28" fill="hold">
                      <p:stCondLst>
                        <p:cond delay="0"/>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2.22045E-16 3.75723E-6 C 0.00087 -0.00902 0.00052 -0.00255 -0.00052 -0.01526 C -0.00174 -0.02914 -0.00122 -0.03561 -0.00434 -0.04393 C -0.00538 -0.04925 -0.00608 -0.05526 -0.00712 -0.06058 C -0.00781 -0.07006 -0.00764 -0.07862 -0.0099 -0.0844 C -0.01111 -0.09596 -0.01267 -0.11284 -0.01562 -0.11977 C -0.01771 -0.13156 -0.01979 -0.14359 -0.02274 -0.1533 C -0.02431 -0.16555 -0.02708 -0.1748 -0.02882 -0.18706 C -0.02986 -0.20162 -0.03385 -0.22775 -0.03733 -0.23607 C -0.03767 -0.23839 -0.03785 -0.2407 -0.03837 -0.24278 C -0.03889 -0.24625 -0.0401 -0.25295 -0.0401 -0.25272 C -0.03976 -0.25688 -0.03889 -0.26035 -0.03889 -0.26474 C -0.03889 -0.26682 -0.03924 -0.26821 -0.03958 -0.26983 C -0.04184 -0.28162 -0.04479 -0.28625 -0.04861 -0.28833 C -0.04948 -0.28995 -0.05122 -0.29226 -0.05191 -0.29503 C -0.05226 -0.29642 -0.05243 -0.29896 -0.05295 -0.30012 C -0.05382 -0.30197 -0.05469 -0.3022 -0.05573 -0.30336 C -0.05712 -0.30497 -0.0599 -0.30844 -0.0599 -0.30821 C -0.06319 -0.31607 -0.06632 -0.31839 -0.06979 -0.32208 C -0.07535 -0.32787 -0.08003 -0.33203 -0.08594 -0.33388 C -0.08906 -0.33665 -0.09097 -0.33087 -0.09392 -0.32694 C -0.09601 -0.32023 -0.09913 -0.3126 -0.10191 -0.31029 C -0.10347 -0.30914 -0.10469 -0.30914 -0.10625 -0.30844 C -0.10677 -0.30798 -0.10747 -0.30729 -0.10816 -0.30682 C -0.10885 -0.30474 -0.11007 -0.30428 -0.11094 -0.30174 C -0.11215 -0.29711 -0.11215 -0.28116 -0.11337 -0.27469 C -0.11389 -0.27122 -0.11441 -0.26798 -0.1151 -0.26474 C -0.11545 -0.26313 -0.11615 -0.25966 -0.11615 -0.25943 C -0.11719 -0.2474 -0.11667 -0.25295 -0.11753 -0.24278 C -0.11806 -0.21642 -0.11562 -0.21758 -0.11875 -0.21758 " pathEditMode="relative" rAng="0" ptsTypes="fffffffffffffffffffffffffffffA">
                                      <p:cBhvr>
                                        <p:cTn id="31" dur="2000" fill="hold"/>
                                        <p:tgtEl>
                                          <p:spTgt spid="44"/>
                                        </p:tgtEl>
                                        <p:attrNameLst>
                                          <p:attrName>ppt_x</p:attrName>
                                          <p:attrName>ppt_y</p:attrName>
                                        </p:attrNameLst>
                                      </p:cBhvr>
                                      <p:rCtr x="-5903" y="-16832"/>
                                    </p:animMotion>
                                  </p:childTnLst>
                                </p:cTn>
                              </p:par>
                            </p:childTnLst>
                          </p:cTn>
                        </p:par>
                      </p:childTnLst>
                    </p:cTn>
                  </p:par>
                </p:childTnLst>
              </p:cTn>
              <p:nextCondLst>
                <p:cond evt="onClick" delay="0">
                  <p:tgtEl>
                    <p:spTgt spid="44"/>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018 -1.7341E-6 C 0.00139 -0.00902 0.00087 -0.00254 -0.00104 -0.01526 C -0.00313 -0.02913 -0.00209 -0.03561 -0.00799 -0.04393 C -0.0099 -0.04925 -0.01129 -0.05526 -0.0132 -0.06058 C -0.01459 -0.07006 -0.01424 -0.07861 -0.0184 -0.08439 C -0.02049 -0.09595 -0.02379 -0.11283 -0.02882 -0.11977 C -0.03281 -0.13156 -0.03663 -0.14358 -0.04202 -0.15329 C -0.04514 -0.16555 -0.05 -0.1748 -0.0533 -0.18705 C -0.05521 -0.20162 -0.0625 -0.22774 -0.06893 -0.23607 C -0.06962 -0.23838 -0.06997 -0.24069 -0.07066 -0.24277 C -0.07188 -0.24624 -0.07413 -0.25295 -0.07413 -0.25272 C -0.07361 -0.25688 -0.0717 -0.26035 -0.0717 -0.26474 C -0.0717 -0.26682 -0.07257 -0.26821 -0.07327 -0.26982 C -0.07743 -0.28162 -0.08281 -0.28624 -0.08976 -0.28832 C -0.0915 -0.28994 -0.09445 -0.29225 -0.09601 -0.29503 C -0.0967 -0.29641 -0.09688 -0.29896 -0.09757 -0.30011 C -0.09931 -0.30196 -0.10122 -0.30219 -0.10278 -0.30335 C -0.10556 -0.30497 -0.11077 -0.30844 -0.11077 -0.30821 C -0.1165 -0.31607 -0.12257 -0.31838 -0.129 -0.32208 C -0.13906 -0.32786 -0.14792 -0.33202 -0.15851 -0.33387 C -0.16476 -0.33665 -0.16788 -0.33087 -0.17344 -0.32693 C -0.17709 -0.32023 -0.18299 -0.3126 -0.1882 -0.31029 C -0.1908 -0.30913 -0.19358 -0.30913 -0.19618 -0.30844 C -0.1974 -0.30798 -0.19827 -0.30728 -0.19965 -0.30682 C -0.20122 -0.30474 -0.20347 -0.30428 -0.20486 -0.30173 C -0.20712 -0.29711 -0.20729 -0.28115 -0.2092 -0.27468 C -0.21025 -0.27121 -0.21146 -0.26798 -0.21268 -0.26474 C -0.2132 -0.26312 -0.21459 -0.25965 -0.21459 -0.25942 C -0.2165 -0.2474 -0.21545 -0.25295 -0.21702 -0.24277 C -0.21788 -0.21641 -0.21354 -0.21757 -0.21945 -0.21757 " pathEditMode="relative" rAng="0" ptsTypes="fffffffffffffffffffffffffffffA">
                                      <p:cBhvr>
                                        <p:cTn id="36" dur="2000" fill="hold"/>
                                        <p:tgtEl>
                                          <p:spTgt spid="45"/>
                                        </p:tgtEl>
                                        <p:attrNameLst>
                                          <p:attrName>ppt_x</p:attrName>
                                          <p:attrName>ppt_y</p:attrName>
                                        </p:attrNameLst>
                                      </p:cBhvr>
                                      <p:rCtr x="-10885" y="-16832"/>
                                    </p:animMotion>
                                  </p:childTnLst>
                                </p:cTn>
                              </p:par>
                            </p:childTnLst>
                          </p:cTn>
                        </p:par>
                      </p:childTnLst>
                    </p:cTn>
                  </p:par>
                </p:childTnLst>
              </p:cTn>
              <p:nextCondLst>
                <p:cond evt="onClick" delay="0">
                  <p:tgtEl>
                    <p:spTgt spid="45"/>
                  </p:tgtEl>
                </p:cond>
              </p:nextCondLst>
            </p:seq>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par>
                                <p:cTn id="42" presetID="1" presetClass="exit" presetSubtype="0" fill="hold" nodeType="withEffect">
                                  <p:stCondLst>
                                    <p:cond delay="5000"/>
                                  </p:stCondLst>
                                  <p:childTnLst>
                                    <p:set>
                                      <p:cBhvr>
                                        <p:cTn id="43" dur="1" fill="hold">
                                          <p:stCondLst>
                                            <p:cond delay="0"/>
                                          </p:stCondLst>
                                        </p:cTn>
                                        <p:tgtEl>
                                          <p:spTgt spid="52"/>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par>
                                <p:cTn id="46" presetID="1" presetClass="exit" presetSubtype="0" fill="hold" nodeType="withEffect">
                                  <p:stCondLst>
                                    <p:cond delay="5000"/>
                                  </p:stCondLst>
                                  <p:childTnLst>
                                    <p:set>
                                      <p:cBhvr>
                                        <p:cTn id="47" dur="1" fill="hold">
                                          <p:stCondLst>
                                            <p:cond delay="0"/>
                                          </p:stCondLst>
                                        </p:cTn>
                                        <p:tgtEl>
                                          <p:spTgt spid="53"/>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childTnLst>
                                </p:cTn>
                              </p:par>
                              <p:par>
                                <p:cTn id="50" presetID="1" presetClass="exit" presetSubtype="0" fill="hold" nodeType="withEffect">
                                  <p:stCondLst>
                                    <p:cond delay="5000"/>
                                  </p:stCondLst>
                                  <p:childTnLst>
                                    <p:set>
                                      <p:cBhvr>
                                        <p:cTn id="51" dur="1" fill="hold">
                                          <p:stCondLst>
                                            <p:cond delay="0"/>
                                          </p:stCondLst>
                                        </p:cTn>
                                        <p:tgtEl>
                                          <p:spTgt spid="54"/>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childTnLst>
                                </p:cTn>
                              </p:par>
                              <p:par>
                                <p:cTn id="54" presetID="1" presetClass="exit" presetSubtype="0" fill="hold" nodeType="withEffect">
                                  <p:stCondLst>
                                    <p:cond delay="5000"/>
                                  </p:stCondLst>
                                  <p:childTnLst>
                                    <p:set>
                                      <p:cBhvr>
                                        <p:cTn id="55" dur="1" fill="hold">
                                          <p:stCondLst>
                                            <p:cond delay="0"/>
                                          </p:stCondLst>
                                        </p:cTn>
                                        <p:tgtEl>
                                          <p:spTgt spid="5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par>
                                <p:cTn id="58" presetID="1" presetClass="exit" presetSubtype="0" fill="hold" nodeType="withEffect">
                                  <p:stCondLst>
                                    <p:cond delay="5000"/>
                                  </p:stCondLst>
                                  <p:childTnLst>
                                    <p:set>
                                      <p:cBhvr>
                                        <p:cTn id="59"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latin typeface="Arial" panose="020B0604020202020204" pitchFamily="34" charset="0"/>
              <a:cs typeface="Arial" panose="020B0604020202020204" pitchFamily="34" charset="0"/>
            </a:endParaRPr>
          </a:p>
        </p:txBody>
      </p:sp>
      <p:sp>
        <p:nvSpPr>
          <p:cNvPr id="6" name="TextBox 5"/>
          <p:cNvSpPr txBox="1"/>
          <p:nvPr/>
        </p:nvSpPr>
        <p:spPr>
          <a:xfrm>
            <a:off x="3009418" y="208344"/>
            <a:ext cx="7928658" cy="707886"/>
          </a:xfrm>
          <a:prstGeom prst="rect">
            <a:avLst/>
          </a:prstGeom>
          <a:noFill/>
        </p:spPr>
        <p:txBody>
          <a:bodyPr wrap="square" rtlCol="0">
            <a:spAutoFit/>
          </a:bodyPr>
          <a:lstStyle/>
          <a:p>
            <a:r>
              <a:rPr lang="en-US" sz="4000" b="1"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1.</a:t>
            </a:r>
            <a:r>
              <a:rPr lang="en-US" sz="40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40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Từ</a:t>
            </a:r>
            <a:r>
              <a:rPr lang="en-US" sz="40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40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ngữ</a:t>
            </a:r>
            <a:r>
              <a:rPr lang="en-US" sz="40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40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về</a:t>
            </a:r>
            <a:r>
              <a:rPr lang="en-US" sz="40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40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tình</a:t>
            </a:r>
            <a:r>
              <a:rPr lang="en-US" sz="40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40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cảm</a:t>
            </a:r>
            <a:r>
              <a:rPr lang="en-US" sz="40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40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gia</a:t>
            </a:r>
            <a:r>
              <a:rPr lang="en-US" sz="40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40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đình</a:t>
            </a:r>
            <a:r>
              <a:rPr lang="en-US" sz="40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a:t>
            </a:r>
            <a:endParaRPr lang="en-US" sz="4000" dirty="0">
              <a:latin typeface="Arial" panose="020B0604020202020204" pitchFamily="34" charset="0"/>
              <a:ea typeface="Arial-Rounded" panose="020B0500000000000000" pitchFamily="34" charset="0"/>
              <a:cs typeface="Arial" panose="020B0604020202020204" pitchFamily="34" charset="0"/>
            </a:endParaRPr>
          </a:p>
        </p:txBody>
      </p:sp>
      <p:sp>
        <p:nvSpPr>
          <p:cNvPr id="7" name="Rectangle 6"/>
          <p:cNvSpPr/>
          <p:nvPr/>
        </p:nvSpPr>
        <p:spPr>
          <a:xfrm>
            <a:off x="4074289" y="2303362"/>
            <a:ext cx="4745620" cy="215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0" i="0" dirty="0">
                <a:solidFill>
                  <a:schemeClr val="bg1"/>
                </a:solidFill>
                <a:effectLst/>
                <a:latin typeface="Arial" panose="020B0604020202020204" pitchFamily="34" charset="0"/>
                <a:ea typeface="Arial-Rounded" panose="020B0500000000000000" pitchFamily="34" charset="0"/>
                <a:cs typeface="Arial" panose="020B0604020202020204" pitchFamily="34" charset="0"/>
              </a:rPr>
              <a:t>che chở, đùm bọc, yêu thương, đầm ấm, hạnh phúc, bình yên,..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ea typeface="Arial-Rounded" panose="020B0500000000000000" pitchFamily="34" charset="0"/>
                <a:cs typeface="Arial" panose="020B0604020202020204" pitchFamily="34" charset="0"/>
              </a:rPr>
              <a:t>2.</a:t>
            </a:r>
            <a:r>
              <a:rPr lang="en-US" dirty="0">
                <a:latin typeface="Arial" panose="020B0604020202020204" pitchFamily="34" charset="0"/>
                <a:ea typeface="Arial-Rounded" panose="020B0500000000000000" pitchFamily="34" charset="0"/>
                <a:cs typeface="Arial" panose="020B0604020202020204" pitchFamily="34" charset="0"/>
              </a:rPr>
              <a:t> </a:t>
            </a:r>
            <a:r>
              <a:rPr lang="en-US" dirty="0" err="1">
                <a:latin typeface="Arial" panose="020B0604020202020204" pitchFamily="34" charset="0"/>
                <a:ea typeface="Arial-Rounded" panose="020B0500000000000000" pitchFamily="34" charset="0"/>
                <a:cs typeface="Arial" panose="020B0604020202020204" pitchFamily="34" charset="0"/>
              </a:rPr>
              <a:t>Những</a:t>
            </a:r>
            <a:r>
              <a:rPr lang="en-US" dirty="0">
                <a:latin typeface="Arial" panose="020B0604020202020204" pitchFamily="34" charset="0"/>
                <a:ea typeface="Arial-Rounded" panose="020B0500000000000000" pitchFamily="34" charset="0"/>
                <a:cs typeface="Arial" panose="020B0604020202020204" pitchFamily="34" charset="0"/>
              </a:rPr>
              <a:t> </a:t>
            </a:r>
            <a:r>
              <a:rPr lang="en-US" dirty="0" err="1">
                <a:latin typeface="Arial" panose="020B0604020202020204" pitchFamily="34" charset="0"/>
                <a:ea typeface="Arial-Rounded" panose="020B0500000000000000" pitchFamily="34" charset="0"/>
                <a:cs typeface="Arial" panose="020B0604020202020204" pitchFamily="34" charset="0"/>
              </a:rPr>
              <a:t>câu</a:t>
            </a:r>
            <a:r>
              <a:rPr lang="en-US" dirty="0">
                <a:latin typeface="Arial" panose="020B0604020202020204" pitchFamily="34" charset="0"/>
                <a:ea typeface="Arial-Rounded" panose="020B0500000000000000" pitchFamily="34" charset="0"/>
                <a:cs typeface="Arial" panose="020B0604020202020204" pitchFamily="34" charset="0"/>
              </a:rPr>
              <a:t> </a:t>
            </a:r>
            <a:r>
              <a:rPr lang="en-US" dirty="0" err="1">
                <a:latin typeface="Arial" panose="020B0604020202020204" pitchFamily="34" charset="0"/>
                <a:ea typeface="Arial-Rounded" panose="020B0500000000000000" pitchFamily="34" charset="0"/>
                <a:cs typeface="Arial" panose="020B0604020202020204" pitchFamily="34" charset="0"/>
              </a:rPr>
              <a:t>nói</a:t>
            </a:r>
            <a:r>
              <a:rPr lang="en-US" dirty="0">
                <a:latin typeface="Arial" panose="020B0604020202020204" pitchFamily="34" charset="0"/>
                <a:ea typeface="Arial-Rounded" panose="020B0500000000000000" pitchFamily="34" charset="0"/>
                <a:cs typeface="Arial" panose="020B0604020202020204" pitchFamily="34" charset="0"/>
              </a:rPr>
              <a:t> </a:t>
            </a:r>
            <a:r>
              <a:rPr lang="en-US" dirty="0" err="1">
                <a:latin typeface="Arial" panose="020B0604020202020204" pitchFamily="34" charset="0"/>
                <a:ea typeface="Arial-Rounded" panose="020B0500000000000000" pitchFamily="34" charset="0"/>
                <a:cs typeface="Arial" panose="020B0604020202020204" pitchFamily="34" charset="0"/>
              </a:rPr>
              <a:t>về</a:t>
            </a:r>
            <a:r>
              <a:rPr lang="en-US" dirty="0">
                <a:latin typeface="Arial" panose="020B0604020202020204" pitchFamily="34" charset="0"/>
                <a:ea typeface="Arial-Rounded" panose="020B0500000000000000" pitchFamily="34" charset="0"/>
                <a:cs typeface="Arial" panose="020B0604020202020204" pitchFamily="34" charset="0"/>
              </a:rPr>
              <a:t> </a:t>
            </a:r>
            <a:r>
              <a:rPr lang="en-US" dirty="0" err="1">
                <a:latin typeface="Arial" panose="020B0604020202020204" pitchFamily="34" charset="0"/>
                <a:ea typeface="Arial-Rounded" panose="020B0500000000000000" pitchFamily="34" charset="0"/>
                <a:cs typeface="Arial" panose="020B0604020202020204" pitchFamily="34" charset="0"/>
              </a:rPr>
              <a:t>tình</a:t>
            </a:r>
            <a:r>
              <a:rPr lang="en-US" dirty="0">
                <a:latin typeface="Arial" panose="020B0604020202020204" pitchFamily="34" charset="0"/>
                <a:ea typeface="Arial-Rounded" panose="020B0500000000000000" pitchFamily="34" charset="0"/>
                <a:cs typeface="Arial" panose="020B0604020202020204" pitchFamily="34" charset="0"/>
              </a:rPr>
              <a:t> </a:t>
            </a:r>
            <a:r>
              <a:rPr lang="en-US" dirty="0" err="1">
                <a:latin typeface="Arial" panose="020B0604020202020204" pitchFamily="34" charset="0"/>
                <a:ea typeface="Arial-Rounded" panose="020B0500000000000000" pitchFamily="34" charset="0"/>
                <a:cs typeface="Arial" panose="020B0604020202020204" pitchFamily="34" charset="0"/>
              </a:rPr>
              <a:t>cảm</a:t>
            </a:r>
            <a:r>
              <a:rPr lang="en-US" dirty="0">
                <a:latin typeface="Arial" panose="020B0604020202020204" pitchFamily="34" charset="0"/>
                <a:ea typeface="Arial-Rounded" panose="020B0500000000000000" pitchFamily="34" charset="0"/>
                <a:cs typeface="Arial" panose="020B0604020202020204" pitchFamily="34" charset="0"/>
              </a:rPr>
              <a:t> </a:t>
            </a:r>
            <a:r>
              <a:rPr lang="en-US" dirty="0" err="1">
                <a:latin typeface="Arial" panose="020B0604020202020204" pitchFamily="34" charset="0"/>
                <a:ea typeface="Arial-Rounded" panose="020B0500000000000000" pitchFamily="34" charset="0"/>
                <a:cs typeface="Arial" panose="020B0604020202020204" pitchFamily="34" charset="0"/>
              </a:rPr>
              <a:t>anh</a:t>
            </a:r>
            <a:r>
              <a:rPr lang="en-US" dirty="0">
                <a:latin typeface="Arial" panose="020B0604020202020204" pitchFamily="34" charset="0"/>
                <a:ea typeface="Arial-Rounded" panose="020B0500000000000000" pitchFamily="34" charset="0"/>
                <a:cs typeface="Arial" panose="020B0604020202020204" pitchFamily="34" charset="0"/>
              </a:rPr>
              <a:t> </a:t>
            </a:r>
            <a:r>
              <a:rPr lang="en-US" dirty="0" err="1">
                <a:latin typeface="Arial" panose="020B0604020202020204" pitchFamily="34" charset="0"/>
                <a:ea typeface="Arial-Rounded" panose="020B0500000000000000" pitchFamily="34" charset="0"/>
                <a:cs typeface="Arial" panose="020B0604020202020204" pitchFamily="34" charset="0"/>
              </a:rPr>
              <a:t>chị</a:t>
            </a:r>
            <a:r>
              <a:rPr lang="en-US" dirty="0">
                <a:latin typeface="Arial" panose="020B0604020202020204" pitchFamily="34" charset="0"/>
                <a:ea typeface="Arial-Rounded" panose="020B0500000000000000" pitchFamily="34" charset="0"/>
                <a:cs typeface="Arial" panose="020B0604020202020204" pitchFamily="34" charset="0"/>
              </a:rPr>
              <a:t> </a:t>
            </a:r>
            <a:r>
              <a:rPr lang="en-US" dirty="0" err="1">
                <a:latin typeface="Arial" panose="020B0604020202020204" pitchFamily="34" charset="0"/>
                <a:ea typeface="Arial-Rounded" panose="020B0500000000000000" pitchFamily="34" charset="0"/>
                <a:cs typeface="Arial" panose="020B0604020202020204" pitchFamily="34" charset="0"/>
              </a:rPr>
              <a:t>em</a:t>
            </a:r>
            <a:r>
              <a:rPr lang="en-US" dirty="0">
                <a:latin typeface="Arial" panose="020B0604020202020204" pitchFamily="34" charset="0"/>
                <a:ea typeface="Arial-Rounded" panose="020B0500000000000000" pitchFamily="34" charset="0"/>
                <a:cs typeface="Arial" panose="020B0604020202020204" pitchFamily="34" charset="0"/>
              </a:rPr>
              <a:t>:</a:t>
            </a:r>
          </a:p>
        </p:txBody>
      </p:sp>
      <p:sp>
        <p:nvSpPr>
          <p:cNvPr id="3" name="Content Placeholder 2"/>
          <p:cNvSpPr>
            <a:spLocks noGrp="1"/>
          </p:cNvSpPr>
          <p:nvPr>
            <p:ph idx="1"/>
          </p:nvPr>
        </p:nvSpPr>
        <p:spPr/>
        <p:txBody>
          <a:bodyPr/>
          <a:lstStyle/>
          <a:p>
            <a:pPr marL="0" indent="0">
              <a:buNone/>
            </a:pPr>
            <a:endParaRPr lang="en-US" sz="6000" dirty="0">
              <a:latin typeface="Arial" panose="020B0604020202020204" pitchFamily="34" charset="0"/>
              <a:cs typeface="Arial" panose="020B0604020202020204" pitchFamily="34" charset="0"/>
            </a:endParaRPr>
          </a:p>
          <a:p>
            <a:endParaRPr lang="en-US" sz="6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043825" y="2133045"/>
            <a:ext cx="5887233" cy="3154146"/>
          </a:xfrm>
          <a:prstGeom prst="rect">
            <a:avLst/>
          </a:prstGeom>
        </p:spPr>
      </p:pic>
      <p:sp>
        <p:nvSpPr>
          <p:cNvPr id="6" name="Oval 5"/>
          <p:cNvSpPr/>
          <p:nvPr/>
        </p:nvSpPr>
        <p:spPr>
          <a:xfrm>
            <a:off x="3043825" y="1916482"/>
            <a:ext cx="3052175" cy="876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Oval 6"/>
          <p:cNvSpPr/>
          <p:nvPr/>
        </p:nvSpPr>
        <p:spPr>
          <a:xfrm>
            <a:off x="3256767" y="3257974"/>
            <a:ext cx="5185775" cy="876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Oval 7"/>
          <p:cNvSpPr/>
          <p:nvPr/>
        </p:nvSpPr>
        <p:spPr>
          <a:xfrm>
            <a:off x="3256767" y="4275996"/>
            <a:ext cx="5185775" cy="11461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80149"/>
            <a:ext cx="10515600" cy="1325563"/>
          </a:xfrm>
        </p:spPr>
        <p:txBody>
          <a:bodyPr/>
          <a:lstStyle/>
          <a:p>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253331"/>
            <a:ext cx="10515600" cy="4351338"/>
          </a:xfrm>
        </p:spPr>
        <p:txBody>
          <a:bodyPr/>
          <a:lstStyle/>
          <a:p>
            <a:pPr marL="0" indent="0" algn="l">
              <a:buNone/>
            </a:pPr>
            <a:r>
              <a:rPr lang="vi-VN" b="1"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3.</a:t>
            </a:r>
            <a:r>
              <a:rPr lang="vi-VN"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Có thể đặt </a:t>
            </a:r>
            <a:r>
              <a:rPr lang="vi-VN" b="1"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dấu phẩy</a:t>
            </a:r>
            <a:r>
              <a:rPr lang="vi-VN"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vào chỗ nào trong các đoạn văn sau:</a:t>
            </a:r>
          </a:p>
          <a:p>
            <a:pPr marL="0" indent="0" algn="l">
              <a:buNone/>
            </a:pPr>
            <a:r>
              <a:rPr lang="vi-VN"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a. Sóc anh sóc em kiếm được rất nhiều hạt dẻ. Hai anh em để dành hạt lớn cho bố mẹ. Hạt vừa hạt nhỏ để hai anh em ăn.</a:t>
            </a:r>
          </a:p>
          <a:p>
            <a:pPr marL="0" indent="0" algn="l">
              <a:buNone/>
            </a:pPr>
            <a:endParaRPr lang="vi-VN"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endParaRPr>
          </a:p>
          <a:p>
            <a:pPr marL="0" indent="0" algn="l">
              <a:buNone/>
            </a:pPr>
            <a:r>
              <a:rPr lang="vi-VN"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b. Chị tớ rất yêu thương chăm sóc tớ. Chị thường hướng dẫn tớ làm bài tập chơi với tớ cùng tớ làm việc nhà. Tớ yêu chị lắm!</a:t>
            </a:r>
          </a:p>
          <a:p>
            <a:pPr marL="0" indent="0">
              <a:buNone/>
            </a:pPr>
            <a:endParaRPr lang="en-US" dirty="0">
              <a:latin typeface="Arial" panose="020B0604020202020204" pitchFamily="34" charset="0"/>
              <a:ea typeface="Arial-Rounded" panose="020B0500000000000000"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
        <p:nvSpPr>
          <p:cNvPr id="5" name="Text Box 4"/>
          <p:cNvSpPr txBox="1"/>
          <p:nvPr/>
        </p:nvSpPr>
        <p:spPr>
          <a:xfrm>
            <a:off x="2552700" y="1763395"/>
            <a:ext cx="378460" cy="460375"/>
          </a:xfrm>
          <a:prstGeom prst="rect">
            <a:avLst/>
          </a:prstGeom>
          <a:noFill/>
        </p:spPr>
        <p:txBody>
          <a:bodyPr wrap="square" rtlCol="0">
            <a:spAutoFit/>
          </a:bodyPr>
          <a:lstStyle/>
          <a:p>
            <a:r>
              <a:rPr lang="en-US" sz="2400" b="1">
                <a:solidFill>
                  <a:srgbClr val="FF0000"/>
                </a:solidFill>
              </a:rPr>
              <a:t>,</a:t>
            </a:r>
          </a:p>
        </p:txBody>
      </p:sp>
      <p:sp>
        <p:nvSpPr>
          <p:cNvPr id="8" name="Text Box 7"/>
          <p:cNvSpPr txBox="1"/>
          <p:nvPr/>
        </p:nvSpPr>
        <p:spPr>
          <a:xfrm>
            <a:off x="6074410" y="2160905"/>
            <a:ext cx="378460" cy="460375"/>
          </a:xfrm>
          <a:prstGeom prst="rect">
            <a:avLst/>
          </a:prstGeom>
          <a:noFill/>
        </p:spPr>
        <p:txBody>
          <a:bodyPr wrap="square" rtlCol="0">
            <a:spAutoFit/>
          </a:bodyPr>
          <a:lstStyle/>
          <a:p>
            <a:r>
              <a:rPr lang="en-US" sz="2400" b="1">
                <a:solidFill>
                  <a:srgbClr val="FF0000"/>
                </a:solidFill>
              </a:rPr>
              <a:t>,</a:t>
            </a:r>
          </a:p>
        </p:txBody>
      </p:sp>
      <p:sp>
        <p:nvSpPr>
          <p:cNvPr id="9" name="Text Box 8"/>
          <p:cNvSpPr txBox="1"/>
          <p:nvPr/>
        </p:nvSpPr>
        <p:spPr>
          <a:xfrm>
            <a:off x="4653915" y="3180080"/>
            <a:ext cx="378460" cy="460375"/>
          </a:xfrm>
          <a:prstGeom prst="rect">
            <a:avLst/>
          </a:prstGeom>
          <a:noFill/>
        </p:spPr>
        <p:txBody>
          <a:bodyPr wrap="square" rtlCol="0">
            <a:spAutoFit/>
          </a:bodyPr>
          <a:lstStyle/>
          <a:p>
            <a:r>
              <a:rPr lang="en-US" sz="2400" b="1">
                <a:solidFill>
                  <a:srgbClr val="FF0000"/>
                </a:solidFill>
              </a:rPr>
              <a:t>,</a:t>
            </a:r>
          </a:p>
        </p:txBody>
      </p:sp>
      <p:sp>
        <p:nvSpPr>
          <p:cNvPr id="10" name="Text Box 9"/>
          <p:cNvSpPr txBox="1"/>
          <p:nvPr/>
        </p:nvSpPr>
        <p:spPr>
          <a:xfrm>
            <a:off x="2585085" y="3561715"/>
            <a:ext cx="378460" cy="460375"/>
          </a:xfrm>
          <a:prstGeom prst="rect">
            <a:avLst/>
          </a:prstGeom>
          <a:noFill/>
        </p:spPr>
        <p:txBody>
          <a:bodyPr wrap="square" rtlCol="0">
            <a:spAutoFit/>
          </a:bodyPr>
          <a:lstStyle/>
          <a:p>
            <a:r>
              <a:rPr lang="en-US" sz="2400" b="1">
                <a:solidFill>
                  <a:srgbClr val="FF0000"/>
                </a:solidFill>
              </a:rPr>
              <a:t>,</a:t>
            </a:r>
          </a:p>
        </p:txBody>
      </p:sp>
      <p:sp>
        <p:nvSpPr>
          <p:cNvPr id="11" name="Text Box 10"/>
          <p:cNvSpPr txBox="1"/>
          <p:nvPr/>
        </p:nvSpPr>
        <p:spPr>
          <a:xfrm>
            <a:off x="4361815" y="3561715"/>
            <a:ext cx="378460" cy="460375"/>
          </a:xfrm>
          <a:prstGeom prst="rect">
            <a:avLst/>
          </a:prstGeom>
          <a:noFill/>
        </p:spPr>
        <p:txBody>
          <a:bodyPr wrap="square" rtlCol="0">
            <a:spAutoFit/>
          </a:bodyPr>
          <a:lstStyle/>
          <a:p>
            <a:r>
              <a:rPr lang="en-US" sz="24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24025" y="273941"/>
            <a:ext cx="8743950" cy="4581525"/>
          </a:xfrm>
          <a:prstGeom prst="rect">
            <a:avLst/>
          </a:prstGeom>
        </p:spPr>
      </p:pic>
      <p:sp>
        <p:nvSpPr>
          <p:cNvPr id="6" name="TextBox 5"/>
          <p:cNvSpPr txBox="1"/>
          <p:nvPr/>
        </p:nvSpPr>
        <p:spPr>
          <a:xfrm>
            <a:off x="838200" y="4796411"/>
            <a:ext cx="5127712" cy="2062103"/>
          </a:xfrm>
          <a:prstGeom prst="rect">
            <a:avLst/>
          </a:prstGeom>
          <a:noFill/>
        </p:spPr>
        <p:txBody>
          <a:bodyPr wrap="square" rtlCol="0">
            <a:spAutoFit/>
          </a:bodyPr>
          <a:lstStyle/>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con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tin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ai?</a:t>
            </a:r>
          </a:p>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phải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tin?</a:t>
            </a:r>
          </a:p>
          <a:p>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
        <p:nvSpPr>
          <p:cNvPr id="4" name="Text Box 3"/>
          <p:cNvSpPr txBox="1"/>
          <p:nvPr/>
        </p:nvSpPr>
        <p:spPr>
          <a:xfrm>
            <a:off x="5525135" y="4855210"/>
            <a:ext cx="6096000" cy="460375"/>
          </a:xfrm>
          <a:prstGeom prst="rect">
            <a:avLst/>
          </a:prstGeom>
          <a:noFill/>
        </p:spPr>
        <p:txBody>
          <a:bodyPr wrap="square" rtlCol="0" anchor="t">
            <a:spAutoFit/>
          </a:bodyPr>
          <a:lstStyle/>
          <a:p>
            <a:pPr algn="l"/>
            <a:r>
              <a:rPr lang="en-US" altLang="vi-VN" sz="24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sym typeface="+mn-ea"/>
              </a:rPr>
              <a:t>--&gt;</a:t>
            </a:r>
            <a:r>
              <a:rPr lang="vi-VN" sz="24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sym typeface="+mn-ea"/>
              </a:rPr>
              <a:t> Sóc con nhắn tin cho mẹ.</a:t>
            </a:r>
          </a:p>
        </p:txBody>
      </p:sp>
      <p:sp>
        <p:nvSpPr>
          <p:cNvPr id="8" name="Text Box 7"/>
          <p:cNvSpPr txBox="1"/>
          <p:nvPr/>
        </p:nvSpPr>
        <p:spPr>
          <a:xfrm>
            <a:off x="5395595" y="5315585"/>
            <a:ext cx="6096000" cy="829945"/>
          </a:xfrm>
          <a:prstGeom prst="rect">
            <a:avLst/>
          </a:prstGeom>
          <a:noFill/>
        </p:spPr>
        <p:txBody>
          <a:bodyPr wrap="square" rtlCol="0" anchor="t">
            <a:spAutoFit/>
          </a:bodyPr>
          <a:lstStyle/>
          <a:p>
            <a:r>
              <a:rPr lang="en-US" altLang="vi-VN" sz="24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sym typeface="+mn-ea"/>
              </a:rPr>
              <a:t>--&gt;</a:t>
            </a:r>
            <a:r>
              <a:rPr lang="vi-VN" sz="24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sym typeface="+mn-ea"/>
              </a:rPr>
              <a:t>Sóc nhắn mẹ rằng cậu được bà đưa qua nhà bà chơi và ăn cơm nhà bà.</a:t>
            </a:r>
          </a:p>
        </p:txBody>
      </p:sp>
      <p:sp>
        <p:nvSpPr>
          <p:cNvPr id="10" name="Text Box 9"/>
          <p:cNvSpPr txBox="1"/>
          <p:nvPr/>
        </p:nvSpPr>
        <p:spPr>
          <a:xfrm>
            <a:off x="1004570" y="6255385"/>
            <a:ext cx="10681970" cy="460375"/>
          </a:xfrm>
          <a:prstGeom prst="rect">
            <a:avLst/>
          </a:prstGeom>
          <a:noFill/>
        </p:spPr>
        <p:txBody>
          <a:bodyPr wrap="square" rtlCol="0" anchor="t">
            <a:spAutoFit/>
          </a:bodyPr>
          <a:lstStyle/>
          <a:p>
            <a:pPr algn="l"/>
            <a:r>
              <a:rPr lang="en-US" altLang="vi-VN" sz="24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sym typeface="+mn-ea"/>
              </a:rPr>
              <a:t>--&gt; </a:t>
            </a:r>
            <a:r>
              <a:rPr lang="vi-VN" sz="24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sym typeface="+mn-ea"/>
              </a:rPr>
              <a:t>Sóc phải nhắn tin vì mẹ không có nhà và cậu muốn thông báo cho mẹ khi mẹ về.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8"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101600" y="-450849"/>
            <a:ext cx="12187767" cy="6849533"/>
          </a:xfrm>
          <a:prstGeom prst="rect">
            <a:avLst/>
          </a:prstGeom>
          <a:noFill/>
          <a:ln w="9525">
            <a:noFill/>
          </a:ln>
        </p:spPr>
      </p:pic>
      <p:sp>
        <p:nvSpPr>
          <p:cNvPr id="53252" name="Rectangle 4"/>
          <p:cNvSpPr/>
          <p:nvPr/>
        </p:nvSpPr>
        <p:spPr>
          <a:xfrm>
            <a:off x="3540829" y="729685"/>
            <a:ext cx="7112000" cy="2061210"/>
          </a:xfrm>
          <a:prstGeom prst="rect">
            <a:avLst/>
          </a:prstGeom>
          <a:noFill/>
          <a:ln w="9525">
            <a:noFill/>
          </a:ln>
        </p:spPr>
        <p:txBody>
          <a:bodyPr>
            <a:spAutoFit/>
          </a:bodyPr>
          <a:lstStyle/>
          <a:p>
            <a:r>
              <a:rPr lang="vi-VN" sz="3200" b="1" dirty="0">
                <a:latin typeface="Arial" panose="020B0604020202020204" pitchFamily="34" charset="0"/>
                <a:ea typeface="Arial-Rounded" panose="020B0500000000000000" pitchFamily="34" charset="0"/>
                <a:cs typeface="Arial" panose="020B0604020202020204" pitchFamily="34" charset="0"/>
              </a:rPr>
              <a:t>2.</a:t>
            </a:r>
            <a:r>
              <a:rPr lang="vi-VN" sz="3200" dirty="0">
                <a:latin typeface="Arial" panose="020B0604020202020204" pitchFamily="34" charset="0"/>
                <a:ea typeface="Arial-Rounded" panose="020B0500000000000000" pitchFamily="34" charset="0"/>
                <a:cs typeface="Arial" panose="020B0604020202020204" pitchFamily="34" charset="0"/>
              </a:rPr>
              <a:t> Viết tin nhắn cho người thân:</a:t>
            </a:r>
          </a:p>
          <a:p>
            <a:r>
              <a:rPr lang="vi-VN" sz="3200" dirty="0">
                <a:latin typeface="Arial" panose="020B0604020202020204" pitchFamily="34" charset="0"/>
                <a:ea typeface="Arial-Rounded" panose="020B0500000000000000" pitchFamily="34" charset="0"/>
                <a:cs typeface="Arial" panose="020B0604020202020204" pitchFamily="34" charset="0"/>
              </a:rPr>
              <a:t>Ông qua nhà đưa em đi mua sách. Lúc đó, bố mẹ đi vắng. Em hãy viết tin nhắn cho bố mẹ yên tâm.</a:t>
            </a: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2880986" y="2852977"/>
            <a:ext cx="6764055" cy="3046988"/>
          </a:xfrm>
          <a:prstGeom prst="rect">
            <a:avLst/>
          </a:prstGeom>
          <a:noFill/>
        </p:spPr>
        <p:txBody>
          <a:bodyPr wrap="square" rtlCol="0">
            <a:spAutoFit/>
          </a:bodyPr>
          <a:lstStyle/>
          <a:p>
            <a:pPr algn="just"/>
            <a:r>
              <a:rPr lang="vi-VN" sz="3200" b="0" i="0" dirty="0">
                <a:solidFill>
                  <a:srgbClr val="FF0000"/>
                </a:solidFill>
                <a:effectLst/>
                <a:latin typeface="Arial" panose="020B0604020202020204" pitchFamily="34" charset="0"/>
                <a:ea typeface="Arial-Rounded" panose="020B0500000000000000" pitchFamily="34" charset="0"/>
                <a:cs typeface="Arial" panose="020B0604020202020204" pitchFamily="34" charset="0"/>
              </a:rPr>
              <a:t>Bố mẹ ơi! Chiều nay ông qua đón con đi mua sách. Con đi cùng với ông mua xong con sẽ về, bố mẹ nhé!</a:t>
            </a:r>
          </a:p>
          <a:p>
            <a:pPr algn="l"/>
            <a:r>
              <a:rPr lang="vi-VN" sz="3200" b="0" i="0" dirty="0">
                <a:solidFill>
                  <a:srgbClr val="FF0000"/>
                </a:solidFill>
                <a:effectLst/>
                <a:latin typeface="Arial" panose="020B0604020202020204" pitchFamily="34" charset="0"/>
                <a:ea typeface="Arial-Rounded" panose="020B0500000000000000" pitchFamily="34" charset="0"/>
                <a:cs typeface="Arial" panose="020B0604020202020204" pitchFamily="34" charset="0"/>
              </a:rPr>
              <a:t>Con của bố mẹ, </a:t>
            </a:r>
            <a:endParaRPr lang="en-US" sz="3200" b="0" i="0" dirty="0">
              <a:solidFill>
                <a:srgbClr val="FF0000"/>
              </a:solidFill>
              <a:effectLst/>
              <a:latin typeface="Arial" panose="020B0604020202020204" pitchFamily="34" charset="0"/>
              <a:ea typeface="Arial-Rounded" panose="020B0500000000000000" pitchFamily="34" charset="0"/>
              <a:cs typeface="Arial" panose="020B0604020202020204" pitchFamily="34" charset="0"/>
            </a:endParaRPr>
          </a:p>
          <a:p>
            <a:pPr algn="l"/>
            <a:r>
              <a:rPr lang="vi-VN" sz="3200" b="0" i="0" dirty="0">
                <a:solidFill>
                  <a:srgbClr val="FF0000"/>
                </a:solidFill>
                <a:effectLst/>
                <a:latin typeface="Arial" panose="020B0604020202020204" pitchFamily="34" charset="0"/>
                <a:ea typeface="Arial-Rounded" panose="020B0500000000000000" pitchFamily="34" charset="0"/>
                <a:cs typeface="Arial" panose="020B0604020202020204" pitchFamily="34" charset="0"/>
              </a:rPr>
              <a:t>Bảo An.</a:t>
            </a:r>
          </a:p>
          <a:p>
            <a:endParaRPr lang="en-US" sz="3200"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wipe(down)">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254"/>
                                        </p:tgtEl>
                                        <p:attrNameLst>
                                          <p:attrName>style.visibility</p:attrName>
                                        </p:attrNameLst>
                                      </p:cBhvr>
                                      <p:to>
                                        <p:strVal val="visible"/>
                                      </p:to>
                                    </p:set>
                                    <p:animEffect transition="in" filter="blinds(horizontal)">
                                      <p:cBhvr>
                                        <p:cTn id="17" dur="500"/>
                                        <p:tgtEl>
                                          <p:spTgt spid="53254"/>
                                        </p:tgtEl>
                                      </p:cBhvr>
                                    </p:animEffect>
                                  </p:childTnLst>
                                  <p:subTnLst>
                                    <p:audio>
                                      <p:cMediaNode>
                                        <p:cTn display="0" masterRel="sameClick">
                                          <p:stCondLst>
                                            <p:cond evt="begin" delay="0">
                                              <p:tn val="15"/>
                                            </p:cond>
                                          </p:stCondLst>
                                          <p:endCondLst>
                                            <p:cond evt="onStopAudio" delay="0">
                                              <p:tgtEl>
                                                <p:sldTgt/>
                                              </p:tgtEl>
                                            </p:cond>
                                          </p:endCondLst>
                                        </p:cTn>
                                        <p:tgtEl>
                                          <p:sndTgt r:embed="rId3"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barn(inVertical)">
                                      <p:cBhvr>
                                        <p:cTn id="25" dur="500"/>
                                        <p:tgtEl>
                                          <p:spTgt spid="2">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barn(inVertical)">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Đọc</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mở</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rộng</a:t>
            </a:r>
            <a:endPar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57873" y="-473998"/>
            <a:ext cx="12187767" cy="6849533"/>
          </a:xfrm>
          <a:prstGeom prst="rect">
            <a:avLst/>
          </a:prstGeom>
          <a:noFill/>
          <a:ln w="9525">
            <a:noFill/>
          </a:ln>
        </p:spPr>
      </p:pic>
      <p:sp>
        <p:nvSpPr>
          <p:cNvPr id="53254" name="Text Box 6"/>
          <p:cNvSpPr txBox="1"/>
          <p:nvPr/>
        </p:nvSpPr>
        <p:spPr>
          <a:xfrm>
            <a:off x="1404744" y="3507451"/>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pic>
        <p:nvPicPr>
          <p:cNvPr id="4" name="Picture 3"/>
          <p:cNvPicPr>
            <a:picLocks noChangeAspect="1"/>
          </p:cNvPicPr>
          <p:nvPr/>
        </p:nvPicPr>
        <p:blipFill>
          <a:blip r:embed="rId5"/>
          <a:stretch>
            <a:fillRect/>
          </a:stretch>
        </p:blipFill>
        <p:spPr>
          <a:xfrm>
            <a:off x="1947669" y="1728787"/>
            <a:ext cx="8905875" cy="340042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blinds(horizontal)">
                                      <p:cBhvr>
                                        <p:cTn id="12" dur="500"/>
                                        <p:tgtEl>
                                          <p:spTgt spid="53254"/>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00"/>
          </a:solidFill>
        </p:spPr>
      </p:pic>
      <p:sp>
        <p:nvSpPr>
          <p:cNvPr id="5" name="Rounded Rectangle 4"/>
          <p:cNvSpPr/>
          <p:nvPr/>
        </p:nvSpPr>
        <p:spPr>
          <a:xfrm>
            <a:off x="3741490" y="1383283"/>
            <a:ext cx="6937695" cy="3100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09938" y="1507517"/>
            <a:ext cx="6065240" cy="2800767"/>
          </a:xfrm>
          <a:prstGeom prst="rect">
            <a:avLst/>
          </a:prstGeom>
          <a:noFill/>
        </p:spPr>
        <p:txBody>
          <a:bodyPr wrap="square" rtlCol="0">
            <a:spAutoFit/>
          </a:bodyPr>
          <a:lstStyle/>
          <a:p>
            <a:pPr algn="ctr"/>
            <a:r>
              <a:rPr lang="en-US" sz="8800" b="1" dirty="0">
                <a:solidFill>
                  <a:srgbClr val="FF0000"/>
                </a:solidFill>
              </a:rPr>
              <a:t>CỦNG CỐ BÀI HỌC</a:t>
            </a:r>
          </a:p>
        </p:txBody>
      </p:sp>
      <p:pic>
        <p:nvPicPr>
          <p:cNvPr id="7"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970" y="4671704"/>
            <a:ext cx="1694696" cy="2161906"/>
          </a:xfrm>
          <a:prstGeom prst="rect">
            <a:avLst/>
          </a:prstGeom>
        </p:spPr>
      </p:pic>
      <p:pic>
        <p:nvPicPr>
          <p:cNvPr id="9"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571" y="3987066"/>
            <a:ext cx="3188719" cy="267117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2565085" y="469565"/>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250" fill="hold"/>
                                        <p:tgtEl>
                                          <p:spTgt spid="9"/>
                                        </p:tgtEl>
                                        <p:attrNameLst>
                                          <p:attrName>ppt_x</p:attrName>
                                        </p:attrNameLst>
                                      </p:cBhvr>
                                      <p:tavLst>
                                        <p:tav tm="0">
                                          <p:val>
                                            <p:strVal val="1+#ppt_w/2"/>
                                          </p:val>
                                        </p:tav>
                                        <p:tav tm="100000">
                                          <p:val>
                                            <p:strVal val="#ppt_x"/>
                                          </p:val>
                                        </p:tav>
                                      </p:tavLst>
                                    </p:anim>
                                    <p:anim calcmode="lin" valueType="num">
                                      <p:cBhvr additive="base">
                                        <p:cTn id="14" dur="1250" fill="hold"/>
                                        <p:tgtEl>
                                          <p:spTgt spid="9"/>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156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391182" y="3526272"/>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698316" y="5561803"/>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9381814" y="3078053"/>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8"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141518" y="4470501"/>
            <a:ext cx="6459682"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29838" y="711520"/>
            <a:ext cx="588471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trước chúng ta học bài gì?</a:t>
            </a:r>
          </a:p>
        </p:txBody>
      </p:sp>
      <p:sp>
        <p:nvSpPr>
          <p:cNvPr id="28" name="TextBox 27"/>
          <p:cNvSpPr txBox="1"/>
          <p:nvPr/>
        </p:nvSpPr>
        <p:spPr>
          <a:xfrm>
            <a:off x="4114800" y="4824139"/>
            <a:ext cx="44196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Ánh</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sáng</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của</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yêu</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thương</a:t>
            </a:r>
            <a:endPar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28600" y="3402175"/>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14964" y="566822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156454" y="319850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8"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720280" y="3505200"/>
            <a:ext cx="5694830" cy="324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10028" y="457200"/>
            <a:ext cx="5884718" cy="1323439"/>
          </a:xfrm>
          <a:prstGeom prst="rect">
            <a:avLst/>
          </a:prstGeom>
          <a:noFill/>
        </p:spPr>
        <p:txBody>
          <a:bodyPr wrap="square" rtlCol="0">
            <a:spAutoFit/>
          </a:bodyPr>
          <a:lstStyle/>
          <a:p>
            <a:pPr algn="ct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Ê-</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sơn</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nước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nào</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3913799" y="4209149"/>
            <a:ext cx="5307792"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Mỹ</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 y="0"/>
            <a:ext cx="12188113"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44631" y="3831492"/>
            <a:ext cx="2306360" cy="291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79034" y="5801255"/>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079557" y="345867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2558260" y="-103743"/>
            <a:ext cx="7347740" cy="305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2057400" y="3692055"/>
            <a:ext cx="8839200" cy="305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58260" y="742377"/>
            <a:ext cx="6909223" cy="600934"/>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Ê-</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bệnh</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2895600" y="4176337"/>
            <a:ext cx="6705600"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Đau</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ruột</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thừa</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1510145" y="35544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9373424" y="559964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077201" y="3409102"/>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7" y="-103743"/>
            <a:ext cx="7069283"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4246626" y="4470501"/>
            <a:ext cx="4279776"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3211" y="546478"/>
            <a:ext cx="664589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Ê-</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sơn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chạy</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sang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hang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xóm</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mượn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5227955" y="5317490"/>
            <a:ext cx="317754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Tấm</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gương</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17"/>
          <p:cNvSpPr/>
          <p:nvPr/>
        </p:nvSpPr>
        <p:spPr>
          <a:xfrm>
            <a:off x="-43199" y="10758"/>
            <a:ext cx="12235199"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1989567" y="263830"/>
            <a:ext cx="9753600" cy="11976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Thứ.....ngày....tháng......</a:t>
            </a:r>
          </a:p>
        </p:txBody>
      </p:sp>
      <p:grpSp>
        <p:nvGrpSpPr>
          <p:cNvPr id="11" name="Group 10"/>
          <p:cNvGrpSpPr/>
          <p:nvPr/>
        </p:nvGrpSpPr>
        <p:grpSpPr>
          <a:xfrm>
            <a:off x="3505200" y="2966085"/>
            <a:ext cx="7910830" cy="1295400"/>
            <a:chOff x="9566064" y="964372"/>
            <a:chExt cx="5446164" cy="698253"/>
          </a:xfrm>
        </p:grpSpPr>
        <p:sp>
          <p:nvSpPr>
            <p:cNvPr id="12"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0"/>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7"/>
          <p:cNvSpPr/>
          <p:nvPr/>
        </p:nvSpPr>
        <p:spPr>
          <a:xfrm>
            <a:off x="1873593" y="3158147"/>
            <a:ext cx="1750345" cy="1205899"/>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6"/>
          <p:cNvSpPr/>
          <p:nvPr/>
        </p:nvSpPr>
        <p:spPr>
          <a:xfrm>
            <a:off x="2193050" y="3261097"/>
            <a:ext cx="1258009" cy="999997"/>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p:cNvGrpSpPr/>
          <p:nvPr/>
        </p:nvGrpSpPr>
        <p:grpSpPr>
          <a:xfrm>
            <a:off x="2815797" y="2822865"/>
            <a:ext cx="1378806" cy="1412343"/>
            <a:chOff x="1149549" y="1066515"/>
            <a:chExt cx="992332" cy="992332"/>
          </a:xfrm>
          <a:solidFill>
            <a:schemeClr val="accent6">
              <a:lumMod val="75000"/>
            </a:schemeClr>
          </a:solidFill>
        </p:grpSpPr>
        <p:sp>
          <p:nvSpPr>
            <p:cNvPr id="18" name="Oval 17"/>
            <p:cNvSpPr/>
            <p:nvPr/>
          </p:nvSpPr>
          <p:spPr>
            <a:xfrm>
              <a:off x="1149549" y="1066515"/>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p:cNvSpPr/>
            <p:nvPr/>
          </p:nvSpPr>
          <p:spPr>
            <a:xfrm>
              <a:off x="1188515" y="1081392"/>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 name="TextBox 20"/>
          <p:cNvSpPr txBox="1"/>
          <p:nvPr/>
        </p:nvSpPr>
        <p:spPr>
          <a:xfrm>
            <a:off x="2655570" y="2872105"/>
            <a:ext cx="1539240" cy="14135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prstClr val="white"/>
                </a:solidFill>
                <a:effectLst/>
                <a:uLnTx/>
                <a:uFillTx/>
                <a:latin typeface="Arial Rounded MT Bold" panose="020F0704030504030204" charset="0"/>
                <a:ea typeface="Arial-Rounded" panose="020B0500000000000000" pitchFamily="34" charset="0"/>
                <a:cs typeface="Times New Roman" panose="02020603050405020304" pitchFamily="18" charset="0"/>
              </a:rPr>
              <a:t>32</a:t>
            </a:r>
          </a:p>
        </p:txBody>
      </p:sp>
      <p:sp>
        <p:nvSpPr>
          <p:cNvPr id="22" name="TextBox 21"/>
          <p:cNvSpPr txBox="1"/>
          <p:nvPr/>
        </p:nvSpPr>
        <p:spPr>
          <a:xfrm>
            <a:off x="3826510" y="3089910"/>
            <a:ext cx="7176770" cy="101346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endPar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5945" y="5866688"/>
            <a:ext cx="996055" cy="991312"/>
          </a:xfrm>
          <a:prstGeom prst="rect">
            <a:avLst/>
          </a:prstGeom>
        </p:spPr>
      </p:pic>
    </p:spTree>
  </p:cSld>
  <p:clrMapOvr>
    <a:masterClrMapping/>
  </p:clrMapOvr>
  <p:transition advClick="0">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 1 + 2</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5945" y="0"/>
            <a:ext cx="996055" cy="9913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1247</Words>
  <Application>Microsoft Office PowerPoint</Application>
  <PresentationFormat>Widescreen</PresentationFormat>
  <Paragraphs>116</Paragraphs>
  <Slides>37</Slides>
  <Notes>19</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37</vt:i4>
      </vt:variant>
    </vt:vector>
  </HeadingPairs>
  <TitlesOfParts>
    <vt:vector size="60" baseType="lpstr">
      <vt:lpstr>Microsoft YaHei</vt:lpstr>
      <vt:lpstr>SimSun</vt:lpstr>
      <vt:lpstr>.VnAvant</vt:lpstr>
      <vt:lpstr>Arial</vt:lpstr>
      <vt:lpstr>Arial Rounded MT Bold</vt:lpstr>
      <vt:lpstr>Arial-Rounded</vt:lpstr>
      <vt:lpstr>Calibri</vt:lpstr>
      <vt:lpstr>Calibri Light</vt:lpstr>
      <vt:lpstr>HP001 4 hàng</vt:lpstr>
      <vt:lpstr>HP001 4 hang 1 ô ly</vt:lpstr>
      <vt:lpstr>黑体</vt:lpstr>
      <vt:lpstr>Times New Roman</vt:lpstr>
      <vt:lpstr>Verdana</vt:lpstr>
      <vt:lpstr>等线</vt:lpstr>
      <vt:lpstr>1_Office Theme</vt:lpstr>
      <vt:lpstr>2_Office Theme</vt:lpstr>
      <vt:lpstr>2_Office 主题​​</vt:lpstr>
      <vt:lpstr>4_Office Theme</vt:lpstr>
      <vt:lpstr>3_Office Theme</vt:lpstr>
      <vt:lpstr>6_Office Theme</vt:lpstr>
      <vt:lpstr>9_Office Theme</vt:lpstr>
      <vt:lpstr>1_Default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câu dài: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Nếu em là Mai, em sẽ nói với anh An sau khi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Những câu nói về tình cảm anh chị em: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cp:lastModifiedBy>
  <cp:revision>18</cp:revision>
  <dcterms:created xsi:type="dcterms:W3CDTF">2021-05-27T10:44:00Z</dcterms:created>
  <dcterms:modified xsi:type="dcterms:W3CDTF">2025-01-14T01:54:42Z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8CF69900A2AC41ABB2F9F0265A64A9BF_12</vt:lpwstr>
  </property>
  <property fmtid="{D5CDD505-2E9C-101B-9397-08002B2CF9AE}" pid="3" name="KSOProductBuildVer">
    <vt:lpwstr>1033-12.2.0.13359</vt:lpwstr>
  </property>
</Properties>
</file>