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327" r:id="rId2"/>
    <p:sldId id="408" r:id="rId3"/>
    <p:sldId id="466" r:id="rId4"/>
    <p:sldId id="428" r:id="rId5"/>
    <p:sldId id="426" r:id="rId6"/>
    <p:sldId id="455" r:id="rId7"/>
    <p:sldId id="457" r:id="rId8"/>
    <p:sldId id="459" r:id="rId9"/>
    <p:sldId id="461" r:id="rId10"/>
    <p:sldId id="465" r:id="rId11"/>
    <p:sldId id="340" r:id="rId12"/>
  </p:sldIdLst>
  <p:sldSz cx="16276638" cy="9144000"/>
  <p:notesSz cx="6858000" cy="9144000"/>
  <p:custDataLst>
    <p:tags r:id="rId14"/>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0000FF"/>
    <a:srgbClr val="FF0000"/>
    <a:srgbClr val="FF006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63" d="100"/>
          <a:sy n="63" d="100"/>
        </p:scale>
        <p:origin x="102" y="9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11</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giai%20nghia%20tu/Dien%20nang%20luong.pptx" TargetMode="External"/><Relationship Id="rId2" Type="http://schemas.openxmlformats.org/officeDocument/2006/relationships/hyperlink" Target="giai%20nghia%20tu/Dinh%20huong.ppt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026796" y="3545527"/>
            <a:ext cx="137922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30: NHỮNG NGỌN HẢI ĐĂNG(T1,2)</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17"/>
          <p:cNvSpPr txBox="1">
            <a:spLocks noChangeArrowheads="1"/>
          </p:cNvSpPr>
          <p:nvPr/>
        </p:nvSpPr>
        <p:spPr bwMode="auto">
          <a:xfrm>
            <a:off x="2364642" y="1231848"/>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VỀ DỰ GIỜ THĂM LỚP 3A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14"/>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14"/>
                                        </p:tgtEl>
                                        <p:attrNameLst>
                                          <p:attrName>style.color</p:attrName>
                                        </p:attrNameLst>
                                      </p:cBhvr>
                                      <p:by>
                                        <p:hsl h="7200000" s="0" l="0"/>
                                      </p:by>
                                    </p:animClr>
                                    <p:animClr clrSpc="hsl" dir="cw">
                                      <p:cBhvr>
                                        <p:cTn id="9" dur="2000" fill="hold"/>
                                        <p:tgtEl>
                                          <p:spTgt spid="14"/>
                                        </p:tgtEl>
                                        <p:attrNameLst>
                                          <p:attrName>fillcolor</p:attrName>
                                        </p:attrNameLst>
                                      </p:cBhvr>
                                      <p:by>
                                        <p:hsl h="7200000" s="0" l="0"/>
                                      </p:by>
                                    </p:animClr>
                                    <p:animClr clrSpc="hsl" dir="cw">
                                      <p:cBhvr>
                                        <p:cTn id="10" dur="2000" fill="hold"/>
                                        <p:tgtEl>
                                          <p:spTgt spid="14"/>
                                        </p:tgtEl>
                                        <p:attrNameLst>
                                          <p:attrName>stroke.color</p:attrName>
                                        </p:attrNameLst>
                                      </p:cBhvr>
                                      <p:by>
                                        <p:hsl h="7200000" s="0" l="0"/>
                                      </p:by>
                                    </p:animClr>
                                    <p:set>
                                      <p:cBhvr>
                                        <p:cTn id="11" dur="2000" fill="hold"/>
                                        <p:tgtEl>
                                          <p:spTgt spid="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Ôn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chữ</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hoa</a:t>
              </a:r>
              <a:r>
                <a:rPr lang="en-US" sz="3600" b="1" dirty="0">
                  <a:solidFill>
                    <a:srgbClr val="FF0000"/>
                  </a:solidFill>
                  <a:latin typeface="Times New Roman" pitchFamily="18" charset="0"/>
                  <a:cs typeface="Times New Roman" pitchFamily="18" charset="0"/>
                </a:rPr>
                <a:t>.</a:t>
              </a: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chữ</a:t>
            </a:r>
            <a:r>
              <a:rPr lang="en-US" sz="3600" b="1" i="1" dirty="0">
                <a:solidFill>
                  <a:srgbClr val="0000CC"/>
                </a:solidFill>
                <a:latin typeface="Times New Roman" pitchFamily="18" charset="0"/>
                <a:cs typeface="Times New Roman" pitchFamily="18" charset="0"/>
              </a:rPr>
              <a:t> </a:t>
            </a:r>
            <a:r>
              <a:rPr lang="en-US" sz="3600" b="1" i="1" err="1">
                <a:solidFill>
                  <a:srgbClr val="0000CC"/>
                </a:solidFill>
                <a:latin typeface="Times New Roman" pitchFamily="18" charset="0"/>
                <a:cs typeface="Times New Roman" pitchFamily="18" charset="0"/>
              </a:rPr>
              <a:t>hoa</a:t>
            </a:r>
            <a:r>
              <a:rPr lang="en-US" sz="3600" b="1" i="1">
                <a:solidFill>
                  <a:srgbClr val="0000CC"/>
                </a:solidFill>
                <a:latin typeface="Times New Roman" pitchFamily="18" charset="0"/>
                <a:cs typeface="Times New Roman" pitchFamily="18" charset="0"/>
              </a:rPr>
              <a:t> N</a:t>
            </a:r>
            <a:endParaRPr lang="en-US" sz="3600" b="1" dirty="0">
              <a:solidFill>
                <a:srgbClr val="0000CC"/>
              </a:solidFill>
              <a:latin typeface="Times New Roman" pitchFamily="18" charset="0"/>
              <a:cs typeface="Times New Roman" pitchFamily="18" charset="0"/>
            </a:endParaRPr>
          </a:p>
        </p:txBody>
      </p:sp>
      <p:pic>
        <p:nvPicPr>
          <p:cNvPr id="3" name="Hướng dẫn viết chữ N ho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5104" y="3352388"/>
            <a:ext cx="9448800" cy="5258716"/>
          </a:xfrm>
          <a:prstGeom prst="rect">
            <a:avLst/>
          </a:prstGeom>
        </p:spPr>
      </p:pic>
    </p:spTree>
    <p:extLst>
      <p:ext uri="{BB962C8B-B14F-4D97-AF65-F5344CB8AC3E}">
        <p14:creationId xmlns:p14="http://schemas.microsoft.com/office/powerpoint/2010/main" val="1212437290"/>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XIN CHÂN THÀNH CẢM ƠN </a:t>
            </a:r>
          </a:p>
          <a:p>
            <a:pPr algn="ct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rPr>
              <a:t>QUÝ THẦY CÔ GIÁO VÀ CÁC EM</a:t>
            </a:r>
            <a:endParaRPr lang="en-US" sz="5700" kern="10" dirty="0">
              <a:ln w="19050">
                <a:solidFill>
                  <a:srgbClr val="FFFF00"/>
                </a:solidFill>
                <a:round/>
                <a:headEnd/>
                <a:tailEnd/>
              </a:ln>
              <a:solidFill>
                <a:srgbClr val="FF0000"/>
              </a:solidFill>
              <a:effectLst>
                <a:outerShdw dist="35921" dir="2700000" algn="ctr" rotWithShape="0">
                  <a:srgbClr val="990000"/>
                </a:outerShdw>
              </a:effectLst>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ngọn hải đăng cao nhất thế giớ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919" y="228600"/>
            <a:ext cx="15544800" cy="8680891"/>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14"/>
          <p:cNvSpPr txBox="1">
            <a:spLocks noChangeArrowheads="1"/>
          </p:cNvSpPr>
          <p:nvPr/>
        </p:nvSpPr>
        <p:spPr bwMode="auto">
          <a:xfrm>
            <a:off x="3327954" y="1205363"/>
            <a:ext cx="8449392"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a:solidFill>
                  <a:srgbClr val="0000CC"/>
                </a:solidFill>
                <a:latin typeface="Times New Roman" pitchFamily="18" charset="0"/>
              </a:rPr>
              <a:t>NHỮNG NGỌN HẢI ĐĂNG</a:t>
            </a:r>
          </a:p>
        </p:txBody>
      </p:sp>
      <p:sp>
        <p:nvSpPr>
          <p:cNvPr id="2" name="Rectangle 1"/>
          <p:cNvSpPr/>
          <p:nvPr/>
        </p:nvSpPr>
        <p:spPr>
          <a:xfrm>
            <a:off x="708819" y="1676400"/>
            <a:ext cx="15316200" cy="6986528"/>
          </a:xfrm>
          <a:prstGeom prst="rect">
            <a:avLst/>
          </a:prstGeom>
        </p:spPr>
        <p:txBody>
          <a:bodyPr wrap="square">
            <a:spAutoFit/>
          </a:bodyPr>
          <a:lstStyle/>
          <a:p>
            <a:pPr algn="just"/>
            <a:r>
              <a:rPr lang="vi-VN" sz="3200" b="1" dirty="0" smtClean="0">
                <a:solidFill>
                  <a:srgbClr val="0000CC"/>
                </a:solidFill>
                <a:latin typeface="Times New Roman" pitchFamily="18" charset="0"/>
                <a:cs typeface="Times New Roman" pitchFamily="18" charset="0"/>
              </a:rPr>
              <a:t>     Hải </a:t>
            </a:r>
            <a:r>
              <a:rPr lang="vi-VN" sz="3200" b="1" dirty="0">
                <a:solidFill>
                  <a:srgbClr val="0000CC"/>
                </a:solidFill>
                <a:latin typeface="Times New Roman" pitchFamily="18" charset="0"/>
                <a:cs typeface="Times New Roman" pitchFamily="18" charset="0"/>
              </a:rPr>
              <a:t>đăng hay đèn biển, là ngọn tháp được thiết kế để chiếu sáng bằng hệ thống đèn, giúp tàu thuyền định hướng đi lại giữa đại dương. Chỉ cần nhìn thấy ánh sáng hải đăng, người đi biển sẽ cảm thấy yên tâm, không lo lạc đường</a:t>
            </a:r>
            <a:r>
              <a:rPr lang="vi-VN" sz="3200" b="1" dirty="0" smtClean="0">
                <a:solidFill>
                  <a:srgbClr val="0000CC"/>
                </a:solidFill>
                <a:latin typeface="Times New Roman" pitchFamily="18" charset="0"/>
                <a:cs typeface="Times New Roman" pitchFamily="18" charset="0"/>
              </a:rPr>
              <a:t>.</a:t>
            </a:r>
          </a:p>
          <a:p>
            <a:pPr algn="just"/>
            <a:r>
              <a:rPr lang="vi-VN" sz="3200" b="1" dirty="0" smtClean="0">
                <a:solidFill>
                  <a:srgbClr val="0000CC"/>
                </a:solidFill>
                <a:latin typeface="Times New Roman" pitchFamily="18" charset="0"/>
                <a:cs typeface="Times New Roman" pitchFamily="18" charset="0"/>
              </a:rPr>
              <a:t>     Những </a:t>
            </a:r>
            <a:r>
              <a:rPr lang="vi-VN" sz="3200" b="1" dirty="0">
                <a:solidFill>
                  <a:srgbClr val="0000CC"/>
                </a:solidFill>
                <a:latin typeface="Times New Roman" pitchFamily="18" charset="0"/>
                <a:cs typeface="Times New Roman" pitchFamily="18" charset="0"/>
              </a:rPr>
              <a:t>ngọn hải đăng được thắp sáng bằng điện năng lượng mặt trời, nhưng khi năng lượng yếu thì phải lập tức thay thế bằng máy phát điện. Để những ngọn đèn chiếu sáng đêm đêm, những người canh giữ hải đăng phải thay phiên nhau kiểm tra, bảo dưỡng thường xuyên. Có những đêm mưa gió, họ phải buộc dây bảo hiểm quanh người, trèo lên đỉnh cột đèn xem xét. Bất kể ngày đêm, mưa nắng, trời yên biển lặng hay dông tố bão bùng, họ luôn sẵn sàng khắc phục mọi sự cố</a:t>
            </a:r>
            <a:r>
              <a:rPr lang="vi-VN" sz="3200" b="1" dirty="0" smtClean="0">
                <a:solidFill>
                  <a:srgbClr val="0000CC"/>
                </a:solidFill>
                <a:latin typeface="Times New Roman" pitchFamily="18" charset="0"/>
                <a:cs typeface="Times New Roman" pitchFamily="18" charset="0"/>
              </a:rPr>
              <a:t>.</a:t>
            </a:r>
          </a:p>
          <a:p>
            <a:pPr algn="just"/>
            <a:r>
              <a:rPr lang="vi-VN" sz="3200" b="1" dirty="0">
                <a:solidFill>
                  <a:srgbClr val="0000CC"/>
                </a:solidFill>
                <a:latin typeface="Times New Roman" pitchFamily="18" charset="0"/>
                <a:cs typeface="Times New Roman" pitchFamily="18" charset="0"/>
              </a:rPr>
              <a:t> </a:t>
            </a:r>
            <a:r>
              <a:rPr lang="vi-VN" sz="3200" b="1" dirty="0" smtClean="0">
                <a:solidFill>
                  <a:srgbClr val="0000CC"/>
                </a:solidFill>
                <a:latin typeface="Times New Roman" pitchFamily="18" charset="0"/>
                <a:cs typeface="Times New Roman" pitchFamily="18" charset="0"/>
              </a:rPr>
              <a:t>    Ngọn </a:t>
            </a:r>
            <a:r>
              <a:rPr lang="vi-VN" sz="3200" b="1" dirty="0">
                <a:solidFill>
                  <a:srgbClr val="0000CC"/>
                </a:solidFill>
                <a:latin typeface="Times New Roman" pitchFamily="18" charset="0"/>
                <a:cs typeface="Times New Roman" pitchFamily="18" charset="0"/>
              </a:rPr>
              <a:t>đèn biển không bao giờ tắt trong đêm là nhờ công sức của những người canh giữ hải đăng. Với lòng yêu nghề, yêu biển đảo quê hương, họ đã vượt qua bao khó khăn, gian khổ nơi biển khơi xa vắng, góp </a:t>
            </a:r>
            <a:r>
              <a:rPr lang="vi-VN" sz="3200" b="1" dirty="0" smtClean="0">
                <a:solidFill>
                  <a:srgbClr val="0000CC"/>
                </a:solidFill>
                <a:latin typeface="Times New Roman" pitchFamily="18" charset="0"/>
                <a:cs typeface="Times New Roman" pitchFamily="18" charset="0"/>
              </a:rPr>
              <a:t>sức </a:t>
            </a:r>
            <a:r>
              <a:rPr lang="vi-VN" sz="3200" b="1" dirty="0">
                <a:solidFill>
                  <a:srgbClr val="0000CC"/>
                </a:solidFill>
                <a:latin typeface="Times New Roman" pitchFamily="18" charset="0"/>
                <a:cs typeface="Times New Roman" pitchFamily="18" charset="0"/>
              </a:rPr>
              <a:t>mình bảo vệ vùng biển, vùng trời của Tổ quốc</a:t>
            </a:r>
            <a:r>
              <a:rPr lang="vi-VN" sz="3200" b="1" dirty="0" smtClean="0">
                <a:solidFill>
                  <a:srgbClr val="0000CC"/>
                </a:solidFill>
                <a:latin typeface="Times New Roman" pitchFamily="18" charset="0"/>
                <a:cs typeface="Times New Roman" pitchFamily="18" charset="0"/>
              </a:rPr>
              <a:t>.                                                            </a:t>
            </a:r>
          </a:p>
          <a:p>
            <a:pPr algn="just"/>
            <a:r>
              <a:rPr lang="vi-VN" sz="3200" b="1" dirty="0">
                <a:solidFill>
                  <a:srgbClr val="0000CC"/>
                </a:solidFill>
                <a:latin typeface="Times New Roman" pitchFamily="18" charset="0"/>
                <a:cs typeface="Times New Roman" pitchFamily="18" charset="0"/>
              </a:rPr>
              <a:t> </a:t>
            </a:r>
            <a:r>
              <a:rPr lang="vi-VN" sz="3200" b="1" dirty="0" smtClean="0">
                <a:solidFill>
                  <a:srgbClr val="0000CC"/>
                </a:solidFill>
                <a:latin typeface="Times New Roman" pitchFamily="18" charset="0"/>
                <a:cs typeface="Times New Roman" pitchFamily="18" charset="0"/>
              </a:rPr>
              <a:t>                                                                                                                               (Sơn Tùng) </a:t>
            </a:r>
            <a:endParaRPr lang="en-US" sz="3200" b="1" dirty="0">
              <a:solidFill>
                <a:srgbClr val="0000CC"/>
              </a:solidFill>
              <a:latin typeface="Times New Roman" pitchFamily="18" charset="0"/>
              <a:cs typeface="Times New Roman" pitchFamily="18" charset="0"/>
            </a:endParaRPr>
          </a:p>
        </p:txBody>
      </p:sp>
      <p:sp>
        <p:nvSpPr>
          <p:cNvPr id="5" name="Oval 4"/>
          <p:cNvSpPr/>
          <p:nvPr/>
        </p:nvSpPr>
        <p:spPr>
          <a:xfrm>
            <a:off x="289719" y="1524000"/>
            <a:ext cx="838200" cy="712334"/>
          </a:xfrm>
          <a:prstGeom prst="ellipse">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solidFill>
                  <a:srgbClr val="FF0000"/>
                </a:solidFill>
              </a:rPr>
              <a:t>1</a:t>
            </a:r>
            <a:endParaRPr lang="en-US" sz="4000" dirty="0">
              <a:solidFill>
                <a:srgbClr val="FF0000"/>
              </a:solidFill>
            </a:endParaRPr>
          </a:p>
        </p:txBody>
      </p:sp>
      <p:sp>
        <p:nvSpPr>
          <p:cNvPr id="16" name="Oval 15"/>
          <p:cNvSpPr/>
          <p:nvPr/>
        </p:nvSpPr>
        <p:spPr>
          <a:xfrm>
            <a:off x="175419" y="3124200"/>
            <a:ext cx="874546" cy="571500"/>
          </a:xfrm>
          <a:prstGeom prst="ellipse">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a:solidFill>
                  <a:srgbClr val="FF0000"/>
                </a:solidFill>
              </a:rPr>
              <a:t>2</a:t>
            </a:r>
            <a:endParaRPr lang="en-US" sz="4000" dirty="0">
              <a:solidFill>
                <a:srgbClr val="FF0000"/>
              </a:solidFill>
            </a:endParaRPr>
          </a:p>
        </p:txBody>
      </p:sp>
      <p:sp>
        <p:nvSpPr>
          <p:cNvPr id="25" name="Oval 24"/>
          <p:cNvSpPr/>
          <p:nvPr/>
        </p:nvSpPr>
        <p:spPr>
          <a:xfrm>
            <a:off x="175419" y="6019800"/>
            <a:ext cx="838200" cy="712334"/>
          </a:xfrm>
          <a:prstGeom prst="ellipse">
            <a:avLst/>
          </a:prstGeom>
          <a:solidFill>
            <a:srgbClr val="0000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dirty="0" smtClean="0">
                <a:solidFill>
                  <a:srgbClr val="FF0000"/>
                </a:solidFill>
              </a:rPr>
              <a:t>3</a:t>
            </a:r>
            <a:endParaRPr lang="en-US" sz="4000" dirty="0">
              <a:solidFill>
                <a:srgbClr val="FF0000"/>
              </a:solidFill>
            </a:endParaRPr>
          </a:p>
        </p:txBody>
      </p:sp>
    </p:spTree>
    <p:extLst>
      <p:ext uri="{BB962C8B-B14F-4D97-AF65-F5344CB8AC3E}">
        <p14:creationId xmlns:p14="http://schemas.microsoft.com/office/powerpoint/2010/main" val="32708222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heel(1)">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circle(in)">
                                      <p:cBhvr>
                                        <p:cTn id="22" dur="75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16" grpId="0" animBg="1"/>
      <p:bldP spid="2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72340" y="2405244"/>
            <a:ext cx="3212694" cy="707886"/>
          </a:xfrm>
          <a:prstGeom prst="rect">
            <a:avLst/>
          </a:prstGeom>
        </p:spPr>
        <p:txBody>
          <a:bodyPr wrap="square">
            <a:spAutoFit/>
          </a:bodyPr>
          <a:lstStyle/>
          <a:p>
            <a:pPr algn="just"/>
            <a:r>
              <a:rPr lang="en-US" sz="4000" b="1" i="1" dirty="0" err="1">
                <a:solidFill>
                  <a:srgbClr val="FF0000"/>
                </a:solidFill>
                <a:latin typeface="Times New Roman" pitchFamily="18" charset="0"/>
                <a:cs typeface="Times New Roman" pitchFamily="18" charset="0"/>
              </a:rPr>
              <a:t>l</a:t>
            </a:r>
            <a:r>
              <a:rPr lang="en-US" sz="4000" b="1" i="1" dirty="0" err="1">
                <a:solidFill>
                  <a:srgbClr val="0000CC"/>
                </a:solidFill>
                <a:latin typeface="Times New Roman" pitchFamily="18" charset="0"/>
                <a:cs typeface="Times New Roman" pitchFamily="18" charset="0"/>
              </a:rPr>
              <a:t>ạc</a:t>
            </a:r>
            <a:r>
              <a:rPr lang="en-US" sz="4000" b="1" i="1" dirty="0">
                <a:solidFill>
                  <a:srgbClr val="0000CC"/>
                </a:solidFill>
                <a:latin typeface="Times New Roman" pitchFamily="18" charset="0"/>
                <a:cs typeface="Times New Roman" pitchFamily="18" charset="0"/>
              </a:rPr>
              <a:t> </a:t>
            </a:r>
            <a:r>
              <a:rPr lang="en-US" sz="4000" b="1" i="1" dirty="0" err="1">
                <a:solidFill>
                  <a:srgbClr val="0000CC"/>
                </a:solidFill>
                <a:latin typeface="Times New Roman" pitchFamily="18" charset="0"/>
                <a:cs typeface="Times New Roman" pitchFamily="18" charset="0"/>
              </a:rPr>
              <a:t>đường</a:t>
            </a:r>
            <a:r>
              <a:rPr lang="en-US" sz="4000" dirty="0">
                <a:solidFill>
                  <a:srgbClr val="0000CC"/>
                </a:solidFill>
                <a:latin typeface="Times New Roman" pitchFamily="18" charset="0"/>
                <a:cs typeface="Times New Roman" pitchFamily="18" charset="0"/>
              </a:rPr>
              <a:t>,</a:t>
            </a:r>
          </a:p>
        </p:txBody>
      </p:sp>
      <p:grpSp>
        <p:nvGrpSpPr>
          <p:cNvPr id="5" name="Group 4"/>
          <p:cNvGrpSpPr/>
          <p:nvPr/>
        </p:nvGrpSpPr>
        <p:grpSpPr>
          <a:xfrm>
            <a:off x="1919842" y="1441183"/>
            <a:ext cx="6781801" cy="772962"/>
            <a:chOff x="1517077" y="1263849"/>
            <a:chExt cx="6172201" cy="1295255"/>
          </a:xfrm>
        </p:grpSpPr>
        <p:sp>
          <p:nvSpPr>
            <p:cNvPr id="10" name="Rectangle 9"/>
            <p:cNvSpPr/>
            <p:nvPr/>
          </p:nvSpPr>
          <p:spPr>
            <a:xfrm>
              <a:off x="1517077" y="1263849"/>
              <a:ext cx="6172201" cy="1186207"/>
            </a:xfrm>
            <a:prstGeom prst="rect">
              <a:avLst/>
            </a:prstGeom>
          </p:spPr>
          <p:txBody>
            <a:bodyPr wrap="square">
              <a:spAutoFit/>
            </a:bodyPr>
            <a:lstStyle/>
            <a:p>
              <a:r>
                <a:rPr lang="en-US" sz="4000" b="1" dirty="0" smtClean="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Luyện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đọc</a:t>
              </a:r>
              <a:r>
                <a:rPr lang="en-US" sz="4000" b="1" dirty="0">
                  <a:solidFill>
                    <a:srgbClr val="FF0000"/>
                  </a:solidFill>
                  <a:latin typeface="Times New Roman" pitchFamily="18" charset="0"/>
                  <a:cs typeface="Times New Roman" pitchFamily="18" charset="0"/>
                </a:rPr>
                <a:t> </a:t>
              </a:r>
            </a:p>
          </p:txBody>
        </p:sp>
        <p:cxnSp>
          <p:nvCxnSpPr>
            <p:cNvPr id="4" name="Straight Connector 3"/>
            <p:cNvCxnSpPr/>
            <p:nvPr/>
          </p:nvCxnSpPr>
          <p:spPr>
            <a:xfrm>
              <a:off x="1628545" y="2558268"/>
              <a:ext cx="2149867" cy="836"/>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Rectangle 20"/>
          <p:cNvSpPr/>
          <p:nvPr/>
        </p:nvSpPr>
        <p:spPr>
          <a:xfrm>
            <a:off x="3803717" y="2405244"/>
            <a:ext cx="3962400"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điện</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a:t>
            </a:r>
            <a:r>
              <a:rPr lang="en-US" sz="4000" b="1" i="1" dirty="0" err="1">
                <a:solidFill>
                  <a:srgbClr val="0000CC"/>
                </a:solidFill>
                <a:latin typeface="Times New Roman" pitchFamily="18" charset="0"/>
                <a:cs typeface="Times New Roman" pitchFamily="18" charset="0"/>
              </a:rPr>
              <a:t>ăng</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l</a:t>
            </a:r>
            <a:r>
              <a:rPr lang="en-US" sz="4000" b="1" i="1" dirty="0" err="1">
                <a:solidFill>
                  <a:srgbClr val="0000CC"/>
                </a:solidFill>
                <a:latin typeface="Times New Roman" pitchFamily="18" charset="0"/>
                <a:cs typeface="Times New Roman" pitchFamily="18" charset="0"/>
              </a:rPr>
              <a:t>ượng</a:t>
            </a:r>
            <a:r>
              <a:rPr lang="en-US" sz="4000" b="1" i="1" dirty="0">
                <a:solidFill>
                  <a:srgbClr val="0000CC"/>
                </a:solidFill>
                <a:latin typeface="Times New Roman" pitchFamily="18" charset="0"/>
                <a:cs typeface="Times New Roman" pitchFamily="18" charset="0"/>
              </a:rPr>
              <a:t>,</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7592059" y="2417845"/>
            <a:ext cx="2739186"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mưa</a:t>
            </a:r>
            <a:r>
              <a:rPr lang="en-US" sz="4000" b="1" i="1" dirty="0">
                <a:solidFill>
                  <a:srgbClr val="0000CC"/>
                </a:solidFill>
                <a:latin typeface="Times New Roman" pitchFamily="18" charset="0"/>
                <a:cs typeface="Times New Roman" pitchFamily="18" charset="0"/>
              </a:rPr>
              <a:t> </a:t>
            </a:r>
            <a:r>
              <a:rPr lang="en-US" sz="4000" b="1" i="1" dirty="0" err="1">
                <a:solidFill>
                  <a:srgbClr val="FF0000"/>
                </a:solidFill>
                <a:latin typeface="Times New Roman" pitchFamily="18" charset="0"/>
                <a:cs typeface="Times New Roman" pitchFamily="18" charset="0"/>
              </a:rPr>
              <a:t>n</a:t>
            </a:r>
            <a:r>
              <a:rPr lang="en-US" sz="4000" b="1" i="1" dirty="0" err="1">
                <a:solidFill>
                  <a:srgbClr val="0000CC"/>
                </a:solidFill>
                <a:latin typeface="Times New Roman" pitchFamily="18" charset="0"/>
                <a:cs typeface="Times New Roman" pitchFamily="18" charset="0"/>
              </a:rPr>
              <a:t>ắng</a:t>
            </a:r>
            <a:r>
              <a:rPr lang="en-US" sz="4000" b="1" i="1" dirty="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5" name="Rectangle 24"/>
          <p:cNvSpPr/>
          <p:nvPr/>
        </p:nvSpPr>
        <p:spPr>
          <a:xfrm>
            <a:off x="1358969" y="3191473"/>
            <a:ext cx="13437005" cy="1938992"/>
          </a:xfrm>
          <a:prstGeom prst="rect">
            <a:avLst/>
          </a:prstGeom>
        </p:spPr>
        <p:txBody>
          <a:bodyPr wrap="square">
            <a:spAutoFit/>
          </a:bodyPr>
          <a:lstStyle/>
          <a:p>
            <a:pPr algn="just"/>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Những</a:t>
            </a:r>
            <a:r>
              <a:rPr lang="en-US" sz="4000" b="1" dirty="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ngọn</a:t>
            </a:r>
            <a:r>
              <a:rPr lang="vi-VN" sz="4000" b="1" dirty="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hải</a:t>
            </a:r>
            <a:r>
              <a:rPr lang="en-US" sz="4000" b="1" dirty="0" smtClean="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đăng</a:t>
            </a:r>
            <a:r>
              <a:rPr lang="en-US" sz="4000" b="1" dirty="0">
                <a:solidFill>
                  <a:srgbClr val="FF0000"/>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được</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thắp</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sáng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bằng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điện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năng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lượng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mặt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trời</a:t>
            </a:r>
            <a:r>
              <a:rPr lang="en-US" sz="4000" b="1" dirty="0">
                <a:solidFill>
                  <a:srgbClr val="FF0000"/>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nhưng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khi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năng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lượng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yếu</a:t>
            </a:r>
            <a:r>
              <a:rPr lang="en-US" sz="4000" b="1" dirty="0">
                <a:solidFill>
                  <a:srgbClr val="FF0000"/>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thì</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phải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lập</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tức</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thay</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thế</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bằng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máy</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phát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điện</a:t>
            </a:r>
            <a:r>
              <a:rPr lang="en-US" sz="4000" b="1" dirty="0">
                <a:solidFill>
                  <a:srgbClr val="FF0000"/>
                </a:solidFill>
                <a:latin typeface="Times New Roman" pitchFamily="18" charset="0"/>
                <a:cs typeface="Times New Roman" pitchFamily="18" charset="0"/>
              </a:rPr>
              <a:t>.//</a:t>
            </a:r>
          </a:p>
        </p:txBody>
      </p:sp>
      <p:sp>
        <p:nvSpPr>
          <p:cNvPr id="26" name="Rectangle 25"/>
          <p:cNvSpPr/>
          <p:nvPr/>
        </p:nvSpPr>
        <p:spPr>
          <a:xfrm>
            <a:off x="9967119" y="2426341"/>
            <a:ext cx="2739186"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biển</a:t>
            </a:r>
            <a:r>
              <a:rPr lang="en-US" sz="4000" b="1" i="1" dirty="0">
                <a:solidFill>
                  <a:srgbClr val="0000CC"/>
                </a:solidFill>
                <a:latin typeface="Times New Roman" pitchFamily="18" charset="0"/>
                <a:cs typeface="Times New Roman" pitchFamily="18" charset="0"/>
              </a:rPr>
              <a:t> </a:t>
            </a:r>
            <a:r>
              <a:rPr lang="vi-VN" sz="4000" b="1" i="1" dirty="0" smtClean="0">
                <a:solidFill>
                  <a:srgbClr val="FF0000"/>
                </a:solidFill>
                <a:latin typeface="Times New Roman" pitchFamily="18" charset="0"/>
                <a:cs typeface="Times New Roman" pitchFamily="18" charset="0"/>
              </a:rPr>
              <a:t>lặng.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9" name="Rectangle 28"/>
          <p:cNvSpPr/>
          <p:nvPr/>
        </p:nvSpPr>
        <p:spPr>
          <a:xfrm>
            <a:off x="1653870" y="5130465"/>
            <a:ext cx="3212694" cy="707886"/>
          </a:xfrm>
          <a:prstGeom prst="rect">
            <a:avLst/>
          </a:prstGeom>
        </p:spPr>
        <p:txBody>
          <a:bodyPr wrap="square">
            <a:spAutoFit/>
          </a:bodyPr>
          <a:lstStyle/>
          <a:p>
            <a:pPr algn="just"/>
            <a:r>
              <a:rPr lang="en-US" sz="4000" b="1" u="sng" dirty="0" err="1">
                <a:solidFill>
                  <a:srgbClr val="FF0000"/>
                </a:solidFill>
                <a:latin typeface="Times New Roman" pitchFamily="18" charset="0"/>
                <a:cs typeface="Times New Roman" pitchFamily="18" charset="0"/>
              </a:rPr>
              <a:t>Giải</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nghĩa</a:t>
            </a:r>
            <a:r>
              <a:rPr lang="en-US" sz="4000" b="1" u="sng" dirty="0">
                <a:solidFill>
                  <a:srgbClr val="FF0000"/>
                </a:solidFill>
                <a:latin typeface="Times New Roman" pitchFamily="18" charset="0"/>
                <a:cs typeface="Times New Roman" pitchFamily="18" charset="0"/>
              </a:rPr>
              <a:t> </a:t>
            </a:r>
            <a:r>
              <a:rPr lang="en-US" sz="4000" b="1" u="sng" dirty="0" err="1">
                <a:solidFill>
                  <a:srgbClr val="FF0000"/>
                </a:solidFill>
                <a:latin typeface="Times New Roman" pitchFamily="18" charset="0"/>
                <a:cs typeface="Times New Roman" pitchFamily="18" charset="0"/>
              </a:rPr>
              <a:t>từ</a:t>
            </a:r>
            <a:endParaRPr lang="en-US" sz="4000" u="sng" dirty="0">
              <a:solidFill>
                <a:srgbClr val="0000CC"/>
              </a:solidFill>
              <a:latin typeface="Times New Roman" pitchFamily="18" charset="0"/>
              <a:cs typeface="Times New Roman" pitchFamily="18" charset="0"/>
            </a:endParaRPr>
          </a:p>
        </p:txBody>
      </p:sp>
      <p:sp>
        <p:nvSpPr>
          <p:cNvPr id="3" name="Rectangle 2">
            <a:hlinkClick r:id="rId2" action="ppaction://hlinkpres?slideindex=1&amp;slidetitle="/>
          </p:cNvPr>
          <p:cNvSpPr/>
          <p:nvPr/>
        </p:nvSpPr>
        <p:spPr>
          <a:xfrm>
            <a:off x="2080479" y="5935861"/>
            <a:ext cx="10381368" cy="707886"/>
          </a:xfrm>
          <a:prstGeom prst="rect">
            <a:avLst/>
          </a:prstGeom>
        </p:spPr>
        <p:txBody>
          <a:bodyPr wrap="none">
            <a:spAutoFit/>
          </a:bodyPr>
          <a:lstStyle/>
          <a:p>
            <a:pPr algn="just"/>
            <a:r>
              <a:rPr lang="en-US" sz="4000" b="1" dirty="0" err="1">
                <a:solidFill>
                  <a:srgbClr val="0000FF"/>
                </a:solidFill>
                <a:latin typeface="Times New Roman" pitchFamily="18" charset="0"/>
                <a:cs typeface="Times New Roman" pitchFamily="18" charset="0"/>
              </a:rPr>
              <a:t>Định</a:t>
            </a:r>
            <a:r>
              <a:rPr lang="en-US" sz="4000" b="1" dirty="0">
                <a:solidFill>
                  <a:srgbClr val="0000FF"/>
                </a:solidFill>
                <a:latin typeface="Times New Roman" pitchFamily="18" charset="0"/>
                <a:cs typeface="Times New Roman" pitchFamily="18" charset="0"/>
              </a:rPr>
              <a:t> </a:t>
            </a:r>
            <a:r>
              <a:rPr lang="vi-VN" sz="4000" b="1" dirty="0" smtClean="0">
                <a:solidFill>
                  <a:srgbClr val="0000FF"/>
                </a:solidFill>
                <a:latin typeface="Times New Roman" pitchFamily="18" charset="0"/>
                <a:cs typeface="Times New Roman" pitchFamily="18" charset="0"/>
              </a:rPr>
              <a:t>hướng: </a:t>
            </a:r>
            <a:r>
              <a:rPr lang="vi-VN" sz="4000" dirty="0" smtClean="0">
                <a:solidFill>
                  <a:srgbClr val="0000FF"/>
                </a:solidFill>
                <a:latin typeface="Times New Roman" pitchFamily="18" charset="0"/>
                <a:cs typeface="Times New Roman" pitchFamily="18" charset="0"/>
              </a:rPr>
              <a:t>xác định vị trí cùng phương hướng</a:t>
            </a:r>
            <a:r>
              <a:rPr lang="vi-VN" sz="4000" b="1" dirty="0" smtClean="0">
                <a:solidFill>
                  <a:srgbClr val="0000FF"/>
                </a:solidFill>
                <a:latin typeface="Times New Roman" pitchFamily="18" charset="0"/>
                <a:cs typeface="Times New Roman" pitchFamily="18" charset="0"/>
              </a:rPr>
              <a:t>.</a:t>
            </a:r>
            <a:endParaRPr lang="en-US" sz="4000" dirty="0">
              <a:solidFill>
                <a:srgbClr val="0000FF"/>
              </a:solidFill>
              <a:latin typeface="Times New Roman" pitchFamily="18" charset="0"/>
              <a:cs typeface="Times New Roman" pitchFamily="18" charset="0"/>
            </a:endParaRPr>
          </a:p>
        </p:txBody>
      </p:sp>
      <p:sp>
        <p:nvSpPr>
          <p:cNvPr id="31" name="Rectangle 30">
            <a:hlinkClick r:id="rId3" action="ppaction://hlinkpres?slideindex=1&amp;slidetitle="/>
          </p:cNvPr>
          <p:cNvSpPr/>
          <p:nvPr/>
        </p:nvSpPr>
        <p:spPr>
          <a:xfrm>
            <a:off x="533671" y="6487574"/>
            <a:ext cx="15087600" cy="1323439"/>
          </a:xfrm>
          <a:prstGeom prst="rect">
            <a:avLst/>
          </a:prstGeom>
        </p:spPr>
        <p:txBody>
          <a:bodyPr wrap="square">
            <a:spAutoFit/>
          </a:bodyPr>
          <a:lstStyle/>
          <a:p>
            <a:pPr algn="just"/>
            <a:r>
              <a:rPr lang="en-US" sz="4000" b="1" dirty="0" err="1">
                <a:solidFill>
                  <a:srgbClr val="0000FF"/>
                </a:solidFill>
                <a:latin typeface="Times New Roman" pitchFamily="18" charset="0"/>
                <a:cs typeface="Times New Roman" pitchFamily="18" charset="0"/>
              </a:rPr>
              <a:t>Điện</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năng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lượng</a:t>
            </a:r>
            <a:r>
              <a:rPr lang="en-US" sz="4000" b="1" dirty="0">
                <a:solidFill>
                  <a:srgbClr val="0000FF"/>
                </a:solidFill>
                <a:latin typeface="Times New Roman" pitchFamily="18" charset="0"/>
                <a:cs typeface="Times New Roman" pitchFamily="18" charset="0"/>
              </a:rPr>
              <a:t> </a:t>
            </a:r>
            <a:r>
              <a:rPr lang="en-US" sz="4000" b="1" dirty="0" err="1">
                <a:solidFill>
                  <a:srgbClr val="0000FF"/>
                </a:solidFill>
                <a:latin typeface="Times New Roman" pitchFamily="18" charset="0"/>
                <a:cs typeface="Times New Roman" pitchFamily="18" charset="0"/>
              </a:rPr>
              <a:t>mặt</a:t>
            </a:r>
            <a:r>
              <a:rPr lang="en-US" sz="4000" b="1" dirty="0">
                <a:solidFill>
                  <a:srgbClr val="0000FF"/>
                </a:solidFill>
                <a:latin typeface="Times New Roman" pitchFamily="18" charset="0"/>
                <a:cs typeface="Times New Roman" pitchFamily="18" charset="0"/>
              </a:rPr>
              <a:t> </a:t>
            </a:r>
            <a:r>
              <a:rPr lang="vi-VN" sz="4000" b="1" dirty="0" smtClean="0">
                <a:solidFill>
                  <a:srgbClr val="0000FF"/>
                </a:solidFill>
                <a:latin typeface="Times New Roman" pitchFamily="18" charset="0"/>
                <a:cs typeface="Times New Roman" pitchFamily="18" charset="0"/>
              </a:rPr>
              <a:t>trời: </a:t>
            </a:r>
            <a:r>
              <a:rPr lang="vi-VN" sz="4000" dirty="0" smtClean="0">
                <a:solidFill>
                  <a:srgbClr val="0000FF"/>
                </a:solidFill>
                <a:latin typeface="Times New Roman" pitchFamily="18" charset="0"/>
                <a:cs typeface="Times New Roman" pitchFamily="18" charset="0"/>
              </a:rPr>
              <a:t>Là điện được tạo ra từ việc chuyển đổi ánh sáng mặt trời thành điện bằng cách sử dụng tấm pin năng lượng mặt trời.</a:t>
            </a:r>
            <a:endParaRPr lang="vi-VN" sz="4000" b="1" dirty="0" smtClean="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fade">
                                      <p:cBhvr>
                                        <p:cTn id="22" dur="500"/>
                                        <p:tgtEl>
                                          <p:spTgt spid="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5">
                                            <p:txEl>
                                              <p:pRg st="0" end="0"/>
                                            </p:txEl>
                                          </p:spTgt>
                                        </p:tgtEl>
                                        <p:attrNameLst>
                                          <p:attrName>style.visibility</p:attrName>
                                        </p:attrNameLst>
                                      </p:cBhvr>
                                      <p:to>
                                        <p:strVal val="visible"/>
                                      </p:to>
                                    </p:set>
                                    <p:animEffect transition="in" filter="fade">
                                      <p:cBhvr>
                                        <p:cTn id="27" dur="500"/>
                                        <p:tgtEl>
                                          <p:spTgt spid="2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fade">
                                      <p:cBhvr>
                                        <p:cTn id="32" dur="500"/>
                                        <p:tgtEl>
                                          <p:spTgt spid="2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347" y="2891943"/>
            <a:ext cx="10233818"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1: </a:t>
            </a:r>
            <a:r>
              <a:rPr lang="en-US" sz="3600" b="1" dirty="0" err="1">
                <a:solidFill>
                  <a:srgbClr val="FF0000"/>
                </a:solidFill>
                <a:latin typeface="Times New Roman" pitchFamily="18" charset="0"/>
                <a:cs typeface="Times New Roman" pitchFamily="18" charset="0"/>
              </a:rPr>
              <a:t>Nêu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ích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p>
        </p:txBody>
      </p:sp>
      <p:sp>
        <p:nvSpPr>
          <p:cNvPr id="45" name="Rectangle 44"/>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6" name="Rectangle 45"/>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12" name="Rectangle 11"/>
          <p:cNvSpPr/>
          <p:nvPr/>
        </p:nvSpPr>
        <p:spPr>
          <a:xfrm>
            <a:off x="5916725" y="3617800"/>
            <a:ext cx="9841594" cy="1200329"/>
          </a:xfrm>
          <a:prstGeom prst="rect">
            <a:avLst/>
          </a:prstGeom>
        </p:spPr>
        <p:txBody>
          <a:bodyPr wrap="square">
            <a:spAutoFit/>
          </a:bodyPr>
          <a:lstStyle/>
          <a:p>
            <a:pPr algn="just"/>
            <a:r>
              <a:rPr lang="nl-NL" sz="3600" b="1" dirty="0">
                <a:solidFill>
                  <a:srgbClr val="0000FF"/>
                </a:solidFill>
                <a:latin typeface="Times New Roman" panose="02020603050405020304" pitchFamily="18" charset="0"/>
                <a:cs typeface="Times New Roman" panose="02020603050405020304" pitchFamily="18" charset="0"/>
              </a:rPr>
              <a:t>+ Hải đăng phát sáng trong đêm để tàu thuyền định hướng đi lại giữa đại dương.....</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5600701" y="4974428"/>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2: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ngọn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được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thắp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sáng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bằng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a:t>
            </a:r>
          </a:p>
        </p:txBody>
      </p:sp>
      <p:sp>
        <p:nvSpPr>
          <p:cNvPr id="34" name="Rectangle 33"/>
          <p:cNvSpPr/>
          <p:nvPr/>
        </p:nvSpPr>
        <p:spPr>
          <a:xfrm>
            <a:off x="5917852" y="6365966"/>
            <a:ext cx="9688067" cy="1200329"/>
          </a:xfrm>
          <a:prstGeom prst="rect">
            <a:avLst/>
          </a:prstGeom>
        </p:spPr>
        <p:txBody>
          <a:bodyPr wrap="square">
            <a:spAutoFit/>
          </a:bodyPr>
          <a:lstStyle/>
          <a:p>
            <a:pPr algn="just"/>
            <a:r>
              <a:rPr lang="nl-NL" sz="3600" b="1" dirty="0">
                <a:solidFill>
                  <a:srgbClr val="0000FF"/>
                </a:solidFill>
                <a:latin typeface="Times New Roman" panose="02020603050405020304" pitchFamily="18" charset="0"/>
                <a:cs typeface="Times New Roman" panose="02020603050405020304" pitchFamily="18" charset="0"/>
              </a:rPr>
              <a:t>+ Những ngọn hải đăng được thắp sáng bằng điện năng lượng mặt trời.</a:t>
            </a:r>
            <a:endParaRPr lang="en-US" sz="3600" b="1" dirty="0">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24"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347" y="2891943"/>
            <a:ext cx="10233818" cy="1754326"/>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3: </a:t>
            </a:r>
            <a:r>
              <a:rPr lang="en-US" sz="3600" b="1" dirty="0" err="1">
                <a:solidFill>
                  <a:srgbClr val="FF0000"/>
                </a:solidFill>
                <a:latin typeface="Times New Roman" pitchFamily="18" charset="0"/>
                <a:cs typeface="Times New Roman" pitchFamily="18" charset="0"/>
              </a:rPr>
              <a:t>Những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người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canh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giữ</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phải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làm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việc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vất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vả</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ra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sao?Em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có</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suy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nghĩ</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gì</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về</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việc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họ</a:t>
            </a:r>
            <a:r>
              <a:rPr lang="en-US" sz="3600" b="1" dirty="0">
                <a:solidFill>
                  <a:srgbClr val="FF0000"/>
                </a:solidFill>
                <a:latin typeface="Times New Roman" pitchFamily="18" charset="0"/>
                <a:cs typeface="Times New Roman" pitchFamily="18" charset="0"/>
              </a:rPr>
              <a:t>?</a:t>
            </a:r>
          </a:p>
        </p:txBody>
      </p:sp>
      <p:sp>
        <p:nvSpPr>
          <p:cNvPr id="12" name="Rectangle 11"/>
          <p:cNvSpPr/>
          <p:nvPr/>
        </p:nvSpPr>
        <p:spPr>
          <a:xfrm>
            <a:off x="5917852" y="4648200"/>
            <a:ext cx="9688067" cy="3416320"/>
          </a:xfrm>
          <a:prstGeom prst="rect">
            <a:avLst/>
          </a:prstGeom>
        </p:spPr>
        <p:txBody>
          <a:bodyPr wrap="square">
            <a:spAutoFit/>
          </a:bodyPr>
          <a:lstStyle/>
          <a:p>
            <a:pPr indent="457200" algn="just"/>
            <a:r>
              <a:rPr lang="nl-NL" sz="3600" b="1" dirty="0">
                <a:solidFill>
                  <a:srgbClr val="0000FF"/>
                </a:solidFill>
                <a:latin typeface="Times New Roman" panose="02020603050405020304" pitchFamily="18" charset="0"/>
                <a:cs typeface="Times New Roman" panose="02020603050405020304" pitchFamily="18" charset="0"/>
              </a:rPr>
              <a:t>+ ( Để tàu thuyền đi lại trên biển không bị mất phương hướng, những ngọn hải đăng không bao giờ được tắt. Những người làm nhiệm vụ phải làm việc suốt ngày đêm...)</a:t>
            </a:r>
            <a:endParaRPr lang="en-US" sz="3600" b="1" dirty="0">
              <a:solidFill>
                <a:srgbClr val="0000FF"/>
              </a:solidFill>
              <a:latin typeface="Times New Roman" panose="02020603050405020304" pitchFamily="18" charset="0"/>
              <a:cs typeface="Times New Roman" panose="02020603050405020304" pitchFamily="18" charset="0"/>
            </a:endParaRPr>
          </a:p>
          <a:p>
            <a:pPr indent="457200" algn="just"/>
            <a:r>
              <a:rPr lang="nl-NL" sz="3600" b="1" dirty="0">
                <a:solidFill>
                  <a:srgbClr val="0000FF"/>
                </a:solidFill>
                <a:latin typeface="Times New Roman" panose="02020603050405020304" pitchFamily="18" charset="0"/>
                <a:cs typeface="Times New Roman" panose="02020603050405020304" pitchFamily="18" charset="0"/>
              </a:rPr>
              <a:t>+Công việc của những người canh giữ hải đăng vô cùng vất vả, hiểm nguy ...</a:t>
            </a:r>
            <a:endParaRPr lang="en-US" sz="3600" b="1" dirty="0">
              <a:solidFill>
                <a:srgbClr val="0000FF"/>
              </a:solidFill>
              <a:latin typeface="Times New Roman" panose="02020603050405020304" pitchFamily="18" charset="0"/>
              <a:cs typeface="Times New Roman" panose="02020603050405020304" pitchFamily="18" charset="0"/>
            </a:endParaRPr>
          </a:p>
        </p:txBody>
      </p:sp>
      <p:cxnSp>
        <p:nvCxnSpPr>
          <p:cNvPr id="41" name="Straight Connector 40"/>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3" name="Rectangle 42"/>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4" name="Rectangle 43"/>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50" name="Rectangle 49"/>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3151493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Luyện đọc</a:t>
              </a: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a:ln w="11430"/>
                  <a:solidFill>
                    <a:srgbClr val="0000FF"/>
                  </a:solidFill>
                  <a:latin typeface="Times New Roman" pitchFamily="18" charset="0"/>
                  <a:cs typeface="Times New Roman" pitchFamily="18" charset="0"/>
                </a:rPr>
                <a:t>Tìm hiểu bài</a:t>
              </a: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62747" y="2691544"/>
            <a:ext cx="10233818" cy="1200329"/>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itchFamily="18" charset="0"/>
                <a:cs typeface="Times New Roman" pitchFamily="18" charset="0"/>
              </a:rPr>
              <a:t>Sắp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xếp</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các</a:t>
            </a:r>
            <a:r>
              <a:rPr lang="en-US" sz="3600" b="1" dirty="0">
                <a:solidFill>
                  <a:srgbClr val="FF0000"/>
                </a:solidFill>
                <a:latin typeface="Times New Roman" pitchFamily="18" charset="0"/>
                <a:cs typeface="Times New Roman" pitchFamily="18" charset="0"/>
              </a:rPr>
              <a:t> ý </a:t>
            </a:r>
            <a:r>
              <a:rPr lang="en-US" sz="3600" b="1" dirty="0" err="1">
                <a:solidFill>
                  <a:srgbClr val="FF0000"/>
                </a:solidFill>
                <a:latin typeface="Times New Roman" pitchFamily="18" charset="0"/>
                <a:cs typeface="Times New Roman" pitchFamily="18" charset="0"/>
              </a:rPr>
              <a:t>dưới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đây</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theo</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trình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tự</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học</a:t>
            </a:r>
            <a:r>
              <a:rPr lang="en-US" sz="3600" b="1" dirty="0">
                <a:solidFill>
                  <a:srgbClr val="FF0000"/>
                </a:solidFill>
                <a:latin typeface="Times New Roman" pitchFamily="18" charset="0"/>
                <a:cs typeface="Times New Roman" pitchFamily="18" charset="0"/>
              </a:rPr>
              <a:t>?</a:t>
            </a:r>
          </a:p>
        </p:txBody>
      </p:sp>
      <p:pic>
        <p:nvPicPr>
          <p:cNvPr id="2050" name="Picture 2" descr="Đọc: Những ngọn hải đăng trang 136, 137 Tiếng Việt lớp 3 Tập 1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119" y="3891873"/>
            <a:ext cx="8991600" cy="240979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786381" y="6401381"/>
            <a:ext cx="10233818" cy="2308324"/>
          </a:xfrm>
          <a:prstGeom prst="rect">
            <a:avLst/>
          </a:prstGeom>
        </p:spPr>
        <p:txBody>
          <a:bodyPr wrap="square">
            <a:spAutoFit/>
          </a:bodyPr>
          <a:lstStyle/>
          <a:p>
            <a:pPr algn="just"/>
            <a:r>
              <a:rPr lang="en-US" sz="3600" b="1" dirty="0">
                <a:solidFill>
                  <a:srgbClr val="0000FF"/>
                </a:solidFill>
                <a:latin typeface="Times New Roman" pitchFamily="18" charset="0"/>
                <a:cs typeface="Times New Roman" pitchFamily="18" charset="0"/>
              </a:rPr>
              <a:t>    </a:t>
            </a:r>
            <a:r>
              <a:rPr lang="vi-VN" sz="3600" b="1" dirty="0">
                <a:solidFill>
                  <a:srgbClr val="0000FF"/>
                </a:solidFill>
                <a:latin typeface="Times New Roman" panose="02020603050405020304" pitchFamily="18" charset="0"/>
                <a:cs typeface="Times New Roman" panose="02020603050405020304" pitchFamily="18" charset="0"/>
              </a:rPr>
              <a:t>Sắp xếp các ý theo trình tự bài đọc là:</a:t>
            </a:r>
          </a:p>
          <a:p>
            <a:pPr algn="just"/>
            <a:r>
              <a:rPr lang="vi-VN" sz="3600" b="1" dirty="0">
                <a:solidFill>
                  <a:srgbClr val="0000FF"/>
                </a:solidFill>
                <a:latin typeface="Times New Roman" panose="02020603050405020304" pitchFamily="18" charset="0"/>
                <a:cs typeface="Times New Roman" panose="02020603050405020304" pitchFamily="18" charset="0"/>
              </a:rPr>
              <a:t>1. Vai trò của những ngọn hải đăng.</a:t>
            </a:r>
          </a:p>
          <a:p>
            <a:pPr algn="just"/>
            <a:r>
              <a:rPr lang="vi-VN" sz="3600" b="1" dirty="0">
                <a:solidFill>
                  <a:srgbClr val="0000FF"/>
                </a:solidFill>
                <a:latin typeface="Times New Roman" panose="02020603050405020304" pitchFamily="18" charset="0"/>
                <a:cs typeface="Times New Roman" panose="02020603050405020304" pitchFamily="18" charset="0"/>
              </a:rPr>
              <a:t>2. Công việc của những người canh giữ hải đăng.</a:t>
            </a:r>
          </a:p>
          <a:p>
            <a:pPr algn="just"/>
            <a:r>
              <a:rPr lang="vi-VN" sz="3600" b="1" dirty="0">
                <a:solidFill>
                  <a:srgbClr val="0000FF"/>
                </a:solidFill>
                <a:latin typeface="Times New Roman" panose="02020603050405020304" pitchFamily="18" charset="0"/>
                <a:cs typeface="Times New Roman" panose="02020603050405020304" pitchFamily="18" charset="0"/>
              </a:rPr>
              <a:t>3. Ca ngợi những người canh giữ hải đăng.</a:t>
            </a:r>
          </a:p>
        </p:txBody>
      </p:sp>
      <p:cxnSp>
        <p:nvCxnSpPr>
          <p:cNvPr id="38" name="Straight Connector 37"/>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9" name="Rectangle 38"/>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0" name="Rectangle 39"/>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1" name="Rectangle 40"/>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873691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96975" y="1907107"/>
            <a:ext cx="2332316" cy="684212"/>
            <a:chOff x="1338517" y="1458360"/>
            <a:chExt cx="2332316" cy="684212"/>
          </a:xfrm>
        </p:grpSpPr>
        <p:sp>
          <p:nvSpPr>
            <p:cNvPr id="28" name="Rectangle 27"/>
            <p:cNvSpPr/>
            <p:nvPr/>
          </p:nvSpPr>
          <p:spPr>
            <a:xfrm>
              <a:off x="1351086" y="1458360"/>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Luyện</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a:ln w="11430"/>
                  <a:solidFill>
                    <a:srgbClr val="0000FF"/>
                  </a:solidFill>
                  <a:latin typeface="Times New Roman" pitchFamily="18" charset="0"/>
                  <a:cs typeface="Times New Roman" pitchFamily="18" charset="0"/>
                </a:rPr>
                <a:t>Tìm</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hiểu</a:t>
              </a:r>
              <a:r>
                <a:rPr lang="en-US" sz="3800" b="1" dirty="0">
                  <a:ln w="11430"/>
                  <a:solidFill>
                    <a:srgbClr val="0000FF"/>
                  </a:solidFill>
                  <a:latin typeface="Times New Roman" pitchFamily="18" charset="0"/>
                  <a:cs typeface="Times New Roman" pitchFamily="18" charset="0"/>
                </a:rPr>
                <a:t> </a:t>
              </a:r>
              <a:r>
                <a:rPr lang="en-US" sz="3800" b="1" dirty="0" err="1">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 name="Group 1"/>
          <p:cNvGrpSpPr/>
          <p:nvPr/>
        </p:nvGrpSpPr>
        <p:grpSpPr>
          <a:xfrm>
            <a:off x="6004720" y="3563423"/>
            <a:ext cx="9525001" cy="4503736"/>
            <a:chOff x="6004720" y="3563423"/>
            <a:chExt cx="9525001" cy="4503736"/>
          </a:xfrm>
        </p:grpSpPr>
        <p:pic>
          <p:nvPicPr>
            <p:cNvPr id="3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64042" y="4336424"/>
              <a:ext cx="8137525" cy="2862322"/>
            </a:xfrm>
            <a:prstGeom prst="rect">
              <a:avLst/>
            </a:prstGeom>
          </p:spPr>
          <p:txBody>
            <a:bodyPr>
              <a:spAutoFit/>
            </a:bodyPr>
            <a:lstStyle/>
            <a:p>
              <a:pPr algn="just"/>
              <a:r>
                <a:rPr lang="nl-NL" sz="3600" b="1" dirty="0">
                  <a:solidFill>
                    <a:srgbClr val="FF0000"/>
                  </a:solidFill>
                  <a:latin typeface="Times New Roman" panose="02020603050405020304" pitchFamily="18" charset="0"/>
                  <a:cs typeface="Times New Roman" panose="02020603050405020304" pitchFamily="18" charset="0"/>
                </a:rPr>
                <a:t>Công việc của những người canh giữ hải đăng vô cùng vất vả, hiểm </a:t>
              </a:r>
              <a:r>
                <a:rPr lang="nl-NL" sz="3600" b="1">
                  <a:solidFill>
                    <a:srgbClr val="FF0000"/>
                  </a:solidFill>
                  <a:latin typeface="Times New Roman" panose="02020603050405020304" pitchFamily="18" charset="0"/>
                  <a:cs typeface="Times New Roman" panose="02020603050405020304" pitchFamily="18" charset="0"/>
                </a:rPr>
                <a:t>nguy. Làm </a:t>
              </a:r>
              <a:r>
                <a:rPr lang="nl-NL" sz="3600" b="1" dirty="0">
                  <a:solidFill>
                    <a:srgbClr val="FF0000"/>
                  </a:solidFill>
                  <a:latin typeface="Times New Roman" panose="02020603050405020304" pitchFamily="18" charset="0"/>
                  <a:cs typeface="Times New Roman" panose="02020603050405020304" pitchFamily="18" charset="0"/>
                </a:rPr>
                <a:t>tốt công việc đó, những người canh giữ hải đăng đã chứng tỏ tình yêu với biển đảo, với đất nước.</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36" name="Rectangle 35"/>
          <p:cNvSpPr/>
          <p:nvPr/>
        </p:nvSpPr>
        <p:spPr>
          <a:xfrm>
            <a:off x="8821659" y="2782627"/>
            <a:ext cx="3004351"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a:ln w="11430"/>
                <a:solidFill>
                  <a:srgbClr val="FF0000"/>
                </a:solidFill>
                <a:latin typeface="Times New Roman" pitchFamily="18" charset="0"/>
                <a:cs typeface="Times New Roman" pitchFamily="18" charset="0"/>
              </a:rPr>
              <a:t>NỘI DUNG</a:t>
            </a:r>
          </a:p>
        </p:txBody>
      </p:sp>
      <p:cxnSp>
        <p:nvCxnSpPr>
          <p:cNvPr id="39" name="Straight Connector 38"/>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0" name="Rectangle 39"/>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FF0000"/>
                </a:solidFill>
                <a:latin typeface="Times New Roman" pitchFamily="18" charset="0"/>
                <a:cs typeface="Times New Roman" pitchFamily="18" charset="0"/>
              </a:rPr>
              <a:t>.//</a:t>
            </a:r>
          </a:p>
        </p:txBody>
      </p:sp>
      <p:sp>
        <p:nvSpPr>
          <p:cNvPr id="41" name="Rectangle 40"/>
          <p:cNvSpPr/>
          <p:nvPr/>
        </p:nvSpPr>
        <p:spPr>
          <a:xfrm>
            <a:off x="840091" y="2725837"/>
            <a:ext cx="2949251" cy="646331"/>
          </a:xfrm>
          <a:prstGeom prst="rect">
            <a:avLst/>
          </a:prstGeom>
        </p:spPr>
        <p:txBody>
          <a:bodyPr wrap="square">
            <a:spAutoFit/>
          </a:bodyPr>
          <a:lstStyle/>
          <a:p>
            <a:pPr algn="just"/>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ạc</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đường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điện</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ăng</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l</a:t>
            </a:r>
            <a:r>
              <a:rPr lang="en-US" sz="3600" b="1" i="1" dirty="0" err="1">
                <a:solidFill>
                  <a:srgbClr val="0000CC"/>
                </a:solidFill>
                <a:latin typeface="Times New Roman" pitchFamily="18" charset="0"/>
                <a:cs typeface="Times New Roman" pitchFamily="18" charset="0"/>
              </a:rPr>
              <a:t>ượng</a:t>
            </a:r>
            <a:r>
              <a:rPr lang="en-US" sz="3600" b="1" i="1" dirty="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3644550" y="3337699"/>
            <a:ext cx="2071350" cy="646331"/>
          </a:xfrm>
          <a:prstGeom prst="rect">
            <a:avLst/>
          </a:prstGeom>
        </p:spPr>
        <p:txBody>
          <a:bodyPr wrap="square">
            <a:spAutoFit/>
          </a:bodyPr>
          <a:lstStyle/>
          <a:p>
            <a:pPr algn="just"/>
            <a:r>
              <a:rPr lang="en-US" sz="3600" b="1" i="1" err="1">
                <a:solidFill>
                  <a:srgbClr val="0000CC"/>
                </a:solidFill>
                <a:latin typeface="Times New Roman" pitchFamily="18" charset="0"/>
                <a:cs typeface="Times New Roman" pitchFamily="18" charset="0"/>
              </a:rPr>
              <a:t>biển</a:t>
            </a:r>
            <a:r>
              <a:rPr lang="en-US" sz="3600" b="1" i="1">
                <a:solidFill>
                  <a:srgbClr val="0000CC"/>
                </a:solidFill>
                <a:latin typeface="Times New Roman" pitchFamily="18" charset="0"/>
                <a:cs typeface="Times New Roman" pitchFamily="18" charset="0"/>
              </a:rPr>
              <a:t> </a:t>
            </a:r>
            <a:r>
              <a:rPr lang="en-US" sz="3600" b="1" i="1">
                <a:solidFill>
                  <a:srgbClr val="FF0000"/>
                </a:solidFill>
                <a:latin typeface="Times New Roman" pitchFamily="18" charset="0"/>
                <a:cs typeface="Times New Roman" pitchFamily="18" charset="0"/>
              </a:rPr>
              <a:t>l</a:t>
            </a:r>
            <a:r>
              <a:rPr lang="en-US" sz="3600" b="1" i="1">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3226824" y="2753613"/>
            <a:ext cx="2559557"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mưa</a:t>
            </a:r>
            <a:r>
              <a:rPr lang="en-US" sz="3600" b="1" i="1" dirty="0">
                <a:solidFill>
                  <a:srgbClr val="0000CC"/>
                </a:solidFill>
                <a:latin typeface="Times New Roman" pitchFamily="18" charset="0"/>
                <a:cs typeface="Times New Roman" pitchFamily="18" charset="0"/>
              </a:rPr>
              <a:t> </a:t>
            </a:r>
            <a:r>
              <a:rPr lang="en-US" sz="3600" b="1" i="1" dirty="0" err="1">
                <a:solidFill>
                  <a:srgbClr val="FF0000"/>
                </a:solidFill>
                <a:latin typeface="Times New Roman" pitchFamily="18" charset="0"/>
                <a:cs typeface="Times New Roman" pitchFamily="18" charset="0"/>
              </a:rPr>
              <a:t>n</a:t>
            </a:r>
            <a:r>
              <a:rPr lang="en-US" sz="3600" b="1" i="1" dirty="0" err="1">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2415772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dirty="0" smtClean="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Ôn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chữ</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viết</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hoa</a:t>
              </a:r>
              <a:r>
                <a:rPr lang="en-US" sz="3600" b="1" dirty="0">
                  <a:solidFill>
                    <a:srgbClr val="FF0000"/>
                  </a:solidFill>
                  <a:latin typeface="Times New Roman" pitchFamily="18" charset="0"/>
                  <a:cs typeface="Times New Roman" pitchFamily="18" charset="0"/>
                </a:rPr>
                <a:t>.</a:t>
              </a: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a:solidFill>
                  <a:srgbClr val="0000CC"/>
                </a:solidFill>
                <a:latin typeface="Times New Roman" pitchFamily="18" charset="0"/>
                <a:cs typeface="Times New Roman" pitchFamily="18" charset="0"/>
              </a:rPr>
              <a:t>Viết</a:t>
            </a:r>
            <a:r>
              <a:rPr lang="en-US" sz="3600" b="1" i="1" dirty="0">
                <a:solidFill>
                  <a:srgbClr val="0000CC"/>
                </a:solidFill>
                <a:latin typeface="Times New Roman" pitchFamily="18" charset="0"/>
                <a:cs typeface="Times New Roman" pitchFamily="18" charset="0"/>
              </a:rPr>
              <a:t> </a:t>
            </a:r>
            <a:r>
              <a:rPr lang="en-US" sz="3600" b="1" i="1" dirty="0" err="1">
                <a:solidFill>
                  <a:srgbClr val="0000CC"/>
                </a:solidFill>
                <a:latin typeface="Times New Roman" pitchFamily="18" charset="0"/>
                <a:cs typeface="Times New Roman" pitchFamily="18" charset="0"/>
              </a:rPr>
              <a:t>chữ</a:t>
            </a:r>
            <a:r>
              <a:rPr lang="en-US" sz="3600" b="1" i="1" dirty="0">
                <a:solidFill>
                  <a:srgbClr val="0000CC"/>
                </a:solidFill>
                <a:latin typeface="Times New Roman" pitchFamily="18" charset="0"/>
                <a:cs typeface="Times New Roman" pitchFamily="18" charset="0"/>
              </a:rPr>
              <a:t> </a:t>
            </a:r>
            <a:r>
              <a:rPr lang="en-US" sz="3600" b="1" i="1" err="1">
                <a:solidFill>
                  <a:srgbClr val="0000CC"/>
                </a:solidFill>
                <a:latin typeface="Times New Roman" pitchFamily="18" charset="0"/>
                <a:cs typeface="Times New Roman" pitchFamily="18" charset="0"/>
              </a:rPr>
              <a:t>hoa</a:t>
            </a:r>
            <a:r>
              <a:rPr lang="en-US" sz="3600" b="1" i="1">
                <a:solidFill>
                  <a:srgbClr val="0000CC"/>
                </a:solidFill>
                <a:latin typeface="Times New Roman" pitchFamily="18" charset="0"/>
                <a:cs typeface="Times New Roman" pitchFamily="18" charset="0"/>
              </a:rPr>
              <a:t> M</a:t>
            </a:r>
            <a:endParaRPr lang="en-US" sz="3600" b="1" dirty="0">
              <a:solidFill>
                <a:srgbClr val="0000CC"/>
              </a:solidFill>
              <a:latin typeface="Times New Roman" pitchFamily="18" charset="0"/>
              <a:cs typeface="Times New Roman" pitchFamily="18" charset="0"/>
            </a:endParaRPr>
          </a:p>
        </p:txBody>
      </p:sp>
      <p:pic>
        <p:nvPicPr>
          <p:cNvPr id="2" name="Hướng dẫn viết chữ M ho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87504" y="3352388"/>
            <a:ext cx="9144000" cy="5359408"/>
          </a:xfrm>
          <a:prstGeom prst="rect">
            <a:avLst/>
          </a:prstGeom>
        </p:spPr>
      </p:pic>
    </p:spTree>
    <p:extLst>
      <p:ext uri="{BB962C8B-B14F-4D97-AF65-F5344CB8AC3E}">
        <p14:creationId xmlns:p14="http://schemas.microsoft.com/office/powerpoint/2010/main" val="2955277362"/>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9998</TotalTime>
  <Words>830</Words>
  <Application>Microsoft Office PowerPoint</Application>
  <PresentationFormat>Custom</PresentationFormat>
  <Paragraphs>70</Paragraphs>
  <Slides>11</Slides>
  <Notes>1</Notes>
  <HiddenSlides>0</HiddenSlides>
  <MMClips>3</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11</vt:i4>
      </vt:variant>
    </vt:vector>
  </HeadingPairs>
  <TitlesOfParts>
    <vt:vector size="14"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1082</cp:revision>
  <dcterms:created xsi:type="dcterms:W3CDTF">2008-09-09T22:52:10Z</dcterms:created>
  <dcterms:modified xsi:type="dcterms:W3CDTF">2025-01-06T13:56:42Z</dcterms:modified>
</cp:coreProperties>
</file>