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11" r:id="rId3"/>
    <p:sldMasterId id="2147483713" r:id="rId4"/>
    <p:sldMasterId id="2147483725" r:id="rId5"/>
    <p:sldMasterId id="2147483749" r:id="rId6"/>
    <p:sldMasterId id="2147483774" r:id="rId7"/>
    <p:sldMasterId id="2147483786" r:id="rId8"/>
    <p:sldMasterId id="2147483798" r:id="rId9"/>
  </p:sldMasterIdLst>
  <p:notesMasterIdLst>
    <p:notesMasterId r:id="rId29"/>
  </p:notesMasterIdLst>
  <p:sldIdLst>
    <p:sldId id="257" r:id="rId10"/>
    <p:sldId id="300" r:id="rId11"/>
    <p:sldId id="301" r:id="rId12"/>
    <p:sldId id="302" r:id="rId13"/>
    <p:sldId id="266" r:id="rId14"/>
    <p:sldId id="513" r:id="rId15"/>
    <p:sldId id="288" r:id="rId16"/>
    <p:sldId id="515" r:id="rId17"/>
    <p:sldId id="290" r:id="rId18"/>
    <p:sldId id="303" r:id="rId19"/>
    <p:sldId id="304" r:id="rId20"/>
    <p:sldId id="305" r:id="rId21"/>
    <p:sldId id="306" r:id="rId22"/>
    <p:sldId id="307" r:id="rId23"/>
    <p:sldId id="308" r:id="rId24"/>
    <p:sldId id="271" r:id="rId25"/>
    <p:sldId id="309" r:id="rId26"/>
    <p:sldId id="310" r:id="rId27"/>
    <p:sldId id="49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86A53-92A7-409F-A328-1BBA73FA6110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98AFA-A508-47A7-94F7-250F6BEEB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2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39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87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155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Thiết kế bởi: Hương Thảo - tranthao121006@gmail.com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561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ym typeface="+mn-ea"/>
              </a:rPr>
              <a:t>Bài giảng thiết kế bởi: Hương Thảo - tranthao121006@gmail.com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6B7D7-24F9-4490-B2DA-DD66701C2C2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491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4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644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97F697-5284-4A62-9B07-370CE14EBE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123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3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8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1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50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6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43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3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8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93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1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1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0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52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899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8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9447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9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803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5959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387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1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229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500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0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3684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2915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051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63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174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969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92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4715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835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611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0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3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177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55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496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99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51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4356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455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9975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91346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5644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547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9681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6583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858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3122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37971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354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1896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2729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281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740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36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0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58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71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003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878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61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642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047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984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620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9814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754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540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454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119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369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07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0422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86967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8087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5329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15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471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8861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127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780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095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3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857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867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0423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589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82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5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511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657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3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025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930D4-6E6A-4F63-8926-E066E9E163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1/7/2025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9641-5F8D-48FA-8F85-C8149E63CE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8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461D-A9AE-4EC2-861F-590C9694E739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7F908-F780-422B-AFEF-23C0ED19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30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8.png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EDA342F-E2D5-4BA8-8D56-C8C7AAEE21F0}"/>
              </a:ext>
            </a:extLst>
          </p:cNvPr>
          <p:cNvGrpSpPr/>
          <p:nvPr/>
        </p:nvGrpSpPr>
        <p:grpSpPr>
          <a:xfrm>
            <a:off x="1938021" y="3194468"/>
            <a:ext cx="9896928" cy="1618197"/>
            <a:chOff x="2052684" y="2617912"/>
            <a:chExt cx="5768788" cy="1092595"/>
          </a:xfrm>
        </p:grpSpPr>
        <p:pic>
          <p:nvPicPr>
            <p:cNvPr id="7" name="Picture 5">
              <a:extLst>
                <a:ext uri="{FF2B5EF4-FFF2-40B4-BE49-F238E27FC236}">
                  <a16:creationId xmlns:a16="http://schemas.microsoft.com/office/drawing/2014/main" id="{BEFAAAB6-EFC5-4D25-A071-163AEFBF2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7B756F-8424-49F6-85D1-0B71754D8FE6}"/>
                </a:ext>
              </a:extLst>
            </p:cNvPr>
            <p:cNvSpPr txBox="1"/>
            <p:nvPr/>
          </p:nvSpPr>
          <p:spPr>
            <a:xfrm>
              <a:off x="2206513" y="2749200"/>
              <a:ext cx="5121462" cy="559625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: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9" name="Picture 6">
            <a:extLst>
              <a:ext uri="{FF2B5EF4-FFF2-40B4-BE49-F238E27FC236}">
                <a16:creationId xmlns:a16="http://schemas.microsoft.com/office/drawing/2014/main" id="{5B6F565A-C321-49A0-BAA1-3D4F388AD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3039291"/>
            <a:ext cx="1393071" cy="159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E7378B-6041-41D3-B168-3EEEA2F1A948}"/>
              </a:ext>
            </a:extLst>
          </p:cNvPr>
          <p:cNvSpPr txBox="1"/>
          <p:nvPr/>
        </p:nvSpPr>
        <p:spPr>
          <a:xfrm>
            <a:off x="1913210" y="3159651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29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326063" y="1678486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897132"/>
            <a:ext cx="2678850" cy="262050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195183" y="5871845"/>
            <a:ext cx="410211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37CDEB-F1B9-4F98-8185-6B02C8DA6019}"/>
              </a:ext>
            </a:extLst>
          </p:cNvPr>
          <p:cNvCxnSpPr/>
          <p:nvPr/>
        </p:nvCxnSpPr>
        <p:spPr>
          <a:xfrm flipH="1">
            <a:off x="5015492" y="123840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6A7C4B-F4FD-4EAF-812D-51186D35609C}"/>
              </a:ext>
            </a:extLst>
          </p:cNvPr>
          <p:cNvCxnSpPr/>
          <p:nvPr/>
        </p:nvCxnSpPr>
        <p:spPr>
          <a:xfrm flipH="1">
            <a:off x="4771914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A07761-8956-4226-953F-19B884F0C0C5}"/>
              </a:ext>
            </a:extLst>
          </p:cNvPr>
          <p:cNvCxnSpPr/>
          <p:nvPr/>
        </p:nvCxnSpPr>
        <p:spPr>
          <a:xfrm flipH="1">
            <a:off x="4939292" y="215465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E8872E-9A41-4424-A83F-49C2E8FED088}"/>
              </a:ext>
            </a:extLst>
          </p:cNvPr>
          <p:cNvCxnSpPr/>
          <p:nvPr/>
        </p:nvCxnSpPr>
        <p:spPr>
          <a:xfrm flipH="1">
            <a:off x="4572423" y="2625907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833293B-37E6-4030-8BC0-FAB1905E67EA}"/>
              </a:ext>
            </a:extLst>
          </p:cNvPr>
          <p:cNvCxnSpPr/>
          <p:nvPr/>
        </p:nvCxnSpPr>
        <p:spPr>
          <a:xfrm flipH="1">
            <a:off x="4699861" y="353419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9CDB204-DECE-41B4-AB49-8B4A2B2724EE}"/>
              </a:ext>
            </a:extLst>
          </p:cNvPr>
          <p:cNvCxnSpPr/>
          <p:nvPr/>
        </p:nvCxnSpPr>
        <p:spPr>
          <a:xfrm flipH="1">
            <a:off x="4789522" y="4002439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F4B9881-7F5F-426C-A9F0-EDE7BCA77E58}"/>
              </a:ext>
            </a:extLst>
          </p:cNvPr>
          <p:cNvCxnSpPr/>
          <p:nvPr/>
        </p:nvCxnSpPr>
        <p:spPr>
          <a:xfrm flipH="1">
            <a:off x="5262085" y="4540124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1748CA3-FCAA-4A4A-B84C-75F7ADA4C773}"/>
              </a:ext>
            </a:extLst>
          </p:cNvPr>
          <p:cNvCxnSpPr/>
          <p:nvPr/>
        </p:nvCxnSpPr>
        <p:spPr>
          <a:xfrm flipH="1">
            <a:off x="4488904" y="498021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CD14F9-A2FF-4D13-8457-103B844915CD}"/>
              </a:ext>
            </a:extLst>
          </p:cNvPr>
          <p:cNvCxnSpPr/>
          <p:nvPr/>
        </p:nvCxnSpPr>
        <p:spPr>
          <a:xfrm flipH="1">
            <a:off x="9276681" y="166176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0939EB8-E147-4082-9A5A-C49E870816E7}"/>
              </a:ext>
            </a:extLst>
          </p:cNvPr>
          <p:cNvCxnSpPr/>
          <p:nvPr/>
        </p:nvCxnSpPr>
        <p:spPr>
          <a:xfrm flipH="1">
            <a:off x="9290404" y="2254833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5A4C944-4A99-4641-9F90-CCDF0690CFA2}"/>
              </a:ext>
            </a:extLst>
          </p:cNvPr>
          <p:cNvCxnSpPr/>
          <p:nvPr/>
        </p:nvCxnSpPr>
        <p:spPr>
          <a:xfrm flipH="1">
            <a:off x="8952127" y="2845950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915D6D-1939-47DA-B6BB-9ABBC2F5425A}"/>
              </a:ext>
            </a:extLst>
          </p:cNvPr>
          <p:cNvCxnSpPr/>
          <p:nvPr/>
        </p:nvCxnSpPr>
        <p:spPr>
          <a:xfrm flipH="1">
            <a:off x="9530609" y="3314151"/>
            <a:ext cx="76200" cy="440086"/>
          </a:xfrm>
          <a:prstGeom prst="line">
            <a:avLst/>
          </a:prstGeom>
          <a:ln w="38100">
            <a:solidFill>
              <a:srgbClr val="ED2F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46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186410" y="5871845"/>
            <a:ext cx="4110888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nối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tiếp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đoạn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1DDC7FF-CF60-4B39-AF13-CEE84ACC9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8" y="662940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B45B376E-E867-4B57-A685-8B0EC6C7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7" y="2965466"/>
            <a:ext cx="527050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8F1285F-3E0C-443C-8EA4-BC1B52863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61" y="839210"/>
            <a:ext cx="527050" cy="25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15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4767943" y="5871845"/>
            <a:ext cx="352935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toàn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ea typeface="+mn-ea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1.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Ngày cháu còn nhỏ, ai thường cài then trên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/>
          <p:nvPr/>
        </p:nvCxnSpPr>
        <p:spPr>
          <a:xfrm>
            <a:off x="1698171" y="3026229"/>
            <a:ext cx="2503715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2.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Vì sao khi cháu lớn, bà lại là người cài then dưới của cánh cửa?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849086" y="4430486"/>
            <a:ext cx="23404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20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03769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3. </a:t>
            </a:r>
            <a:r>
              <a:rPr lang="vi-VN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Sắp xếp các bức tranh sau theo thứ tự 3 khổ thơ trong bài.</a:t>
            </a:r>
            <a:endParaRPr lang="en-US" b="1" dirty="0">
              <a:solidFill>
                <a:schemeClr val="tx1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BADA901-3A04-4BFD-A9B6-6A30E49CB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1523" y="1729332"/>
            <a:ext cx="9153525" cy="4191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0B7113C3-C588-41C0-A4BA-7611CE7BA7A1}"/>
              </a:ext>
            </a:extLst>
          </p:cNvPr>
          <p:cNvSpPr/>
          <p:nvPr/>
        </p:nvSpPr>
        <p:spPr>
          <a:xfrm>
            <a:off x="7489371" y="1729332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275DA2B-62FD-4015-902D-D93806C8C2AC}"/>
              </a:ext>
            </a:extLst>
          </p:cNvPr>
          <p:cNvSpPr/>
          <p:nvPr/>
        </p:nvSpPr>
        <p:spPr>
          <a:xfrm>
            <a:off x="1205048" y="1642247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8FEEEF-E9E8-4BD9-8A61-18055B7C5A66}"/>
              </a:ext>
            </a:extLst>
          </p:cNvPr>
          <p:cNvSpPr/>
          <p:nvPr/>
        </p:nvSpPr>
        <p:spPr>
          <a:xfrm>
            <a:off x="4298903" y="1642246"/>
            <a:ext cx="555172" cy="5866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cháu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mới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Bao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- ô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trời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tay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đẩy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khôn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nguôi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359228" y="5871845"/>
            <a:ext cx="9002485" cy="1168488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4.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Câu thơ nào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bài</a:t>
            </a:r>
            <a:r>
              <a:rPr lang="en-US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vi-VN" sz="2400" dirty="0">
                <a:solidFill>
                  <a:prstClr val="white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nói lên tình cảm của cháu đối với bà khi về nhà mới?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8768D8-E716-4DBF-BA75-5CFCCA7A82A3}"/>
              </a:ext>
            </a:extLst>
          </p:cNvPr>
          <p:cNvCxnSpPr>
            <a:cxnSpLocks/>
          </p:cNvCxnSpPr>
          <p:nvPr/>
        </p:nvCxnSpPr>
        <p:spPr>
          <a:xfrm>
            <a:off x="5671457" y="2884714"/>
            <a:ext cx="33187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882D05-3C7E-49BF-8BDC-1C75F1D84A46}"/>
              </a:ext>
            </a:extLst>
          </p:cNvPr>
          <p:cNvCxnSpPr>
            <a:cxnSpLocks/>
          </p:cNvCxnSpPr>
          <p:nvPr/>
        </p:nvCxnSpPr>
        <p:spPr>
          <a:xfrm>
            <a:off x="5671457" y="3429000"/>
            <a:ext cx="369025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7194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8025" y="1906270"/>
            <a:ext cx="56965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Luyện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tập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theo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văn</a:t>
            </a:r>
            <a:r>
              <a:rPr kumimoji="0" lang="en-US" altLang="zh-CN" sz="5400" b="1" i="1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bản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kumimoji="0" lang="en-US" altLang="zh-CN" sz="5400" b="1" i="1" u="none" strike="noStrike" kern="1200" cap="none" spc="0" normalizeH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đọc</a:t>
            </a:r>
            <a:r>
              <a:rPr kumimoji="0" lang="en-US" altLang="zh-CN" sz="5400" b="1" i="1" u="none" strike="noStrike" kern="1200" cap="none" spc="0" normalizeH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endParaRPr kumimoji="0" lang="en-US" sz="5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88D84-5A2D-4911-8DD1-ADF122CF9761}"/>
              </a:ext>
            </a:extLst>
          </p:cNvPr>
          <p:cNvSpPr txBox="1"/>
          <p:nvPr/>
        </p:nvSpPr>
        <p:spPr>
          <a:xfrm>
            <a:off x="1275907" y="542260"/>
            <a:ext cx="835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từ ngữ nào dưới đây chỉ hoạt động: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498307-166C-44A3-AB95-187C9C312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75" y="2038350"/>
            <a:ext cx="8324850" cy="21717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6160A6D-4D5B-4DE9-8DEC-CC20B2F760F7}"/>
              </a:ext>
            </a:extLst>
          </p:cNvPr>
          <p:cNvSpPr/>
          <p:nvPr/>
        </p:nvSpPr>
        <p:spPr>
          <a:xfrm>
            <a:off x="5138057" y="1948543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6E35D5-EC61-4D99-8A91-618D1077D435}"/>
              </a:ext>
            </a:extLst>
          </p:cNvPr>
          <p:cNvSpPr/>
          <p:nvPr/>
        </p:nvSpPr>
        <p:spPr>
          <a:xfrm>
            <a:off x="2090057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7329EE9-9726-4078-B9A2-E392AD7CE549}"/>
              </a:ext>
            </a:extLst>
          </p:cNvPr>
          <p:cNvSpPr/>
          <p:nvPr/>
        </p:nvSpPr>
        <p:spPr>
          <a:xfrm>
            <a:off x="6270172" y="3165022"/>
            <a:ext cx="1861457" cy="10450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349671-76E7-4332-BFFC-30606FD73573}"/>
              </a:ext>
            </a:extLst>
          </p:cNvPr>
          <p:cNvSpPr txBox="1"/>
          <p:nvPr/>
        </p:nvSpPr>
        <p:spPr>
          <a:xfrm>
            <a:off x="1221478" y="4828977"/>
            <a:ext cx="10197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Tìm từ những chỉ hoạt động có thể kết hợp với từ "cửa".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3FB4C92-B5FC-4F64-9A9E-D2B5A8E39438}"/>
              </a:ext>
            </a:extLst>
          </p:cNvPr>
          <p:cNvSpPr/>
          <p:nvPr/>
        </p:nvSpPr>
        <p:spPr>
          <a:xfrm>
            <a:off x="2296886" y="5540829"/>
            <a:ext cx="6999514" cy="892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đẩy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đóng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chốt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cài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mở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cửa</a:t>
            </a:r>
            <a:r>
              <a:rPr lang="en-US" sz="2800" b="0" i="0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</a:t>
            </a:r>
            <a:endParaRPr lang="en-US" sz="28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52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/>
          <p:cNvSpPr/>
          <p:nvPr/>
        </p:nvSpPr>
        <p:spPr>
          <a:xfrm>
            <a:off x="-20782" y="0"/>
            <a:ext cx="12268201" cy="22074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  <a:gd name="connsiteX0-449" fmla="*/ 76 w 21676"/>
              <a:gd name="connsiteY0-450" fmla="*/ 0 h 23225"/>
              <a:gd name="connsiteX1-451" fmla="*/ 21676 w 21676"/>
              <a:gd name="connsiteY1-452" fmla="*/ 0 h 23225"/>
              <a:gd name="connsiteX2-453" fmla="*/ 21625 w 21676"/>
              <a:gd name="connsiteY2-454" fmla="*/ 18938 h 23225"/>
              <a:gd name="connsiteX3-455" fmla="*/ 17591 w 21676"/>
              <a:gd name="connsiteY3-456" fmla="*/ 19806 h 23225"/>
              <a:gd name="connsiteX4-457" fmla="*/ 8469 w 21676"/>
              <a:gd name="connsiteY4-458" fmla="*/ 23038 h 23225"/>
              <a:gd name="connsiteX5-459" fmla="*/ 1 w 21676"/>
              <a:gd name="connsiteY5-460" fmla="*/ 20416 h 23225"/>
              <a:gd name="connsiteX6-461" fmla="*/ 76 w 21676"/>
              <a:gd name="connsiteY6-462" fmla="*/ 0 h 23225"/>
              <a:gd name="connsiteX0-463" fmla="*/ 76 w 21676"/>
              <a:gd name="connsiteY0-464" fmla="*/ 0 h 23225"/>
              <a:gd name="connsiteX1-465" fmla="*/ 21676 w 21676"/>
              <a:gd name="connsiteY1-466" fmla="*/ 0 h 23225"/>
              <a:gd name="connsiteX2-467" fmla="*/ 21625 w 21676"/>
              <a:gd name="connsiteY2-468" fmla="*/ 18938 h 23225"/>
              <a:gd name="connsiteX3-469" fmla="*/ 17591 w 21676"/>
              <a:gd name="connsiteY3-470" fmla="*/ 19806 h 23225"/>
              <a:gd name="connsiteX4-471" fmla="*/ 8290 w 21676"/>
              <a:gd name="connsiteY4-472" fmla="*/ 23038 h 23225"/>
              <a:gd name="connsiteX5-473" fmla="*/ 1 w 21676"/>
              <a:gd name="connsiteY5-474" fmla="*/ 20416 h 23225"/>
              <a:gd name="connsiteX6-475" fmla="*/ 76 w 21676"/>
              <a:gd name="connsiteY6-476" fmla="*/ 0 h 23225"/>
              <a:gd name="connsiteX0-477" fmla="*/ 76 w 21676"/>
              <a:gd name="connsiteY0-478" fmla="*/ 0 h 23054"/>
              <a:gd name="connsiteX1-479" fmla="*/ 21676 w 21676"/>
              <a:gd name="connsiteY1-480" fmla="*/ 0 h 23054"/>
              <a:gd name="connsiteX2-481" fmla="*/ 21625 w 21676"/>
              <a:gd name="connsiteY2-482" fmla="*/ 18938 h 23054"/>
              <a:gd name="connsiteX3-483" fmla="*/ 17591 w 21676"/>
              <a:gd name="connsiteY3-484" fmla="*/ 19806 h 23054"/>
              <a:gd name="connsiteX4-485" fmla="*/ 8290 w 21676"/>
              <a:gd name="connsiteY4-486" fmla="*/ 23038 h 23054"/>
              <a:gd name="connsiteX5-487" fmla="*/ 1 w 21676"/>
              <a:gd name="connsiteY5-488" fmla="*/ 20416 h 23054"/>
              <a:gd name="connsiteX6-489" fmla="*/ 76 w 21676"/>
              <a:gd name="connsiteY6-490" fmla="*/ 0 h 23054"/>
              <a:gd name="connsiteX0-491" fmla="*/ 76 w 21676"/>
              <a:gd name="connsiteY0-492" fmla="*/ 0 h 23038"/>
              <a:gd name="connsiteX1-493" fmla="*/ 21676 w 21676"/>
              <a:gd name="connsiteY1-494" fmla="*/ 0 h 23038"/>
              <a:gd name="connsiteX2-495" fmla="*/ 21625 w 21676"/>
              <a:gd name="connsiteY2-496" fmla="*/ 18938 h 23038"/>
              <a:gd name="connsiteX3-497" fmla="*/ 17591 w 21676"/>
              <a:gd name="connsiteY3-498" fmla="*/ 19806 h 23038"/>
              <a:gd name="connsiteX4-499" fmla="*/ 8290 w 21676"/>
              <a:gd name="connsiteY4-500" fmla="*/ 23038 h 23038"/>
              <a:gd name="connsiteX5-501" fmla="*/ 1 w 21676"/>
              <a:gd name="connsiteY5-502" fmla="*/ 20416 h 23038"/>
              <a:gd name="connsiteX6-503" fmla="*/ 76 w 21676"/>
              <a:gd name="connsiteY6-504" fmla="*/ 0 h 23038"/>
              <a:gd name="connsiteX0-505" fmla="*/ 76 w 21676"/>
              <a:gd name="connsiteY0-506" fmla="*/ 0 h 23038"/>
              <a:gd name="connsiteX1-507" fmla="*/ 21676 w 21676"/>
              <a:gd name="connsiteY1-508" fmla="*/ 0 h 23038"/>
              <a:gd name="connsiteX2-509" fmla="*/ 21625 w 21676"/>
              <a:gd name="connsiteY2-510" fmla="*/ 18938 h 23038"/>
              <a:gd name="connsiteX3-511" fmla="*/ 18037 w 21676"/>
              <a:gd name="connsiteY3-512" fmla="*/ 19806 h 23038"/>
              <a:gd name="connsiteX4-513" fmla="*/ 8290 w 21676"/>
              <a:gd name="connsiteY4-514" fmla="*/ 23038 h 23038"/>
              <a:gd name="connsiteX5-515" fmla="*/ 1 w 21676"/>
              <a:gd name="connsiteY5-516" fmla="*/ 20416 h 23038"/>
              <a:gd name="connsiteX6-517" fmla="*/ 76 w 21676"/>
              <a:gd name="connsiteY6-518" fmla="*/ 0 h 23038"/>
              <a:gd name="connsiteX0-519" fmla="*/ 76 w 21676"/>
              <a:gd name="connsiteY0-520" fmla="*/ 0 h 23038"/>
              <a:gd name="connsiteX1-521" fmla="*/ 21676 w 21676"/>
              <a:gd name="connsiteY1-522" fmla="*/ 0 h 23038"/>
              <a:gd name="connsiteX2-523" fmla="*/ 21625 w 21676"/>
              <a:gd name="connsiteY2-524" fmla="*/ 19390 h 23038"/>
              <a:gd name="connsiteX3-525" fmla="*/ 18037 w 21676"/>
              <a:gd name="connsiteY3-526" fmla="*/ 19806 h 23038"/>
              <a:gd name="connsiteX4-527" fmla="*/ 8290 w 21676"/>
              <a:gd name="connsiteY4-528" fmla="*/ 23038 h 23038"/>
              <a:gd name="connsiteX5-529" fmla="*/ 1 w 21676"/>
              <a:gd name="connsiteY5-530" fmla="*/ 20416 h 23038"/>
              <a:gd name="connsiteX6-531" fmla="*/ 76 w 21676"/>
              <a:gd name="connsiteY6-532" fmla="*/ 0 h 23038"/>
              <a:gd name="connsiteX0-533" fmla="*/ 76 w 21676"/>
              <a:gd name="connsiteY0-534" fmla="*/ 0 h 23038"/>
              <a:gd name="connsiteX1-535" fmla="*/ 21676 w 21676"/>
              <a:gd name="connsiteY1-536" fmla="*/ 0 h 23038"/>
              <a:gd name="connsiteX2-537" fmla="*/ 21625 w 21676"/>
              <a:gd name="connsiteY2-538" fmla="*/ 19390 h 23038"/>
              <a:gd name="connsiteX3-539" fmla="*/ 18037 w 21676"/>
              <a:gd name="connsiteY3-540" fmla="*/ 19806 h 23038"/>
              <a:gd name="connsiteX4-541" fmla="*/ 8290 w 21676"/>
              <a:gd name="connsiteY4-542" fmla="*/ 23038 h 23038"/>
              <a:gd name="connsiteX5-543" fmla="*/ 1 w 21676"/>
              <a:gd name="connsiteY5-544" fmla="*/ 20416 h 23038"/>
              <a:gd name="connsiteX6-545" fmla="*/ 76 w 21676"/>
              <a:gd name="connsiteY6-546" fmla="*/ 0 h 23038"/>
              <a:gd name="connsiteX0-547" fmla="*/ 76 w 21676"/>
              <a:gd name="connsiteY0-548" fmla="*/ 0 h 23075"/>
              <a:gd name="connsiteX1-549" fmla="*/ 21676 w 21676"/>
              <a:gd name="connsiteY1-550" fmla="*/ 0 h 23075"/>
              <a:gd name="connsiteX2-551" fmla="*/ 21625 w 21676"/>
              <a:gd name="connsiteY2-552" fmla="*/ 19390 h 23075"/>
              <a:gd name="connsiteX3-553" fmla="*/ 18037 w 21676"/>
              <a:gd name="connsiteY3-554" fmla="*/ 19806 h 23075"/>
              <a:gd name="connsiteX4-555" fmla="*/ 8290 w 21676"/>
              <a:gd name="connsiteY4-556" fmla="*/ 23038 h 23075"/>
              <a:gd name="connsiteX5-557" fmla="*/ 1 w 21676"/>
              <a:gd name="connsiteY5-558" fmla="*/ 20416 h 23075"/>
              <a:gd name="connsiteX6-559" fmla="*/ 76 w 21676"/>
              <a:gd name="connsiteY6-560" fmla="*/ 0 h 230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lowchart: Document 17"/>
          <p:cNvSpPr/>
          <p:nvPr/>
        </p:nvSpPr>
        <p:spPr>
          <a:xfrm>
            <a:off x="-76199" y="-14642"/>
            <a:ext cx="12268199" cy="186169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938020" y="3429000"/>
            <a:ext cx="9443085" cy="1383665"/>
            <a:chOff x="2052684" y="2617912"/>
            <a:chExt cx="5768788" cy="1092595"/>
          </a:xfrm>
        </p:grpSpPr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684" y="2617912"/>
              <a:ext cx="5768788" cy="1092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2057479" y="2772823"/>
              <a:ext cx="5121462" cy="653351"/>
            </a:xfrm>
            <a:prstGeom prst="rect">
              <a:avLst/>
            </a:prstGeom>
            <a:noFill/>
          </p:spPr>
          <p:txBody>
            <a:bodyPr wrap="square" lIns="89301" tIns="44651" rIns="89301" bIns="44651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86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86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3" name="Rectangle 16"/>
          <p:cNvSpPr/>
          <p:nvPr/>
        </p:nvSpPr>
        <p:spPr>
          <a:xfrm rot="269291">
            <a:off x="985163" y="3614125"/>
            <a:ext cx="1448268" cy="1127520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78B832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Rectangle 16"/>
          <p:cNvSpPr/>
          <p:nvPr/>
        </p:nvSpPr>
        <p:spPr>
          <a:xfrm rot="489815">
            <a:off x="1159679" y="3735310"/>
            <a:ext cx="1135945" cy="905568"/>
          </a:xfrm>
          <a:custGeom>
            <a:avLst/>
            <a:gdLst>
              <a:gd name="connsiteX0" fmla="*/ 0 w 1322292"/>
              <a:gd name="connsiteY0" fmla="*/ 0 h 1023843"/>
              <a:gd name="connsiteX1" fmla="*/ 1322292 w 1322292"/>
              <a:gd name="connsiteY1" fmla="*/ 0 h 1023843"/>
              <a:gd name="connsiteX2" fmla="*/ 1322292 w 1322292"/>
              <a:gd name="connsiteY2" fmla="*/ 1023843 h 1023843"/>
              <a:gd name="connsiteX3" fmla="*/ 0 w 1322292"/>
              <a:gd name="connsiteY3" fmla="*/ 1023843 h 1023843"/>
              <a:gd name="connsiteX4" fmla="*/ 0 w 1322292"/>
              <a:gd name="connsiteY4" fmla="*/ 0 h 1023843"/>
              <a:gd name="connsiteX0-1" fmla="*/ 38 w 1322330"/>
              <a:gd name="connsiteY0-2" fmla="*/ 0 h 1023843"/>
              <a:gd name="connsiteX1-3" fmla="*/ 1322330 w 1322330"/>
              <a:gd name="connsiteY1-4" fmla="*/ 0 h 1023843"/>
              <a:gd name="connsiteX2-5" fmla="*/ 1322330 w 1322330"/>
              <a:gd name="connsiteY2-6" fmla="*/ 1023843 h 1023843"/>
              <a:gd name="connsiteX3-7" fmla="*/ 38 w 1322330"/>
              <a:gd name="connsiteY3-8" fmla="*/ 1023843 h 1023843"/>
              <a:gd name="connsiteX4-9" fmla="*/ 401820 w 1322330"/>
              <a:gd name="connsiteY4-10" fmla="*/ 432335 h 1023843"/>
              <a:gd name="connsiteX5" fmla="*/ 38 w 1322330"/>
              <a:gd name="connsiteY5" fmla="*/ 0 h 10238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" y="connsiteY5"/>
              </a:cxn>
            </a:cxnLst>
            <a:rect l="l" t="t" r="r" b="b"/>
            <a:pathLst>
              <a:path w="1322330" h="1023843">
                <a:moveTo>
                  <a:pt x="38" y="0"/>
                </a:moveTo>
                <a:lnTo>
                  <a:pt x="1322330" y="0"/>
                </a:lnTo>
                <a:lnTo>
                  <a:pt x="1322330" y="1023843"/>
                </a:lnTo>
                <a:lnTo>
                  <a:pt x="38" y="1023843"/>
                </a:lnTo>
                <a:cubicBezTo>
                  <a:pt x="-4580" y="845146"/>
                  <a:pt x="406438" y="611032"/>
                  <a:pt x="401820" y="432335"/>
                </a:cubicBezTo>
                <a:lnTo>
                  <a:pt x="38" y="0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78B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1" y="3271097"/>
            <a:ext cx="1416718" cy="136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944727" y="3338628"/>
            <a:ext cx="967557" cy="1231900"/>
          </a:xfrm>
          <a:prstGeom prst="rect">
            <a:avLst/>
          </a:prstGeom>
          <a:noFill/>
        </p:spPr>
        <p:txBody>
          <a:bodyPr wrap="square" lIns="89301" tIns="44651" rIns="89301" bIns="4465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25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125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9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29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Microsoft YaHei" panose="020B0503020204020204" charset="-122"/>
                  <a:cs typeface="Arial Rounded MT Bold" panose="020F0704030504030204" pitchFamily="34" charset="0"/>
                </a:rPr>
                <a:t>Tiết 1 + 2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Microsoft YaHei" panose="020B0503020204020204" charset="-122"/>
                <a:cs typeface="Arial Rounded MT Bold" panose="020F0704030504030204" pitchFamily="3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713">
        <p14:gallery dir="l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1DEAD7B-21D9-4DA2-AF36-F2E8B0BCB66C}"/>
              </a:ext>
            </a:extLst>
          </p:cNvPr>
          <p:cNvSpPr/>
          <p:nvPr/>
        </p:nvSpPr>
        <p:spPr>
          <a:xfrm>
            <a:off x="2860158" y="1499191"/>
            <a:ext cx="5752214" cy="165867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1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80" y="1614964"/>
            <a:ext cx="5563553" cy="362807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30784" y="3137687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</a:p>
        </p:txBody>
      </p:sp>
    </p:spTree>
  </p:cSld>
  <p:clrMapOvr>
    <a:masterClrMapping/>
  </p:clrMapOvr>
  <p:transition advClick="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46BF6E-482E-422A-A0F8-9DA4D1A95D94}"/>
              </a:ext>
            </a:extLst>
          </p:cNvPr>
          <p:cNvSpPr txBox="1"/>
          <p:nvPr/>
        </p:nvSpPr>
        <p:spPr>
          <a:xfrm>
            <a:off x="5309111" y="2138879"/>
            <a:ext cx="250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E846C-5E00-47FA-9452-AE65F248E0D2}"/>
              </a:ext>
            </a:extLst>
          </p:cNvPr>
          <p:cNvSpPr txBox="1"/>
          <p:nvPr/>
        </p:nvSpPr>
        <p:spPr>
          <a:xfrm>
            <a:off x="5309111" y="2965502"/>
            <a:ext cx="3267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46C85-BBD0-4D7F-A452-003E5714EF59}"/>
              </a:ext>
            </a:extLst>
          </p:cNvPr>
          <p:cNvSpPr txBox="1"/>
          <p:nvPr/>
        </p:nvSpPr>
        <p:spPr>
          <a:xfrm>
            <a:off x="4962481" y="3924988"/>
            <a:ext cx="3195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nguôi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83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4084955" y="340360"/>
            <a:ext cx="55149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nhớ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bà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727075" y="1252855"/>
            <a:ext cx="4785360" cy="43516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Ngày cháu còn thấp bé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Cánh cửa có hai then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chỉ cài then dưới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Nhờ bà cài then trên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Mỗi năm cháu lớn lên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lưng còng cắm cúi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Cháu cài được then trên</a:t>
            </a:r>
          </a:p>
          <a:p>
            <a:pPr marL="0" indent="0">
              <a:buNone/>
            </a:pPr>
            <a:r>
              <a:rPr lang="vi-VN" sz="12800" dirty="0">
                <a:latin typeface="Arial-Rounded" panose="020B0500000000000000" charset="0"/>
                <a:cs typeface="Arial-Rounded" panose="020B0500000000000000" charset="0"/>
              </a:rPr>
              <a:t>Bà chỉ cài then dưới</a:t>
            </a:r>
          </a:p>
          <a:p>
            <a:pPr marL="0" indent="0">
              <a:buNone/>
            </a:pPr>
            <a:endParaRPr lang="vi-VN" sz="128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sp>
        <p:nvSpPr>
          <p:cNvPr id="5" name="Content Placeholder 1"/>
          <p:cNvSpPr/>
          <p:nvPr/>
        </p:nvSpPr>
        <p:spPr>
          <a:xfrm>
            <a:off x="5512434" y="1253490"/>
            <a:ext cx="5514975" cy="4351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Nay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cháu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mới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Bao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cánh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- ô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trời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Mỗi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lần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tay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đẩy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cửa</a:t>
            </a:r>
            <a:endParaRPr lang="en-US" sz="3200" dirty="0">
              <a:solidFill>
                <a:prstClr val="black"/>
              </a:solidFill>
              <a:latin typeface="Arial-Rounded" panose="020B0500000000000000" charset="0"/>
              <a:cs typeface="Arial-Rounded" panose="020B0500000000000000" charset="0"/>
            </a:endParaRPr>
          </a:p>
          <a:p>
            <a:pPr marL="0" lvl="0" indent="0">
              <a:buNone/>
            </a:pP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Lại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nhớ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bà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khôn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nguôi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charset="0"/>
                <a:cs typeface="Arial-Rounded" panose="020B0500000000000000" charset="0"/>
              </a:rPr>
              <a:t>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04E765-6C64-4751-86B6-2063BAEB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0227" y="3677089"/>
            <a:ext cx="2678850" cy="2840551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5387586" y="5871845"/>
            <a:ext cx="2909712" cy="649137"/>
          </a:xfrm>
          <a:prstGeom prst="roundRect">
            <a:avLst>
              <a:gd name="adj" fmla="val 50000"/>
            </a:avLst>
          </a:prstGeom>
          <a:solidFill>
            <a:srgbClr val="F15A88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</a:t>
            </a:r>
            <a:r>
              <a:rPr lang="en-US" sz="2400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mẫu</a:t>
            </a:r>
            <a:endParaRPr lang="en-US" sz="2400" dirty="0">
              <a:solidFill>
                <a:schemeClr val="bg1"/>
              </a:solidFill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  <p:bldP spid="5" grpId="0"/>
      <p:bldP spid="5" grpId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cháu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cắm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18">
            <a:extLst>
              <a:ext uri="{FF2B5EF4-FFF2-40B4-BE49-F238E27FC236}">
                <a16:creationId xmlns:a16="http://schemas.microsoft.com/office/drawing/2014/main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71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1" name="10"/>
          <p:cNvCxnSpPr/>
          <p:nvPr/>
        </p:nvCxnSpPr>
        <p:spPr>
          <a:xfrm>
            <a:off x="1685925" y="1628775"/>
            <a:ext cx="1438275" cy="1378862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12"/>
          <p:cNvCxnSpPr/>
          <p:nvPr/>
        </p:nvCxnSpPr>
        <p:spPr>
          <a:xfrm flipH="1">
            <a:off x="1576983" y="3170658"/>
            <a:ext cx="1485900" cy="1362075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14"/>
          <p:cNvCxnSpPr/>
          <p:nvPr/>
        </p:nvCxnSpPr>
        <p:spPr>
          <a:xfrm>
            <a:off x="1588443" y="4695754"/>
            <a:ext cx="2904006" cy="2162246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7" name="16"/>
          <p:cNvSpPr/>
          <p:nvPr/>
        </p:nvSpPr>
        <p:spPr>
          <a:xfrm>
            <a:off x="1443633" y="4566035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3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0" name="29"/>
          <p:cNvSpPr/>
          <p:nvPr/>
        </p:nvSpPr>
        <p:spPr>
          <a:xfrm>
            <a:off x="0" y="166605"/>
            <a:ext cx="4351063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pic>
        <p:nvPicPr>
          <p:cNvPr id="2" name="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21000000">
            <a:off x="10031048" y="4756299"/>
            <a:ext cx="2396490" cy="234442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313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rPr>
                <a:t>GIẢI NGHĨA TỪ</a:t>
              </a:r>
              <a:endPara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  <a:sym typeface="+mn-lt"/>
              </a:endParaRPr>
            </a:p>
          </p:txBody>
        </p:sp>
      </p:grpSp>
      <p:sp>
        <p:nvSpPr>
          <p:cNvPr id="28" name="2"/>
          <p:cNvSpPr/>
          <p:nvPr/>
        </p:nvSpPr>
        <p:spPr>
          <a:xfrm>
            <a:off x="3425187" y="716098"/>
            <a:ext cx="8019905" cy="5347817"/>
          </a:xfrm>
          <a:prstGeom prst="roundRect">
            <a:avLst>
              <a:gd name="adj" fmla="val 31710"/>
            </a:avLst>
          </a:prstGeom>
          <a:solidFill>
            <a:srgbClr val="FEF4F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ea"/>
              <a:sym typeface="+mn-lt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709670" y="1962785"/>
            <a:ext cx="6916420" cy="2315210"/>
            <a:chOff x="3770522" y="943551"/>
            <a:chExt cx="3822655" cy="2315191"/>
          </a:xfrm>
        </p:grpSpPr>
        <p:grpSp>
          <p:nvGrpSpPr>
            <p:cNvPr id="42" name="Group 41"/>
            <p:cNvGrpSpPr/>
            <p:nvPr/>
          </p:nvGrpSpPr>
          <p:grpSpPr>
            <a:xfrm>
              <a:off x="3770522" y="943551"/>
              <a:ext cx="3822655" cy="2315191"/>
              <a:chOff x="156834" y="1993081"/>
              <a:chExt cx="2109019" cy="2109019"/>
            </a:xfrm>
          </p:grpSpPr>
          <p:sp>
            <p:nvSpPr>
              <p:cNvPr id="43" name="Hexagon 42"/>
              <p:cNvSpPr/>
              <p:nvPr/>
            </p:nvSpPr>
            <p:spPr>
              <a:xfrm>
                <a:off x="156834" y="1993081"/>
                <a:ext cx="2109019" cy="2109019"/>
              </a:xfrm>
              <a:prstGeom prst="hexagon">
                <a:avLst/>
              </a:prstGeom>
              <a:solidFill>
                <a:srgbClr val="F7ACB9"/>
              </a:solidFill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scene3d>
                <a:camera prst="perspectiveAbove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86263" y="2284988"/>
                <a:ext cx="1808630" cy="1373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then</a:t>
                </a:r>
              </a:p>
              <a:p>
                <a:pPr marL="0" marR="0" lvl="0" indent="0" algn="ctr" defTabSz="91313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Vật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bằng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tre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gỗ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hoặc</a:t>
                </a:r>
                <a:r>
                  <a:rPr kumimoji="0" lang="en-US" altLang="vi-VN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kumimoji="0" lang="en-US" altLang="vi-VN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31F20"/>
                    </a:solidFill>
                    <a:effectLst/>
                    <a:uLnTx/>
                    <a:uFillTx/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sắt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,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dùng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để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cài</a:t>
                </a:r>
                <a:r>
                  <a:rPr lang="en-US" altLang="vi-VN" sz="2800" dirty="0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 </a:t>
                </a:r>
                <a:r>
                  <a:rPr lang="en-US" altLang="vi-VN" sz="2800" dirty="0" err="1">
                    <a:solidFill>
                      <a:srgbClr val="231F20"/>
                    </a:solidFill>
                    <a:latin typeface="Arial-Rounded" panose="020B0500000000000000" charset="0"/>
                    <a:ea typeface="Arial-Rounded" panose="020B0500000000000000" charset="0"/>
                    <a:cs typeface="Arial-Rounded" panose="020B0500000000000000" charset="0"/>
                  </a:rPr>
                  <a:t>cửa</a:t>
                </a:r>
                <a:endParaRPr kumimoji="0" lang="en-US" altLang="vi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Arial-Rounded" panose="020B0500000000000000" charset="0"/>
                  <a:ea typeface="Arial-Rounded" panose="020B0500000000000000" charset="0"/>
                  <a:cs typeface="Arial-Rounded" panose="020B0500000000000000" charset="0"/>
                  <a:sym typeface="+mn-lt"/>
                </a:endParaRPr>
              </a:p>
            </p:txBody>
          </p:sp>
        </p:grpSp>
        <p:cxnSp>
          <p:nvCxnSpPr>
            <p:cNvPr id="54" name="10"/>
            <p:cNvCxnSpPr/>
            <p:nvPr/>
          </p:nvCxnSpPr>
          <p:spPr>
            <a:xfrm>
              <a:off x="4936100" y="1820891"/>
              <a:ext cx="1426280" cy="0"/>
            </a:xfrm>
            <a:prstGeom prst="line">
              <a:avLst/>
            </a:prstGeom>
            <a:ln w="19050">
              <a:solidFill>
                <a:srgbClr val="339183"/>
              </a:solidFill>
              <a:prstDash val="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848</Words>
  <Application>Microsoft Office PowerPoint</Application>
  <PresentationFormat>Widescreen</PresentationFormat>
  <Paragraphs>156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Microsoft YaHei</vt:lpstr>
      <vt:lpstr>Arial</vt:lpstr>
      <vt:lpstr>Arial Rounded MT Bold</vt:lpstr>
      <vt:lpstr>Arial-Rounded</vt:lpstr>
      <vt:lpstr>Calibri</vt:lpstr>
      <vt:lpstr>Calibri Light</vt:lpstr>
      <vt:lpstr>Times New Roman</vt:lpstr>
      <vt:lpstr>Verdana</vt:lpstr>
      <vt:lpstr>1_Office Theme</vt:lpstr>
      <vt:lpstr>6_Office Theme</vt:lpstr>
      <vt:lpstr>4_Office Theme</vt:lpstr>
      <vt:lpstr>2_Office 主题​​</vt:lpstr>
      <vt:lpstr>2_Office Theme</vt:lpstr>
      <vt:lpstr>7_Office Theme</vt:lpstr>
      <vt:lpstr>5_Office Theme</vt:lpstr>
      <vt:lpstr>8_Office Theme</vt:lpstr>
      <vt:lpstr>9_Office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Sắp xếp các bức tranh sau theo thứ tự 3 khổ thơ trong bài.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tran thao</dc:creator>
  <cp:lastModifiedBy>Hp</cp:lastModifiedBy>
  <cp:revision>36</cp:revision>
  <dcterms:created xsi:type="dcterms:W3CDTF">2021-05-27T09:05:16Z</dcterms:created>
  <dcterms:modified xsi:type="dcterms:W3CDTF">2025-01-07T14:24:21Z</dcterms:modified>
</cp:coreProperties>
</file>