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85" r:id="rId2"/>
    <p:sldId id="292" r:id="rId3"/>
    <p:sldId id="293" r:id="rId4"/>
    <p:sldId id="294" r:id="rId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3EC"/>
    <a:srgbClr val="FDDD82"/>
    <a:srgbClr val="EDA85B"/>
    <a:srgbClr val="FCC8C3"/>
    <a:srgbClr val="C4EBFC"/>
    <a:srgbClr val="FFD472"/>
    <a:srgbClr val="FACAC8"/>
    <a:srgbClr val="FFD863"/>
    <a:srgbClr val="C6EAFA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3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7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93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2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728376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522374"/>
            <a:ext cx="338852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1653356" y="3886315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711998" y="15575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454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32040" y="1503378"/>
            <a:ext cx="3546156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703170" y="1596479"/>
            <a:ext cx="3564062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600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50"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911217" y="3588081"/>
            <a:ext cx="194958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3250583" y="1572168"/>
            <a:ext cx="2794086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2669131" y="1522374"/>
            <a:ext cx="3388523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5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1653356" y="3950454"/>
            <a:ext cx="1480398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2836083" y="1468551"/>
            <a:ext cx="3386124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625">
                <a:solidFill>
                  <a:srgbClr val="002060"/>
                </a:solidFill>
                <a:latin typeface="+mj-lt"/>
              </a:rPr>
              <a:t>LUYỆN TẬP</a:t>
            </a:r>
            <a:endParaRPr lang="vi-VN" sz="8625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5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6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3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7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46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7321972" y="6492875"/>
            <a:ext cx="1257075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870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6" r:id="rId13"/>
    <p:sldLayoutId id="2147483649" r:id="rId14"/>
    <p:sldLayoutId id="2147483650" r:id="rId15"/>
    <p:sldLayoutId id="2147483660" r:id="rId16"/>
    <p:sldLayoutId id="2147483691" r:id="rId17"/>
    <p:sldLayoutId id="2147483661" r:id="rId18"/>
    <p:sldLayoutId id="2147483674" r:id="rId19"/>
    <p:sldLayoutId id="2147483662" r:id="rId20"/>
    <p:sldLayoutId id="2147483663" r:id="rId21"/>
    <p:sldLayoutId id="2147483664" r:id="rId22"/>
    <p:sldLayoutId id="2147483665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2" r:id="rId30"/>
    <p:sldLayoutId id="2147483683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745434" y="936762"/>
            <a:ext cx="1643063" cy="986157"/>
            <a:chOff x="1523998" y="0"/>
            <a:chExt cx="2190751" cy="1314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solidFill>
                    <a:srgbClr val="7030A0"/>
                  </a:solidFill>
                  <a:latin typeface="+mj-lt"/>
                </a:rPr>
                <a:t>CHỦ ĐỀ 7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2379552" y="1095178"/>
            <a:ext cx="31258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700" dirty="0">
                <a:solidFill>
                  <a:srgbClr val="7030A0"/>
                </a:solidFill>
                <a:latin typeface="+mj-lt"/>
              </a:rPr>
              <a:t>ÔN TẬP HỌC KÌ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678759" y="2401291"/>
            <a:ext cx="7188892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5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33</a:t>
            </a:r>
          </a:p>
          <a:p>
            <a:pPr algn="ctr">
              <a:lnSpc>
                <a:spcPct val="120000"/>
              </a:lnSpc>
            </a:pPr>
            <a:r>
              <a:rPr lang="vi-VN" sz="36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PHÉP CỘNG, PHÉP TRỪ TRONG PHẠM VI 20,100</a:t>
            </a:r>
          </a:p>
        </p:txBody>
      </p:sp>
    </p:spTree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2225952" y="1266217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vi-VN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2553944" y="1266219"/>
            <a:ext cx="576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/>
              <a:t>Mỗi sọt sẽ đựng những quả bưởi có ghi số là kết quả của phép tính ghi trên sọt đó.</a:t>
            </a:r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14" y="1103859"/>
            <a:ext cx="1678338" cy="64762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C4D08F-ED9B-4DD9-9AE2-C6E2BBC0215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519" y="1829833"/>
            <a:ext cx="4382195" cy="381089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9ED0BC0-4759-48FB-A01A-A69B79F567CD}"/>
              </a:ext>
            </a:extLst>
          </p:cNvPr>
          <p:cNvGrpSpPr/>
          <p:nvPr/>
        </p:nvGrpSpPr>
        <p:grpSpPr>
          <a:xfrm>
            <a:off x="4913468" y="2482647"/>
            <a:ext cx="883000" cy="369333"/>
            <a:chOff x="1870518" y="1440653"/>
            <a:chExt cx="1177332" cy="49244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88DBCC-024D-4BF1-8E92-0F5E9C7759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92444"/>
              <a:chOff x="1870518" y="1440654"/>
              <a:chExt cx="758382" cy="49244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5E9A6356-A4E4-46E8-8373-F7E15DB532F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E9FE574-6DC0-4DBD-A874-2CE1FE4CF49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22391" cy="492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/>
                  <a:t>Số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1A9E56B-A4A8-4973-8E5E-96A87438340B}"/>
                </a:ext>
              </a:extLst>
            </p:cNvPr>
            <p:cNvSpPr txBox="1"/>
            <p:nvPr/>
          </p:nvSpPr>
          <p:spPr>
            <a:xfrm>
              <a:off x="2630642" y="1440653"/>
              <a:ext cx="417208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?</a:t>
              </a:r>
            </a:p>
          </p:txBody>
        </p:sp>
      </p:grpSp>
      <p:graphicFrame>
        <p:nvGraphicFramePr>
          <p:cNvPr id="25" name="Table 4">
            <a:extLst>
              <a:ext uri="{FF2B5EF4-FFF2-40B4-BE49-F238E27FC236}">
                <a16:creationId xmlns:a16="http://schemas.microsoft.com/office/drawing/2014/main" id="{9C4460FD-B387-4DD2-98FE-C3D863E238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324427"/>
              </p:ext>
            </p:extLst>
          </p:nvPr>
        </p:nvGraphicFramePr>
        <p:xfrm>
          <a:off x="4875875" y="3167288"/>
          <a:ext cx="3573117" cy="10925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1841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492401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  <a:gridCol w="485693">
                  <a:extLst>
                    <a:ext uri="{9D8B030D-6E8A-4147-A177-3AD203B41FA5}">
                      <a16:colId xmlns:a16="http://schemas.microsoft.com/office/drawing/2014/main" val="473288683"/>
                    </a:ext>
                  </a:extLst>
                </a:gridCol>
                <a:gridCol w="505653">
                  <a:extLst>
                    <a:ext uri="{9D8B030D-6E8A-4147-A177-3AD203B41FA5}">
                      <a16:colId xmlns:a16="http://schemas.microsoft.com/office/drawing/2014/main" val="2275450563"/>
                    </a:ext>
                  </a:extLst>
                </a:gridCol>
                <a:gridCol w="507529">
                  <a:extLst>
                    <a:ext uri="{9D8B030D-6E8A-4147-A177-3AD203B41FA5}">
                      <a16:colId xmlns:a16="http://schemas.microsoft.com/office/drawing/2014/main" val="678154345"/>
                    </a:ext>
                  </a:extLst>
                </a:gridCol>
              </a:tblGrid>
              <a:tr h="589651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Sọt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solidFill>
                            <a:srgbClr val="FA1E72"/>
                          </a:solidFill>
                        </a:rPr>
                        <a:t>A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solidFill>
                            <a:srgbClr val="FA1E72"/>
                          </a:solidFill>
                        </a:rPr>
                        <a:t>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solidFill>
                            <a:srgbClr val="FA1E72"/>
                          </a:solidFill>
                        </a:rPr>
                        <a:t>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solidFill>
                            <a:srgbClr val="FA1E72"/>
                          </a:solidFill>
                        </a:rPr>
                        <a:t>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50287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>
                          <a:solidFill>
                            <a:schemeClr val="tx1"/>
                          </a:solidFill>
                        </a:rPr>
                        <a:t>Số quả bưởi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CA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658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07AB1CF-0965-47E0-8C4B-38DE6CF37E11}"/>
              </a:ext>
            </a:extLst>
          </p:cNvPr>
          <p:cNvSpPr/>
          <p:nvPr/>
        </p:nvSpPr>
        <p:spPr>
          <a:xfrm>
            <a:off x="7033284" y="3814653"/>
            <a:ext cx="333746" cy="415498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100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A968DC-0FED-4FBC-9041-84CB8FAD2D8A}"/>
              </a:ext>
            </a:extLst>
          </p:cNvPr>
          <p:cNvGrpSpPr/>
          <p:nvPr/>
        </p:nvGrpSpPr>
        <p:grpSpPr>
          <a:xfrm>
            <a:off x="1578274" y="5079333"/>
            <a:ext cx="595424" cy="497121"/>
            <a:chOff x="1750173" y="2926500"/>
            <a:chExt cx="793899" cy="66282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A93D7E2-4393-4C51-BA5E-F9CF3FAAD4E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56FEB8F-04C3-4A5E-9840-C053B13DFD82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15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B3A2D69-4CF1-45FF-B2BD-BC8433E8683E}"/>
              </a:ext>
            </a:extLst>
          </p:cNvPr>
          <p:cNvCxnSpPr>
            <a:cxnSpLocks/>
          </p:cNvCxnSpPr>
          <p:nvPr/>
        </p:nvCxnSpPr>
        <p:spPr>
          <a:xfrm flipH="1">
            <a:off x="1232453" y="2828897"/>
            <a:ext cx="1123121" cy="212137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7507D1-7B22-448E-8D06-835E6E934329}"/>
              </a:ext>
            </a:extLst>
          </p:cNvPr>
          <p:cNvCxnSpPr>
            <a:cxnSpLocks/>
          </p:cNvCxnSpPr>
          <p:nvPr/>
        </p:nvCxnSpPr>
        <p:spPr>
          <a:xfrm flipH="1">
            <a:off x="1288551" y="4040678"/>
            <a:ext cx="752981" cy="8845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5343BA-EE51-4064-A501-8C5ADF3D1135}"/>
              </a:ext>
            </a:extLst>
          </p:cNvPr>
          <p:cNvCxnSpPr>
            <a:cxnSpLocks/>
          </p:cNvCxnSpPr>
          <p:nvPr/>
        </p:nvCxnSpPr>
        <p:spPr>
          <a:xfrm flipH="1">
            <a:off x="1386783" y="3934420"/>
            <a:ext cx="2296214" cy="9908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6D6ABC0-1737-4487-B148-F7E14B28E301}"/>
              </a:ext>
            </a:extLst>
          </p:cNvPr>
          <p:cNvGrpSpPr/>
          <p:nvPr/>
        </p:nvGrpSpPr>
        <p:grpSpPr>
          <a:xfrm>
            <a:off x="2227158" y="4584824"/>
            <a:ext cx="595424" cy="497121"/>
            <a:chOff x="1750173" y="2926500"/>
            <a:chExt cx="793899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75EF877-C458-4835-8256-91E636E9BC5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31016C-5B1F-4B75-8D62-C8425B6264A6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11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1E291A8-99A4-4373-AB4C-FA3C205955CE}"/>
              </a:ext>
            </a:extLst>
          </p:cNvPr>
          <p:cNvCxnSpPr>
            <a:cxnSpLocks/>
          </p:cNvCxnSpPr>
          <p:nvPr/>
        </p:nvCxnSpPr>
        <p:spPr>
          <a:xfrm flipH="1">
            <a:off x="1868391" y="2859524"/>
            <a:ext cx="75454" cy="17526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816BC5A-E53D-4470-A67E-DEB17DBDE58C}"/>
              </a:ext>
            </a:extLst>
          </p:cNvPr>
          <p:cNvCxnSpPr>
            <a:cxnSpLocks/>
          </p:cNvCxnSpPr>
          <p:nvPr/>
        </p:nvCxnSpPr>
        <p:spPr>
          <a:xfrm flipH="1">
            <a:off x="1953784" y="3681525"/>
            <a:ext cx="973367" cy="8763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9C44F7E-CC70-4381-A7FE-22F8C932D3C0}"/>
              </a:ext>
            </a:extLst>
          </p:cNvPr>
          <p:cNvGrpSpPr/>
          <p:nvPr/>
        </p:nvGrpSpPr>
        <p:grpSpPr>
          <a:xfrm>
            <a:off x="3350068" y="4959427"/>
            <a:ext cx="595424" cy="497121"/>
            <a:chOff x="1750173" y="2926500"/>
            <a:chExt cx="793899" cy="66282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C5778F5-85DD-49E6-B37A-F5799C4D965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725BA6-EBE1-4945-BBD9-E70239A3159C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12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08E1D8D-905A-4D67-A456-CC0A49BA62F1}"/>
              </a:ext>
            </a:extLst>
          </p:cNvPr>
          <p:cNvCxnSpPr>
            <a:cxnSpLocks/>
          </p:cNvCxnSpPr>
          <p:nvPr/>
        </p:nvCxnSpPr>
        <p:spPr>
          <a:xfrm>
            <a:off x="2216811" y="3692089"/>
            <a:ext cx="752396" cy="12331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837C9A5-DAFF-4BD7-BB8A-990F89453EEF}"/>
              </a:ext>
            </a:extLst>
          </p:cNvPr>
          <p:cNvCxnSpPr>
            <a:cxnSpLocks/>
          </p:cNvCxnSpPr>
          <p:nvPr/>
        </p:nvCxnSpPr>
        <p:spPr>
          <a:xfrm>
            <a:off x="2796618" y="3036021"/>
            <a:ext cx="228765" cy="18954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253D621-62D6-4FD7-AC54-6222BE7C2AD3}"/>
              </a:ext>
            </a:extLst>
          </p:cNvPr>
          <p:cNvCxnSpPr>
            <a:cxnSpLocks/>
          </p:cNvCxnSpPr>
          <p:nvPr/>
        </p:nvCxnSpPr>
        <p:spPr>
          <a:xfrm flipH="1">
            <a:off x="3125662" y="3664434"/>
            <a:ext cx="857210" cy="12608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93301DE6-4A19-4126-AA27-1509AC87F35B}"/>
              </a:ext>
            </a:extLst>
          </p:cNvPr>
          <p:cNvSpPr/>
          <p:nvPr/>
        </p:nvSpPr>
        <p:spPr>
          <a:xfrm>
            <a:off x="7534248" y="3814653"/>
            <a:ext cx="333746" cy="415498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100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75249C4-D69A-46B2-8D6A-F746C7CA6A98}"/>
              </a:ext>
            </a:extLst>
          </p:cNvPr>
          <p:cNvGrpSpPr/>
          <p:nvPr/>
        </p:nvGrpSpPr>
        <p:grpSpPr>
          <a:xfrm>
            <a:off x="3982873" y="4569608"/>
            <a:ext cx="595424" cy="497121"/>
            <a:chOff x="1750173" y="2926500"/>
            <a:chExt cx="793899" cy="662828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65683E1-FD4D-48A4-8F19-0B3015CA458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79B1EC8-BE61-4CF1-A7B4-E75BE9B1266F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13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C7DFC53-057B-4EE8-A6E7-F98D53459801}"/>
              </a:ext>
            </a:extLst>
          </p:cNvPr>
          <p:cNvCxnSpPr>
            <a:cxnSpLocks/>
          </p:cNvCxnSpPr>
          <p:nvPr/>
        </p:nvCxnSpPr>
        <p:spPr>
          <a:xfrm>
            <a:off x="1644860" y="3813045"/>
            <a:ext cx="1972421" cy="7448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C98C9C-AA84-48DE-9980-3E6A7E900E13}"/>
              </a:ext>
            </a:extLst>
          </p:cNvPr>
          <p:cNvCxnSpPr>
            <a:cxnSpLocks/>
          </p:cNvCxnSpPr>
          <p:nvPr/>
        </p:nvCxnSpPr>
        <p:spPr>
          <a:xfrm>
            <a:off x="2186886" y="3085847"/>
            <a:ext cx="1256278" cy="16206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284C5C-7F78-42FC-AE71-1DB7215134F7}"/>
              </a:ext>
            </a:extLst>
          </p:cNvPr>
          <p:cNvCxnSpPr>
            <a:cxnSpLocks/>
          </p:cNvCxnSpPr>
          <p:nvPr/>
        </p:nvCxnSpPr>
        <p:spPr>
          <a:xfrm>
            <a:off x="3245607" y="4128083"/>
            <a:ext cx="473377" cy="4415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0D9C0AC-9FDD-4ED8-85F9-A790C2838C06}"/>
              </a:ext>
            </a:extLst>
          </p:cNvPr>
          <p:cNvCxnSpPr>
            <a:cxnSpLocks/>
          </p:cNvCxnSpPr>
          <p:nvPr/>
        </p:nvCxnSpPr>
        <p:spPr>
          <a:xfrm>
            <a:off x="3372711" y="3053926"/>
            <a:ext cx="457649" cy="15238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80802C9D-8BF8-46DA-BED8-C5E44832091D}"/>
              </a:ext>
            </a:extLst>
          </p:cNvPr>
          <p:cNvSpPr/>
          <p:nvPr/>
        </p:nvSpPr>
        <p:spPr>
          <a:xfrm>
            <a:off x="8019991" y="3814653"/>
            <a:ext cx="333746" cy="415498"/>
          </a:xfrm>
          <a:prstGeom prst="rect">
            <a:avLst/>
          </a:prstGeom>
          <a:solidFill>
            <a:srgbClr val="FEF79C"/>
          </a:solidFill>
        </p:spPr>
        <p:txBody>
          <a:bodyPr wrap="none">
            <a:spAutoFit/>
          </a:bodyPr>
          <a:lstStyle/>
          <a:p>
            <a:pPr algn="ctr"/>
            <a:r>
              <a:rPr lang="vi-VN" sz="21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008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56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9530E0-1A98-4521-97BF-F9A4400A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322" y="1781296"/>
            <a:ext cx="7436644" cy="1053842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C477686D-D1E4-48A1-A0C1-118582847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14" y="1103859"/>
            <a:ext cx="1678338" cy="647620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B4DBBDD-2F0F-46B9-9B5C-57E7D6F572FC}"/>
              </a:ext>
            </a:extLst>
          </p:cNvPr>
          <p:cNvSpPr/>
          <p:nvPr/>
        </p:nvSpPr>
        <p:spPr>
          <a:xfrm>
            <a:off x="2351557" y="1271983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vi-VN" sz="24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BBA5B5-E829-4B5A-8DB1-3C491391934A}"/>
              </a:ext>
            </a:extLst>
          </p:cNvPr>
          <p:cNvGrpSpPr/>
          <p:nvPr/>
        </p:nvGrpSpPr>
        <p:grpSpPr>
          <a:xfrm>
            <a:off x="2774948" y="1295127"/>
            <a:ext cx="1158518" cy="369332"/>
            <a:chOff x="1870517" y="1400898"/>
            <a:chExt cx="1544691" cy="4924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534C48D-C5CF-4383-B9E0-6264D702CBF6}"/>
                </a:ext>
              </a:extLst>
            </p:cNvPr>
            <p:cNvGrpSpPr/>
            <p:nvPr/>
          </p:nvGrpSpPr>
          <p:grpSpPr>
            <a:xfrm>
              <a:off x="1870517" y="1400898"/>
              <a:ext cx="1177699" cy="492442"/>
              <a:chOff x="1870517" y="1400898"/>
              <a:chExt cx="1177699" cy="492442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D8127A47-217E-4F05-BAF8-1BB90BA0CA33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350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7E2677-6137-4869-94DC-1879CEAA1AB3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126804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dirty="0"/>
                  <a:t>&gt;; &lt;; =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0C94324-AAB3-400E-AB71-DA25430181A5}"/>
                </a:ext>
              </a:extLst>
            </p:cNvPr>
            <p:cNvSpPr txBox="1"/>
            <p:nvPr/>
          </p:nvSpPr>
          <p:spPr>
            <a:xfrm>
              <a:off x="2998000" y="1400898"/>
              <a:ext cx="417208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dirty="0"/>
                <a:t>?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653364-AC1F-4A85-AD1D-D09D942865D7}"/>
              </a:ext>
            </a:extLst>
          </p:cNvPr>
          <p:cNvSpPr/>
          <p:nvPr/>
        </p:nvSpPr>
        <p:spPr>
          <a:xfrm>
            <a:off x="1927109" y="1862824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331534-73CF-4907-9CF2-C746E08B8C54}"/>
              </a:ext>
            </a:extLst>
          </p:cNvPr>
          <p:cNvSpPr/>
          <p:nvPr/>
        </p:nvSpPr>
        <p:spPr>
          <a:xfrm>
            <a:off x="1352493" y="21350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4A02FA-E25B-48C4-87A9-804F71F77280}"/>
              </a:ext>
            </a:extLst>
          </p:cNvPr>
          <p:cNvSpPr/>
          <p:nvPr/>
        </p:nvSpPr>
        <p:spPr>
          <a:xfrm>
            <a:off x="4549140" y="1862824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8B7A2E-301D-4FFA-80BC-0C299198DD95}"/>
              </a:ext>
            </a:extLst>
          </p:cNvPr>
          <p:cNvSpPr/>
          <p:nvPr/>
        </p:nvSpPr>
        <p:spPr>
          <a:xfrm>
            <a:off x="3974524" y="213509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13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9E6539E-04E3-4F08-B521-0EFDA6719FFA}"/>
              </a:ext>
            </a:extLst>
          </p:cNvPr>
          <p:cNvSpPr/>
          <p:nvPr/>
        </p:nvSpPr>
        <p:spPr>
          <a:xfrm>
            <a:off x="7252335" y="1862824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BE0536-BE90-4639-A180-4134AA655D9B}"/>
              </a:ext>
            </a:extLst>
          </p:cNvPr>
          <p:cNvSpPr/>
          <p:nvPr/>
        </p:nvSpPr>
        <p:spPr>
          <a:xfrm>
            <a:off x="6677719" y="2135092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E68C31E-3880-4B16-BBF2-3F44E5156330}"/>
              </a:ext>
            </a:extLst>
          </p:cNvPr>
          <p:cNvSpPr/>
          <p:nvPr/>
        </p:nvSpPr>
        <p:spPr>
          <a:xfrm>
            <a:off x="1927109" y="2389929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6CE356-D7E2-47C7-B5C2-5A50B5E543DA}"/>
              </a:ext>
            </a:extLst>
          </p:cNvPr>
          <p:cNvSpPr/>
          <p:nvPr/>
        </p:nvSpPr>
        <p:spPr>
          <a:xfrm>
            <a:off x="1352494" y="2662197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EE3831-28F6-4F6D-BE9A-C6CBCA614A8A}"/>
              </a:ext>
            </a:extLst>
          </p:cNvPr>
          <p:cNvSpPr/>
          <p:nvPr/>
        </p:nvSpPr>
        <p:spPr>
          <a:xfrm>
            <a:off x="2473449" y="2666696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60FEE4-4C4B-4A52-BE3D-EC85DC876CF5}"/>
              </a:ext>
            </a:extLst>
          </p:cNvPr>
          <p:cNvSpPr/>
          <p:nvPr/>
        </p:nvSpPr>
        <p:spPr>
          <a:xfrm>
            <a:off x="4545604" y="2389929"/>
            <a:ext cx="367505" cy="346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2B99050-5D90-47F1-AFEA-D52E783498BE}"/>
              </a:ext>
            </a:extLst>
          </p:cNvPr>
          <p:cNvSpPr/>
          <p:nvPr/>
        </p:nvSpPr>
        <p:spPr>
          <a:xfrm>
            <a:off x="3970988" y="2662197"/>
            <a:ext cx="42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F0C23B-CB6E-4D90-A55B-A9528646EFCB}"/>
              </a:ext>
            </a:extLst>
          </p:cNvPr>
          <p:cNvSpPr/>
          <p:nvPr/>
        </p:nvSpPr>
        <p:spPr>
          <a:xfrm>
            <a:off x="5091943" y="2666696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70C0"/>
                </a:solidFill>
              </a:rPr>
              <a:t>12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F408FEC-EE94-4CFB-B2C6-16F6BE2CA351}"/>
              </a:ext>
            </a:extLst>
          </p:cNvPr>
          <p:cNvSpPr/>
          <p:nvPr/>
        </p:nvSpPr>
        <p:spPr>
          <a:xfrm>
            <a:off x="642577" y="3033186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vi-VN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30E658-8D12-40B2-A7A3-DFE05004D725}"/>
              </a:ext>
            </a:extLst>
          </p:cNvPr>
          <p:cNvSpPr txBox="1"/>
          <p:nvPr/>
        </p:nvSpPr>
        <p:spPr>
          <a:xfrm>
            <a:off x="970569" y="3033186"/>
            <a:ext cx="7354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/>
              <a:t>Lấy hai trong ba túi gạo nào đặt lên đĩa bên phải để cân thăng bằng?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339BA8B-E553-4060-BF7A-28F6917A87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9047" y="3559226"/>
            <a:ext cx="3614494" cy="184021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A58AF350-9062-4B2E-9C92-19FAD29C5F74}"/>
              </a:ext>
            </a:extLst>
          </p:cNvPr>
          <p:cNvSpPr/>
          <p:nvPr/>
        </p:nvSpPr>
        <p:spPr>
          <a:xfrm>
            <a:off x="4800600" y="5075471"/>
            <a:ext cx="419100" cy="419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8E2D02-AF8C-496A-A9B3-20D5FB89E934}"/>
              </a:ext>
            </a:extLst>
          </p:cNvPr>
          <p:cNvSpPr/>
          <p:nvPr/>
        </p:nvSpPr>
        <p:spPr>
          <a:xfrm>
            <a:off x="6081005" y="5075471"/>
            <a:ext cx="419100" cy="419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1FE4383-7114-4E91-9A94-972FEE86F9B4}"/>
              </a:ext>
            </a:extLst>
          </p:cNvPr>
          <p:cNvSpPr/>
          <p:nvPr/>
        </p:nvSpPr>
        <p:spPr>
          <a:xfrm>
            <a:off x="7410290" y="5075471"/>
            <a:ext cx="419100" cy="4191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1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BE20B04-45E1-4C2A-9185-74F97157AE2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634" r="35089"/>
          <a:stretch/>
        </p:blipFill>
        <p:spPr>
          <a:xfrm>
            <a:off x="5591175" y="3530708"/>
            <a:ext cx="1295400" cy="1464469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9D4AF926-AE76-489F-96F9-EA151F5AEAE4}"/>
              </a:ext>
            </a:extLst>
          </p:cNvPr>
          <p:cNvGrpSpPr/>
          <p:nvPr/>
        </p:nvGrpSpPr>
        <p:grpSpPr>
          <a:xfrm>
            <a:off x="715596" y="4722908"/>
            <a:ext cx="1234845" cy="497121"/>
            <a:chOff x="1750173" y="2926500"/>
            <a:chExt cx="793899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28C064A-31B3-457C-9207-787B433ECD4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</a:t>
              </a:r>
              <a:endParaRPr lang="vi-VN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EE0F828-4D29-4995-A74A-7962042E8D10}"/>
                </a:ext>
              </a:extLst>
            </p:cNvPr>
            <p:cNvSpPr txBox="1"/>
            <p:nvPr/>
          </p:nvSpPr>
          <p:spPr>
            <a:xfrm>
              <a:off x="1763424" y="2967336"/>
              <a:ext cx="7806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12 kg</a:t>
              </a:r>
              <a:endParaRPr lang="vi-VN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D9642F7-FC2A-4407-A2CD-DD53EB2187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5721"/>
          <a:stretch/>
        </p:blipFill>
        <p:spPr>
          <a:xfrm>
            <a:off x="6917184" y="3530708"/>
            <a:ext cx="1295400" cy="146446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0F7F54C-60BC-4E0A-90F9-AD5FA107B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104"/>
          <a:stretch/>
        </p:blipFill>
        <p:spPr>
          <a:xfrm>
            <a:off x="4433541" y="3530708"/>
            <a:ext cx="1054184" cy="146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4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18998 -0.0810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405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3931 -0.083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1" y="-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/>
      <p:bldP spid="12" grpId="0" animBg="1"/>
      <p:bldP spid="13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4CC9E21-EA0F-4EBB-9B2E-4958A28358E8}"/>
              </a:ext>
            </a:extLst>
          </p:cNvPr>
          <p:cNvSpPr/>
          <p:nvPr/>
        </p:nvSpPr>
        <p:spPr>
          <a:xfrm>
            <a:off x="644802" y="1899440"/>
            <a:ext cx="327992" cy="32799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vi-VN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4F9FF-AA9A-4570-B753-50070894A4D7}"/>
              </a:ext>
            </a:extLst>
          </p:cNvPr>
          <p:cNvSpPr txBox="1"/>
          <p:nvPr/>
        </p:nvSpPr>
        <p:spPr>
          <a:xfrm>
            <a:off x="1011153" y="1894364"/>
            <a:ext cx="31036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dirty="0"/>
              <a:t>Một cửa hàng điện máy, buổi sáng bán được 11 máy tính, buổi chiều bán được ít hơn buổi sáng 3 máy tính. Hỏi buổi chiều cửa hàng bán được bao nhiêu máy tính?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7F52BE-760D-4AB7-8A11-9C1A531A9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14" y="1103859"/>
            <a:ext cx="1678338" cy="647620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96200B-45B5-49F2-92AE-BB08129E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0106" y="1103859"/>
            <a:ext cx="4179092" cy="2793393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1B6A6D-504B-4123-8A76-22834FF6048B}"/>
              </a:ext>
            </a:extLst>
          </p:cNvPr>
          <p:cNvSpPr txBox="1"/>
          <p:nvPr/>
        </p:nvSpPr>
        <p:spPr>
          <a:xfrm>
            <a:off x="3580059" y="3768493"/>
            <a:ext cx="11635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1386783" y="4160908"/>
            <a:ext cx="62506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solidFill>
                  <a:srgbClr val="FF0000"/>
                </a:solidFill>
              </a:rPr>
              <a:t>Buổi chiều cửa hàng bán được số máy tính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2350317" y="4579399"/>
            <a:ext cx="37991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dirty="0">
                <a:solidFill>
                  <a:srgbClr val="FF0000"/>
                </a:solidFill>
              </a:rPr>
              <a:t>11 – 3 = 8 (máy tính)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3349078" y="4989050"/>
            <a:ext cx="29484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100" dirty="0">
                <a:solidFill>
                  <a:srgbClr val="FF0000"/>
                </a:solidFill>
              </a:rPr>
              <a:t>Đáp số: 8 máy tính.</a:t>
            </a:r>
          </a:p>
        </p:txBody>
      </p:sp>
    </p:spTree>
    <p:extLst>
      <p:ext uri="{BB962C8B-B14F-4D97-AF65-F5344CB8AC3E}">
        <p14:creationId xmlns:p14="http://schemas.microsoft.com/office/powerpoint/2010/main" val="174184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177</Words>
  <Application>Microsoft Office PowerPoint</Application>
  <PresentationFormat>On-screen Show (4:3)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109</cp:revision>
  <dcterms:created xsi:type="dcterms:W3CDTF">2021-06-02T01:34:28Z</dcterms:created>
  <dcterms:modified xsi:type="dcterms:W3CDTF">2025-01-07T14:17:09Z</dcterms:modified>
</cp:coreProperties>
</file>