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46" r:id="rId2"/>
    <p:sldId id="349" r:id="rId3"/>
    <p:sldId id="385" r:id="rId4"/>
    <p:sldId id="386" r:id="rId5"/>
    <p:sldId id="387" r:id="rId6"/>
    <p:sldId id="388" r:id="rId7"/>
    <p:sldId id="389" r:id="rId8"/>
    <p:sldId id="390" r:id="rId9"/>
    <p:sldId id="309" r:id="rId10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unito Black" panose="020B0604020202020204" charset="0"/>
      <p:bold r:id="rId16"/>
      <p:boldItalic r:id="rId17"/>
    </p:embeddedFont>
    <p:embeddedFont>
      <p:font typeface="Sigmar One" panose="020B0604020202020204" charset="0"/>
      <p:regular r:id="rId18"/>
    </p:embeddedFont>
  </p:embeddedFontLst>
  <p:defaultTextStyle>
    <a:defPPr>
      <a:defRPr lang="en-US"/>
    </a:defPPr>
    <a:lvl1pPr marL="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04770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60953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914309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21907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1523848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182861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2133387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2438156" algn="l" defTabSz="60953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 userDrawn="1">
          <p15:clr>
            <a:srgbClr val="A4A3A4"/>
          </p15:clr>
        </p15:guide>
        <p15:guide id="2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008000"/>
    <a:srgbClr val="FFFFCC"/>
    <a:srgbClr val="F92D67"/>
    <a:srgbClr val="DFDFDF"/>
    <a:srgbClr val="FDD9BB"/>
    <a:srgbClr val="F9C9BF"/>
    <a:srgbClr val="00FF00"/>
    <a:srgbClr val="ECF3C5"/>
    <a:srgbClr val="FD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80" d="100"/>
          <a:sy n="80" d="100"/>
        </p:scale>
        <p:origin x="318" y="84"/>
      </p:cViewPr>
      <p:guideLst>
        <p:guide orient="horz" pos="1440"/>
        <p:guide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1CCCFC-999A-4FF1-A55C-CE6EC98F1A4D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1870-9C3A-499F-BFAD-62D50DA65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41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5" Type="http://schemas.openxmlformats.org/officeDocument/2006/relationships/image" Target="../media/image5.png"/><Relationship Id="rId4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0"/>
          <p:cNvSpPr>
            <a:spLocks noChangeArrowheads="1" noChangeShapeType="1" noTextEdit="1"/>
          </p:cNvSpPr>
          <p:nvPr/>
        </p:nvSpPr>
        <p:spPr bwMode="auto">
          <a:xfrm>
            <a:off x="4495800" y="1981200"/>
            <a:ext cx="3352800" cy="7727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smtClean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 LỚP </a:t>
            </a:r>
            <a:r>
              <a:rPr lang="en-US" sz="2700" b="1" kern="10" dirty="0">
                <a:ln w="9525" cap="sq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514600" y="3124200"/>
            <a:ext cx="7748276" cy="1194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011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>
              <a:spcBef>
                <a:spcPts val="1011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25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0E28F7-C2FC-6CA9-E824-0E775DE5C238}"/>
              </a:ext>
            </a:extLst>
          </p:cNvPr>
          <p:cNvSpPr txBox="1"/>
          <p:nvPr/>
        </p:nvSpPr>
        <p:spPr>
          <a:xfrm>
            <a:off x="5947235" y="1955800"/>
            <a:ext cx="5145039" cy="1952947"/>
          </a:xfrm>
          <a:prstGeom prst="rect">
            <a:avLst/>
          </a:prstGeom>
          <a:noFill/>
          <a:ln>
            <a:noFill/>
          </a:ln>
        </p:spPr>
        <p:txBody>
          <a:bodyPr vert="horz" lIns="60960" tIns="30480" rIns="60960" bIns="30480" rtlCol="0" anchor="ctr">
            <a:normAutofit/>
          </a:bodyPr>
          <a:lstStyle/>
          <a:p>
            <a:pPr indent="-152408" algn="ctr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</a:pP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Khởi</a:t>
            </a:r>
            <a:r>
              <a:rPr lang="en-US" sz="6400" dirty="0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 </a:t>
            </a:r>
            <a:r>
              <a:rPr lang="en-US" sz="6400" dirty="0" err="1">
                <a:solidFill>
                  <a:srgbClr val="F92D67"/>
                </a:solidFill>
                <a:latin typeface="Sigmar One" panose="00000500000000000000" pitchFamily="2" charset="0"/>
                <a:ea typeface="+mj-ea"/>
                <a:cs typeface="+mj-cs"/>
              </a:rPr>
              <a:t>động</a:t>
            </a:r>
            <a:endParaRPr lang="en-US" sz="6400" dirty="0">
              <a:solidFill>
                <a:srgbClr val="F92D67"/>
              </a:solidFill>
              <a:latin typeface="Sigmar One" panose="00000500000000000000" pitchFamily="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205120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1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Tìm từ ngữ chỉ sự vật và từ ngữ chỉ đặc điểm của sự vật thường thấy ở thành thị hoặc nông thôn.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642" y="1600200"/>
            <a:ext cx="7397558" cy="4084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Oval Callout 3"/>
          <p:cNvSpPr/>
          <p:nvPr/>
        </p:nvSpPr>
        <p:spPr>
          <a:xfrm>
            <a:off x="8305800" y="990600"/>
            <a:ext cx="3544402" cy="1861006"/>
          </a:xfrm>
          <a:prstGeom prst="wedgeEllipseCallout">
            <a:avLst>
              <a:gd name="adj1" fmla="val -39732"/>
              <a:gd name="adj2" fmla="val 74198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Em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quan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sát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kĩ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2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bức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tranh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và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tìm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những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từ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ngữ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điền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vào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ô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phù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 </a:t>
            </a:r>
            <a:r>
              <a:rPr lang="en-US" sz="2000" dirty="0" err="1">
                <a:solidFill>
                  <a:schemeClr val="accent6">
                    <a:lumMod val="50000"/>
                  </a:schemeClr>
                </a:solidFill>
                <a:latin typeface="Nunito Black" pitchFamily="2" charset="0"/>
              </a:rPr>
              <a:t>hợp</a:t>
            </a:r>
            <a:endParaRPr lang="en-US" sz="2000" dirty="0">
              <a:solidFill>
                <a:schemeClr val="accent6">
                  <a:lumMod val="50000"/>
                </a:schemeClr>
              </a:solidFill>
              <a:latin typeface="Nunito Black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8569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1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từ ngữ chỉ sự vật và từ ngữ chỉ đặc điểm của sự vật thường thấy ở thành thị hoặc nông thôn.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155792"/>
              </p:ext>
            </p:extLst>
          </p:nvPr>
        </p:nvGraphicFramePr>
        <p:xfrm>
          <a:off x="1524000" y="1634583"/>
          <a:ext cx="9144001" cy="36994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3980441937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444522348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823646264"/>
                    </a:ext>
                  </a:extLst>
                </a:gridCol>
              </a:tblGrid>
              <a:tr h="425801">
                <a:tc>
                  <a:txBody>
                    <a:bodyPr/>
                    <a:lstStyle/>
                    <a:p>
                      <a:endParaRPr lang="en-US" sz="2000" dirty="0">
                        <a:latin typeface="Nunito Black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ngữ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sự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vật</a:t>
                      </a:r>
                      <a:endParaRPr lang="en-US" sz="2000" dirty="0">
                        <a:solidFill>
                          <a:srgbClr val="002060"/>
                        </a:solidFill>
                        <a:latin typeface="Nunito Black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Từ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ngữ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chỉ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đặc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  <a:latin typeface="Nunito Black" pitchFamily="2" charset="0"/>
                        </a:rPr>
                        <a:t>điểm</a:t>
                      </a:r>
                      <a:endParaRPr lang="en-US" sz="2000" dirty="0">
                        <a:solidFill>
                          <a:srgbClr val="002060"/>
                        </a:solidFill>
                        <a:latin typeface="Nunito Black" pitchFamily="2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148351"/>
                  </a:ext>
                </a:extLst>
              </a:tr>
              <a:tr h="163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Ở </a:t>
                      </a:r>
                      <a:r>
                        <a:rPr lang="en-US" sz="200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thành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thị</a:t>
                      </a:r>
                      <a:endParaRPr lang="en-US" sz="2000" dirty="0">
                        <a:solidFill>
                          <a:srgbClr val="008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phố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ô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tô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buýt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nhà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cao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tầng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nhựa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đèn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đèn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giao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.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tấp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nập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đúc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chật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chội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xô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bồ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1150639"/>
                  </a:ext>
                </a:extLst>
              </a:tr>
              <a:tr h="16368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Ở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nông</a:t>
                      </a:r>
                      <a:r>
                        <a:rPr lang="en-US" sz="2000" baseline="0" dirty="0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8000"/>
                          </a:solidFill>
                          <a:latin typeface="Nunito Black" pitchFamily="2" charset="0"/>
                        </a:rPr>
                        <a:t>thôn</a:t>
                      </a:r>
                      <a:endParaRPr lang="en-US" sz="2000" dirty="0">
                        <a:solidFill>
                          <a:srgbClr val="008000"/>
                        </a:solidFill>
                        <a:latin typeface="Nunito Black" pitchFamily="2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cánh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đồng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xe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bò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ruộng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lúa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con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trâu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cổng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làng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cây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đa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đường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đất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luỹ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tre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mái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ngói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rộng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mênh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mông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thoáng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đãng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thanh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bình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, </a:t>
                      </a:r>
                      <a:r>
                        <a:rPr lang="en-US" sz="2000" baseline="0" dirty="0" err="1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êm</a:t>
                      </a:r>
                      <a:r>
                        <a:rPr lang="en-US" sz="2000" baseline="0" dirty="0">
                          <a:solidFill>
                            <a:srgbClr val="FF0000"/>
                          </a:solidFill>
                          <a:latin typeface="Nunito Black" pitchFamily="2" charset="0"/>
                        </a:rPr>
                        <a:t> ả,…</a:t>
                      </a:r>
                      <a:endParaRPr lang="en-US" sz="2000" dirty="0">
                        <a:solidFill>
                          <a:srgbClr val="FF0000"/>
                        </a:solidFill>
                        <a:latin typeface="Nunito Black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347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Câu 2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: </a:t>
            </a:r>
            <a:r>
              <a:rPr lang="vi-VN" sz="2400" b="1" dirty="0">
                <a:solidFill>
                  <a:srgbClr val="008000"/>
                </a:solidFill>
                <a:latin typeface="Nunito Black" pitchFamily="2" charset="0"/>
              </a:rPr>
              <a:t>Tìm những âm thanh được so sánh với nhau trong các câu dưới đây. Điền thông tin vào bảng theo mẫu.</a:t>
            </a:r>
            <a:endParaRPr lang="vi-VN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68582" y="1828800"/>
            <a:ext cx="9047018" cy="132802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a. Tiếng đàn tơ rưng khi trầm hùng như tiếng thác đổ, khi thánh thót, róc rách như suối reo.</a:t>
            </a:r>
          </a:p>
          <a:p>
            <a:pPr algn="r"/>
            <a:r>
              <a:rPr lang="vi-VN" sz="2400" dirty="0">
                <a:solidFill>
                  <a:srgbClr val="002060"/>
                </a:solidFill>
                <a:latin typeface="Nunito Black" pitchFamily="2" charset="0"/>
              </a:rPr>
              <a:t>(Theo An Duy và Lê Tấn)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43673" y="3735318"/>
            <a:ext cx="9248127" cy="13280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rgbClr val="7030A0"/>
                </a:solidFill>
                <a:latin typeface="Nunito Black" pitchFamily="2" charset="0"/>
              </a:rPr>
              <a:t>b. Tiếng chim sáo về ríu ran như một cái chợ vừa mở, như lớp học vừa tan, như buổi đàn ca liên hoan sắp bắt đầu…</a:t>
            </a:r>
          </a:p>
          <a:p>
            <a:pPr algn="r"/>
            <a:r>
              <a:rPr lang="vi-VN" sz="2400" dirty="0">
                <a:solidFill>
                  <a:srgbClr val="7030A0"/>
                </a:solidFill>
                <a:latin typeface="Nunito Black" pitchFamily="2" charset="0"/>
              </a:rPr>
              <a:t>(Theo Băng Sơn)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55967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581912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những âm thanh được so sánh với nhau trong các câu dưới đây. Điền thông tin vào bảng theo mẫu.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2455" y="1752600"/>
            <a:ext cx="8594361" cy="2799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0365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693003"/>
            <a:ext cx="97815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Câu 2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: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Tìm những âm thanh được so sánh với nhau trong các câu dưới đây. Điền thông tin vào bảng theo mẫu.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876325"/>
              </p:ext>
            </p:extLst>
          </p:nvPr>
        </p:nvGraphicFramePr>
        <p:xfrm>
          <a:off x="1038872" y="1828800"/>
          <a:ext cx="10238728" cy="34433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542528">
                  <a:extLst>
                    <a:ext uri="{9D8B030D-6E8A-4147-A177-3AD203B41FA5}">
                      <a16:colId xmlns:a16="http://schemas.microsoft.com/office/drawing/2014/main" val="138715446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07429189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210245909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447578715"/>
                    </a:ext>
                  </a:extLst>
                </a:gridCol>
              </a:tblGrid>
              <a:tr h="63981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than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được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Đặc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điểm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Từ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Âm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thanh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dùng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để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 so </a:t>
                      </a:r>
                      <a:r>
                        <a:rPr lang="en-US" sz="2000" dirty="0" err="1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sánh</a:t>
                      </a:r>
                      <a:endParaRPr lang="en-US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842695"/>
                  </a:ext>
                </a:extLst>
              </a:tr>
              <a:tr h="639810">
                <a:tc rowSpan="2">
                  <a:txBody>
                    <a:bodyPr/>
                    <a:lstStyle/>
                    <a:p>
                      <a:pPr algn="l" fontAlgn="t"/>
                      <a:r>
                        <a:rPr lang="vi-VN" sz="2000" dirty="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Tiếng đàn tơ rưng</a:t>
                      </a:r>
                      <a:endParaRPr lang="vi-VN" sz="2000" b="0" dirty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trầm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hùng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thác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đổ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3941813123"/>
                  </a:ext>
                </a:extLst>
              </a:tr>
              <a:tr h="639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thánh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thót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róc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rách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suối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reo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2581749703"/>
                  </a:ext>
                </a:extLst>
              </a:tr>
              <a:tr h="1481201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Nunito Black" pitchFamily="2" charset="0"/>
                        </a:rPr>
                        <a:t>Tiếng chim sáo</a:t>
                      </a:r>
                      <a:endParaRPr lang="en-US" sz="2000" b="0">
                        <a:solidFill>
                          <a:srgbClr val="00206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ríu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ran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như</a:t>
                      </a:r>
                      <a:endParaRPr lang="vi-VN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chợ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mở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lớp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học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vừa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tan,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buổi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đàn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ca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liên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hoan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sắp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bắt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 </a:t>
                      </a:r>
                      <a:r>
                        <a:rPr lang="en-US" sz="2000" dirty="0" err="1">
                          <a:solidFill>
                            <a:srgbClr val="FF0000"/>
                          </a:solidFill>
                          <a:effectLst/>
                          <a:latin typeface="Nunito Black" pitchFamily="2" charset="0"/>
                        </a:rPr>
                        <a:t>đầu</a:t>
                      </a:r>
                      <a:endParaRPr lang="en-US" sz="2000" b="0" dirty="0">
                        <a:solidFill>
                          <a:srgbClr val="FF0000"/>
                        </a:solidFill>
                        <a:effectLst/>
                        <a:latin typeface="Nunito Black" pitchFamily="2" charset="0"/>
                      </a:endParaRPr>
                    </a:p>
                  </a:txBody>
                  <a:tcPr marL="36479" marR="36479" marT="36479" marB="36479" anchor="ctr"/>
                </a:tc>
                <a:extLst>
                  <a:ext uri="{0D108BD9-81ED-4DB2-BD59-A6C34878D82A}">
                    <a16:rowId xmlns:a16="http://schemas.microsoft.com/office/drawing/2014/main" val="755726074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7814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04800" y="5410200"/>
            <a:ext cx="1080543" cy="1180921"/>
          </a:xfrm>
          <a:prstGeom prst="rect">
            <a:avLst/>
          </a:prstGeom>
        </p:spPr>
      </p:pic>
      <p:pic>
        <p:nvPicPr>
          <p:cNvPr id="13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846892" y="5449843"/>
            <a:ext cx="2099416" cy="114127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38873" y="693003"/>
            <a:ext cx="97815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3: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Đặt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một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câu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tả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âm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thanh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có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sử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dụng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biện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pháp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 so </a:t>
            </a:r>
            <a:r>
              <a:rPr lang="en-US" sz="2400" b="1" dirty="0" err="1">
                <a:solidFill>
                  <a:srgbClr val="008000"/>
                </a:solidFill>
                <a:latin typeface="Nunito Black" pitchFamily="2" charset="0"/>
              </a:rPr>
              <a:t>sánh</a:t>
            </a:r>
            <a:r>
              <a:rPr lang="en-US" sz="2400" b="1" dirty="0">
                <a:solidFill>
                  <a:srgbClr val="00800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008000"/>
              </a:solidFill>
              <a:latin typeface="Nunito Black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399" y="2786019"/>
            <a:ext cx="8839201" cy="3767181"/>
            <a:chOff x="1295399" y="2786019"/>
            <a:chExt cx="8839201" cy="3767181"/>
          </a:xfrm>
        </p:grpSpPr>
        <p:pic>
          <p:nvPicPr>
            <p:cNvPr id="11" name="Picture 6" descr="Bloggang.com : เนยสีฟ้า : 62 - ป้ายสำหรับพิมพ์ข้อความ">
              <a:extLst>
                <a:ext uri="{FF2B5EF4-FFF2-40B4-BE49-F238E27FC236}">
                  <a16:creationId xmlns:a16="http://schemas.microsoft.com/office/drawing/2014/main" id="{27C80876-A8C3-E977-8AE5-39AD879C30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7" r="5509" b="9535"/>
            <a:stretch/>
          </p:blipFill>
          <p:spPr bwMode="auto">
            <a:xfrm>
              <a:off x="1295399" y="2786019"/>
              <a:ext cx="8839201" cy="361478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124891" y="3690878"/>
              <a:ext cx="7095309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Những chú chim hót trong vườn như những nhạc công đang dạo lên bản tình ca mùa hạ.</a:t>
              </a:r>
            </a:p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Tiếng hát của Mai trong veo như tiếng chim hót.</a:t>
              </a:r>
            </a:p>
            <a:p>
              <a:pPr algn="just"/>
              <a:r>
                <a:rPr lang="vi-VN" sz="2400" dirty="0">
                  <a:solidFill>
                    <a:srgbClr val="FF0000"/>
                  </a:solidFill>
                  <a:latin typeface="Nunito Black" pitchFamily="2" charset="0"/>
                </a:rPr>
                <a:t>- Tiếng mưa rơi xuống mái hiên như tiếng ếch kêu.</a:t>
              </a:r>
            </a:p>
            <a:p>
              <a:r>
                <a:rPr lang="vi-VN" dirty="0">
                  <a:solidFill>
                    <a:srgbClr val="000000"/>
                  </a:solidFill>
                  <a:latin typeface="OpenSans"/>
                </a:rPr>
                <a:t/>
              </a:r>
              <a:br>
                <a:rPr lang="vi-VN" dirty="0">
                  <a:solidFill>
                    <a:srgbClr val="000000"/>
                  </a:solidFill>
                  <a:latin typeface="OpenSans"/>
                </a:rPr>
              </a:br>
              <a:r>
                <a:rPr lang="vi-VN" dirty="0">
                  <a:solidFill>
                    <a:srgbClr val="000000"/>
                  </a:solidFill>
                  <a:latin typeface="OpenSans"/>
                </a:rPr>
                <a:t/>
              </a:r>
              <a:br>
                <a:rPr lang="vi-VN" dirty="0">
                  <a:solidFill>
                    <a:srgbClr val="000000"/>
                  </a:solidFill>
                  <a:latin typeface="OpenSans"/>
                </a:rPr>
              </a:br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0533DFC-0C6E-04C6-7068-778D4398D089}"/>
              </a:ext>
            </a:extLst>
          </p:cNvPr>
          <p:cNvSpPr txBox="1"/>
          <p:nvPr/>
        </p:nvSpPr>
        <p:spPr>
          <a:xfrm>
            <a:off x="6324600" y="1050905"/>
            <a:ext cx="5148292" cy="192089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unito Black" pitchFamily="2" charset="0"/>
              </a:rPr>
              <a:t>	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dựa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2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trên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Nunito Black" pitchFamily="2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Nunito Black" pitchFamily="2" charset="0"/>
              </a:rPr>
              <a:t>.</a:t>
            </a:r>
            <a:endParaRPr lang="en-US" sz="2400" dirty="0">
              <a:solidFill>
                <a:srgbClr val="FF0000"/>
              </a:solidFill>
              <a:latin typeface="Nunito Black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693" y="110030"/>
            <a:ext cx="971686" cy="73352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91715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07EFB32-B781-FF92-BEB9-B051AE4A6ADB}"/>
              </a:ext>
            </a:extLst>
          </p:cNvPr>
          <p:cNvSpPr txBox="1"/>
          <p:nvPr/>
        </p:nvSpPr>
        <p:spPr>
          <a:xfrm>
            <a:off x="5029200" y="2514600"/>
            <a:ext cx="6449820" cy="1345720"/>
          </a:xfrm>
          <a:prstGeom prst="rect">
            <a:avLst/>
          </a:prstGeom>
          <a:noFill/>
        </p:spPr>
        <p:txBody>
          <a:bodyPr vert="horz" lIns="60960" tIns="30480" rIns="60960" bIns="30480" rtlCol="0" anchor="ctr">
            <a:noAutofit/>
          </a:bodyPr>
          <a:lstStyle/>
          <a:p>
            <a:pPr marL="0" marR="0" lvl="0" indent="0" algn="ctr" defTabSz="60953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Hẹn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gặp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lại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các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 </a:t>
            </a:r>
            <a:r>
              <a:rPr kumimoji="0" lang="en-US" sz="6400" b="1" i="0" u="none" strike="noStrike" kern="1200" cap="none" spc="0" normalizeH="0" baseline="0" noProof="0" dirty="0" err="1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em</a:t>
            </a: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F92D67"/>
                </a:solidFill>
                <a:effectLst/>
                <a:uLnTx/>
                <a:uFillTx/>
                <a:latin typeface="Sigmar One" panose="00000500000000000000" pitchFamily="2" charset="0"/>
              </a:rPr>
              <a:t>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F361E-F561-9F7D-45A5-664B39FAA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1735" y="615317"/>
            <a:ext cx="4978053" cy="5627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2678</TotalTime>
  <Words>452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Times New Roman</vt:lpstr>
      <vt:lpstr>Calibri</vt:lpstr>
      <vt:lpstr>OpenSans</vt:lpstr>
      <vt:lpstr>Nunito Black</vt:lpstr>
      <vt:lpstr>Sigmar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Họa tiết và Hình dạng Trừu tượng Đoán bức hình Bản thuyết trình Vui nhộn</dc:title>
  <dc:creator>Admin</dc:creator>
  <cp:lastModifiedBy>Admin</cp:lastModifiedBy>
  <cp:revision>150</cp:revision>
  <dcterms:created xsi:type="dcterms:W3CDTF">2006-08-16T00:00:00Z</dcterms:created>
  <dcterms:modified xsi:type="dcterms:W3CDTF">2025-01-08T11:37:01Z</dcterms:modified>
  <dc:identifier>DAFDiO2oNAs</dc:identifier>
</cp:coreProperties>
</file>