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60" r:id="rId2"/>
    <p:sldId id="306" r:id="rId3"/>
    <p:sldId id="317" r:id="rId4"/>
    <p:sldId id="328" r:id="rId5"/>
    <p:sldId id="296" r:id="rId6"/>
    <p:sldId id="329" r:id="rId7"/>
    <p:sldId id="330" r:id="rId8"/>
    <p:sldId id="331" r:id="rId9"/>
    <p:sldId id="332" r:id="rId10"/>
    <p:sldId id="333" r:id="rId11"/>
    <p:sldId id="334" r:id="rId12"/>
    <p:sldId id="335" r:id="rId13"/>
    <p:sldId id="297" r:id="rId14"/>
    <p:sldId id="308" r:id="rId15"/>
    <p:sldId id="327" r:id="rId16"/>
    <p:sldId id="318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10" r:id="rId26"/>
    <p:sldId id="307" r:id="rId27"/>
    <p:sldId id="311" r:id="rId28"/>
    <p:sldId id="309" r:id="rId29"/>
    <p:sldId id="312" r:id="rId30"/>
    <p:sldId id="313" r:id="rId31"/>
    <p:sldId id="314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VNI-Times" pitchFamily="2" charset="0"/>
      <p:regular r:id="rId38"/>
      <p:bold r:id="rId39"/>
      <p:italic r:id="rId40"/>
      <p:boldItalic r:id="rId41"/>
    </p:embeddedFont>
    <p:embeddedFont>
      <p:font typeface="Nunito Black" panose="020B0604020202020204" charset="0"/>
      <p:bold r:id="rId42"/>
      <p:boldItalic r:id="rId43"/>
    </p:embeddedFont>
    <p:embeddedFont>
      <p:font typeface="Nunito Bold" panose="020B0604020202020204" charset="0"/>
      <p:regular r:id="rId44"/>
    </p:embeddedFont>
    <p:embeddedFont>
      <p:font typeface="Nunito Bold Bold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EB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5" autoAdjust="0"/>
    <p:restoredTop sz="94622" autoAdjust="0"/>
  </p:normalViewPr>
  <p:slideViewPr>
    <p:cSldViewPr>
      <p:cViewPr varScale="1">
        <p:scale>
          <a:sx n="54" d="100"/>
          <a:sy n="54" d="100"/>
        </p:scale>
        <p:origin x="2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FF8CD-B3F7-4AD1-9B78-1D5C0711A3F3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AF9F7-26C5-47CD-A0C9-DC19F8DD4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3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CDCEA-8CFB-485E-A344-C8F5FD3BE6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95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baseline="0" dirty="0"/>
              <a:t> </a:t>
            </a:r>
            <a:r>
              <a:rPr lang="en-US" baseline="0" dirty="0" err="1"/>
              <a:t>sát</a:t>
            </a:r>
            <a:r>
              <a:rPr lang="en-US" baseline="0" dirty="0"/>
              <a:t>,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, </a:t>
            </a:r>
            <a:r>
              <a:rPr lang="en-US" baseline="0" dirty="0" err="1"/>
              <a:t>hiện</a:t>
            </a:r>
            <a:r>
              <a:rPr lang="en-US" baseline="0" dirty="0"/>
              <a:t> slide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CDCEA-8CFB-485E-A344-C8F5FD3BE6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34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5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3.png"/><Relationship Id="rId7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13" Type="http://schemas.openxmlformats.org/officeDocument/2006/relationships/image" Target="../media/image68.jp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57.jpeg"/><Relationship Id="rId16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3.jpeg"/><Relationship Id="rId3" Type="http://schemas.openxmlformats.org/officeDocument/2006/relationships/image" Target="../media/image73.jpeg"/><Relationship Id="rId7" Type="http://schemas.openxmlformats.org/officeDocument/2006/relationships/image" Target="../media/image77.jpg"/><Relationship Id="rId12" Type="http://schemas.openxmlformats.org/officeDocument/2006/relationships/image" Target="../media/image82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93.jpeg"/><Relationship Id="rId7" Type="http://schemas.openxmlformats.org/officeDocument/2006/relationships/image" Target="../media/image100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9.jpeg"/><Relationship Id="rId7" Type="http://schemas.openxmlformats.org/officeDocument/2006/relationships/image" Target="../media/image108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53.png"/><Relationship Id="rId7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Relationship Id="rId9" Type="http://schemas.openxmlformats.org/officeDocument/2006/relationships/image" Target="../media/image1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53.png"/><Relationship Id="rId7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Relationship Id="rId9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53.png"/><Relationship Id="rId7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12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15" Type="http://schemas.openxmlformats.org/officeDocument/2006/relationships/image" Target="../media/image21.jpeg"/><Relationship Id="rId10" Type="http://schemas.openxmlformats.org/officeDocument/2006/relationships/image" Target="../media/image8.svg"/><Relationship Id="rId4" Type="http://schemas.openxmlformats.org/officeDocument/2006/relationships/image" Target="../media/image15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9F7E56-218A-8353-005E-79328EFE8FA1}"/>
              </a:ext>
            </a:extLst>
          </p:cNvPr>
          <p:cNvSpPr/>
          <p:nvPr/>
        </p:nvSpPr>
        <p:spPr>
          <a:xfrm>
            <a:off x="304800" y="342900"/>
            <a:ext cx="17602200" cy="960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7B04B5C-8435-75C9-E05F-E43571CDA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043672" y="5429102"/>
            <a:ext cx="7316532" cy="4629369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F6052A9-E47B-038F-29B6-9D4CBD628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3020" y="6263740"/>
            <a:ext cx="4206580" cy="41148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301CC4B-94EC-91B6-6718-D103110E4A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241892" y="5836917"/>
            <a:ext cx="3759898" cy="41148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AA6E8E43-D240-0472-50FB-CFEB7E8B8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06590" y="6723270"/>
            <a:ext cx="3175767" cy="3195740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id="{9AD730DF-0A86-8F06-CFEA-55572EC6693A}"/>
              </a:ext>
            </a:extLst>
          </p:cNvPr>
          <p:cNvSpPr txBox="1"/>
          <p:nvPr/>
        </p:nvSpPr>
        <p:spPr>
          <a:xfrm>
            <a:off x="5562600" y="1770414"/>
            <a:ext cx="6422397" cy="82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dirty="0" err="1">
                <a:solidFill>
                  <a:srgbClr val="002060"/>
                </a:solidFill>
                <a:latin typeface="Nunito Bold"/>
              </a:rPr>
              <a:t>Tự</a:t>
            </a:r>
            <a:r>
              <a:rPr lang="en-US" sz="4800" dirty="0">
                <a:solidFill>
                  <a:srgbClr val="002060"/>
                </a:solidFill>
                <a:latin typeface="Nunito Bold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Nunito Bold"/>
              </a:rPr>
              <a:t>nhiên</a:t>
            </a:r>
            <a:r>
              <a:rPr lang="en-US" sz="4800" dirty="0">
                <a:solidFill>
                  <a:srgbClr val="002060"/>
                </a:solidFill>
                <a:latin typeface="Nunito Bold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Nunito Bold"/>
              </a:rPr>
              <a:t>và</a:t>
            </a:r>
            <a:r>
              <a:rPr lang="en-US" sz="4800" dirty="0" smtClean="0">
                <a:solidFill>
                  <a:srgbClr val="002060"/>
                </a:solidFill>
                <a:latin typeface="Nunito Bold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Nunito Bold"/>
              </a:rPr>
              <a:t>xã</a:t>
            </a:r>
            <a:r>
              <a:rPr lang="en-US" sz="4800" dirty="0">
                <a:solidFill>
                  <a:srgbClr val="002060"/>
                </a:solidFill>
                <a:latin typeface="Nunito Bold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Nunito Bold"/>
              </a:rPr>
              <a:t>hội</a:t>
            </a:r>
            <a:endParaRPr lang="en-US" sz="4800" dirty="0">
              <a:solidFill>
                <a:srgbClr val="002060"/>
              </a:solidFill>
              <a:latin typeface="Nunito Bold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5B0F7F9-0069-4413-E824-6298C52D9E75}"/>
              </a:ext>
            </a:extLst>
          </p:cNvPr>
          <p:cNvSpPr txBox="1"/>
          <p:nvPr/>
        </p:nvSpPr>
        <p:spPr>
          <a:xfrm>
            <a:off x="1168575" y="2822819"/>
            <a:ext cx="15761047" cy="21287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dirty="0" smtClean="0">
                <a:solidFill>
                  <a:srgbClr val="002060"/>
                </a:solidFill>
                <a:latin typeface="Nunito Bold Bold"/>
              </a:rPr>
              <a:t>MỘT </a:t>
            </a:r>
            <a:r>
              <a:rPr lang="en-US" sz="5899" dirty="0">
                <a:solidFill>
                  <a:srgbClr val="002060"/>
                </a:solidFill>
                <a:latin typeface="Nunito Bold Bold"/>
              </a:rPr>
              <a:t>SỐ BỘ PHẬN CỦA THỰC </a:t>
            </a:r>
            <a:r>
              <a:rPr lang="en-US" sz="5899" dirty="0" smtClean="0">
                <a:solidFill>
                  <a:srgbClr val="002060"/>
                </a:solidFill>
                <a:latin typeface="Nunito Bold Bold"/>
              </a:rPr>
              <a:t>VẬT</a:t>
            </a:r>
          </a:p>
          <a:p>
            <a:pPr algn="ctr">
              <a:lnSpc>
                <a:spcPts val="8259"/>
              </a:lnSpc>
            </a:pPr>
            <a:r>
              <a:rPr lang="en-US" sz="5899" dirty="0" smtClean="0">
                <a:solidFill>
                  <a:srgbClr val="002060"/>
                </a:solidFill>
                <a:latin typeface="Nunito Bold Bold"/>
              </a:rPr>
              <a:t>( </a:t>
            </a:r>
            <a:r>
              <a:rPr lang="en-US" sz="5899" dirty="0" err="1" smtClean="0">
                <a:solidFill>
                  <a:srgbClr val="002060"/>
                </a:solidFill>
                <a:latin typeface="Nunito Bold Bold"/>
              </a:rPr>
              <a:t>Tiết</a:t>
            </a:r>
            <a:r>
              <a:rPr lang="en-US" sz="5899" dirty="0" smtClean="0">
                <a:solidFill>
                  <a:srgbClr val="002060"/>
                </a:solidFill>
                <a:latin typeface="Nunito Bold Bold"/>
              </a:rPr>
              <a:t> 3)</a:t>
            </a:r>
            <a:r>
              <a:rPr lang="en-US" sz="5899" dirty="0" smtClean="0">
                <a:solidFill>
                  <a:srgbClr val="002060"/>
                </a:solidFill>
                <a:latin typeface="Nunito Bold Bold"/>
              </a:rPr>
              <a:t> </a:t>
            </a:r>
            <a:endParaRPr lang="en-US" sz="5899" dirty="0">
              <a:solidFill>
                <a:srgbClr val="002060"/>
              </a:solidFill>
              <a:latin typeface="Nunito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124898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8"/>
          <p:cNvSpPr txBox="1">
            <a:spLocks noChangeArrowheads="1"/>
          </p:cNvSpPr>
          <p:nvPr/>
        </p:nvSpPr>
        <p:spPr bwMode="auto">
          <a:xfrm>
            <a:off x="2286000" y="5164932"/>
            <a:ext cx="3771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cs typeface="Arial" panose="020B0604020202020204" pitchFamily="34" charset="0"/>
              </a:rPr>
              <a:t>Quả lựu</a:t>
            </a:r>
          </a:p>
        </p:txBody>
      </p:sp>
      <p:sp>
        <p:nvSpPr>
          <p:cNvPr id="48131" name="Text Box 10"/>
          <p:cNvSpPr txBox="1">
            <a:spLocks noChangeArrowheads="1"/>
          </p:cNvSpPr>
          <p:nvPr/>
        </p:nvSpPr>
        <p:spPr bwMode="auto">
          <a:xfrm>
            <a:off x="10515600" y="5050633"/>
            <a:ext cx="42291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cs typeface="Arial" panose="020B0604020202020204" pitchFamily="34" charset="0"/>
              </a:rPr>
              <a:t>Quả ngô – bắp</a:t>
            </a:r>
          </a:p>
        </p:txBody>
      </p:sp>
      <p:sp>
        <p:nvSpPr>
          <p:cNvPr id="48132" name="Text Box 11"/>
          <p:cNvSpPr txBox="1">
            <a:spLocks noChangeArrowheads="1"/>
          </p:cNvSpPr>
          <p:nvPr/>
        </p:nvSpPr>
        <p:spPr bwMode="auto">
          <a:xfrm>
            <a:off x="2857500" y="9258301"/>
            <a:ext cx="3657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cs typeface="Arial" panose="020B0604020202020204" pitchFamily="34" charset="0"/>
              </a:rPr>
              <a:t>Đậu Hà Lan</a:t>
            </a:r>
          </a:p>
        </p:txBody>
      </p:sp>
      <p:sp>
        <p:nvSpPr>
          <p:cNvPr id="48133" name="Text Box 12"/>
          <p:cNvSpPr txBox="1">
            <a:spLocks noChangeArrowheads="1"/>
          </p:cNvSpPr>
          <p:nvPr/>
        </p:nvSpPr>
        <p:spPr bwMode="auto">
          <a:xfrm>
            <a:off x="9144000" y="9144001"/>
            <a:ext cx="60007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 dirty="0" err="1">
                <a:cs typeface="Arial" panose="020B0604020202020204" pitchFamily="34" charset="0"/>
              </a:rPr>
              <a:t>Quả</a:t>
            </a:r>
            <a:r>
              <a:rPr lang="en-US" altLang="en-US" sz="4200" b="1" dirty="0">
                <a:cs typeface="Arial" panose="020B0604020202020204" pitchFamily="34" charset="0"/>
              </a:rPr>
              <a:t> </a:t>
            </a:r>
            <a:r>
              <a:rPr lang="en-US" altLang="en-US" sz="4200" b="1" dirty="0" err="1">
                <a:cs typeface="Arial" panose="020B0604020202020204" pitchFamily="34" charset="0"/>
              </a:rPr>
              <a:t>lạc</a:t>
            </a:r>
            <a:r>
              <a:rPr lang="en-US" altLang="en-US" sz="4200" b="1" dirty="0">
                <a:cs typeface="Arial" panose="020B0604020202020204" pitchFamily="34" charset="0"/>
              </a:rPr>
              <a:t> – </a:t>
            </a:r>
            <a:r>
              <a:rPr lang="en-US" altLang="en-US" sz="4200" b="1" dirty="0" err="1">
                <a:cs typeface="Arial" panose="020B0604020202020204" pitchFamily="34" charset="0"/>
              </a:rPr>
              <a:t>đậu</a:t>
            </a:r>
            <a:r>
              <a:rPr lang="en-US" altLang="en-US" sz="4200" b="1" dirty="0">
                <a:cs typeface="Arial" panose="020B0604020202020204" pitchFamily="34" charset="0"/>
              </a:rPr>
              <a:t> </a:t>
            </a:r>
            <a:r>
              <a:rPr lang="en-US" altLang="en-US" sz="4200" b="1" dirty="0" err="1">
                <a:cs typeface="Arial" panose="020B0604020202020204" pitchFamily="34" charset="0"/>
              </a:rPr>
              <a:t>phộng</a:t>
            </a:r>
            <a:endParaRPr lang="en-US" altLang="en-US" sz="4200" b="1" dirty="0">
              <a:cs typeface="Arial" panose="020B0604020202020204" pitchFamily="34" charset="0"/>
            </a:endParaRPr>
          </a:p>
        </p:txBody>
      </p:sp>
      <p:sp>
        <p:nvSpPr>
          <p:cNvPr id="48134" name="Rectangle 14"/>
          <p:cNvSpPr>
            <a:spLocks noChangeArrowheads="1"/>
          </p:cNvSpPr>
          <p:nvPr/>
        </p:nvSpPr>
        <p:spPr bwMode="auto">
          <a:xfrm>
            <a:off x="6800850" y="24449"/>
            <a:ext cx="5829300" cy="800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900" b="1" dirty="0">
                <a:solidFill>
                  <a:srgbClr val="FF0066"/>
                </a:solidFill>
                <a:cs typeface="Arial" panose="020B0604020202020204" pitchFamily="34" charset="0"/>
              </a:rPr>
              <a:t>QUẢ CÓ VỎ - HẠT</a:t>
            </a:r>
          </a:p>
        </p:txBody>
      </p:sp>
      <p:pic>
        <p:nvPicPr>
          <p:cNvPr id="48135" name="Picture 15" descr="Cong-dung-va-gia-tri-dinh-duong-cua-luu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28700"/>
            <a:ext cx="5943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6" descr="vo h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1028700"/>
            <a:ext cx="74295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7" descr="vo h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829301"/>
            <a:ext cx="628650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9" descr="bai-thuoc-chua-benh-than-ky-tu-cu-l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5943600"/>
            <a:ext cx="58864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51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105669" y="1039157"/>
            <a:ext cx="8115300" cy="1326468"/>
          </a:xfrm>
          <a:prstGeom prst="downArrowCallout">
            <a:avLst>
              <a:gd name="adj1" fmla="val 197222"/>
              <a:gd name="adj2" fmla="val 197222"/>
              <a:gd name="adj3" fmla="val 16667"/>
              <a:gd name="adj4" fmla="val 6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500" b="1" dirty="0" err="1"/>
              <a:t>Loại</a:t>
            </a:r>
            <a:r>
              <a:rPr lang="en-US" sz="4500" b="1" dirty="0"/>
              <a:t> </a:t>
            </a:r>
            <a:r>
              <a:rPr lang="en-US" sz="4500" b="1" dirty="0" err="1"/>
              <a:t>quả</a:t>
            </a:r>
            <a:r>
              <a:rPr lang="en-US" sz="4500" b="1" dirty="0"/>
              <a:t> </a:t>
            </a:r>
            <a:r>
              <a:rPr lang="en-US" sz="4500" b="1" dirty="0" err="1"/>
              <a:t>có</a:t>
            </a:r>
            <a:r>
              <a:rPr lang="en-US" sz="4500" b="1" dirty="0"/>
              <a:t> </a:t>
            </a:r>
            <a:r>
              <a:rPr lang="en-US" sz="4500" b="1" dirty="0" err="1"/>
              <a:t>vỏ</a:t>
            </a:r>
            <a:r>
              <a:rPr lang="en-US" sz="4500" b="1" dirty="0"/>
              <a:t> </a:t>
            </a:r>
            <a:r>
              <a:rPr lang="en-US" sz="4500" b="1" dirty="0" err="1"/>
              <a:t>ăn</a:t>
            </a:r>
            <a:r>
              <a:rPr lang="en-US" sz="4500" b="1" dirty="0"/>
              <a:t> </a:t>
            </a:r>
            <a:r>
              <a:rPr lang="en-US" sz="4500" b="1" dirty="0" err="1"/>
              <a:t>được</a:t>
            </a:r>
            <a:endParaRPr lang="en-US" sz="45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2305319" y="3394287"/>
            <a:ext cx="13716000" cy="4827984"/>
            <a:chOff x="0" y="3200400"/>
            <a:chExt cx="9144000" cy="3657600"/>
          </a:xfrm>
        </p:grpSpPr>
        <p:pic>
          <p:nvPicPr>
            <p:cNvPr id="4" name="Picture 5" descr="Trai dau ta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1" t="7062" r="10889" b="9322"/>
            <a:stretch>
              <a:fillRect/>
            </a:stretch>
          </p:blipFill>
          <p:spPr bwMode="auto">
            <a:xfrm>
              <a:off x="4267200" y="3200400"/>
              <a:ext cx="4876800" cy="3657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00400"/>
              <a:ext cx="42672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5725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4715508" y="390973"/>
            <a:ext cx="8458200" cy="1563488"/>
          </a:xfrm>
          <a:prstGeom prst="downArrowCallout">
            <a:avLst>
              <a:gd name="adj1" fmla="val 205556"/>
              <a:gd name="adj2" fmla="val 205556"/>
              <a:gd name="adj3" fmla="val 16667"/>
              <a:gd name="adj4" fmla="val 66667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774" y="3057911"/>
            <a:ext cx="3571877" cy="25217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016" y="2662816"/>
            <a:ext cx="3531035" cy="2839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312" y="5890646"/>
            <a:ext cx="4417377" cy="33483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2520887"/>
            <a:ext cx="3070508" cy="33697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18" y="6210842"/>
            <a:ext cx="2921241" cy="27130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0205" y="2977405"/>
            <a:ext cx="2960273" cy="26146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214" y="5895743"/>
            <a:ext cx="3086100" cy="33432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286" y="6519047"/>
            <a:ext cx="3214688" cy="240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2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006A43-9CD1-762E-1C60-BE11AC630313}"/>
              </a:ext>
            </a:extLst>
          </p:cNvPr>
          <p:cNvSpPr txBox="1"/>
          <p:nvPr/>
        </p:nvSpPr>
        <p:spPr>
          <a:xfrm>
            <a:off x="1371599" y="387505"/>
            <a:ext cx="14288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màu sắc, hình dạng của hoa, quả.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CC8E7-0DC6-DE65-B05D-8C2364BEF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12" y="312234"/>
            <a:ext cx="828675" cy="101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BE2CEB-0781-7D5B-5D0D-94D4C363CC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617"/>
          <a:stretch/>
        </p:blipFill>
        <p:spPr>
          <a:xfrm>
            <a:off x="1214871" y="1120481"/>
            <a:ext cx="5053288" cy="4426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1D971D-F42F-742D-A244-05157B21A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19" r="33906"/>
          <a:stretch/>
        </p:blipFill>
        <p:spPr>
          <a:xfrm>
            <a:off x="6420558" y="1156653"/>
            <a:ext cx="5413269" cy="44690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C8C1B7-5529-8CB5-2E79-A1E26B311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4738" y="1229557"/>
            <a:ext cx="5048392" cy="4365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65F09B-D7F6-40BE-F993-952398FEC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598" y="5572032"/>
            <a:ext cx="16091477" cy="43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5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5C1D1A-4FD3-73A5-AE3C-6AE6F73D5BF9}"/>
              </a:ext>
            </a:extLst>
          </p:cNvPr>
          <p:cNvGraphicFramePr>
            <a:graphicFrameLocks noGrp="1"/>
          </p:cNvGraphicFramePr>
          <p:nvPr/>
        </p:nvGraphicFramePr>
        <p:xfrm>
          <a:off x="1965983" y="1714500"/>
          <a:ext cx="14288431" cy="6472723"/>
        </p:xfrm>
        <a:graphic>
          <a:graphicData uri="http://schemas.openxmlformats.org/drawingml/2006/table">
            <a:tbl>
              <a:tblPr/>
              <a:tblGrid>
                <a:gridCol w="3259829">
                  <a:extLst>
                    <a:ext uri="{9D8B030D-6E8A-4147-A177-3AD203B41FA5}">
                      <a16:colId xmlns:a16="http://schemas.microsoft.com/office/drawing/2014/main" val="3197473440"/>
                    </a:ext>
                  </a:extLst>
                </a:gridCol>
                <a:gridCol w="4517173">
                  <a:extLst>
                    <a:ext uri="{9D8B030D-6E8A-4147-A177-3AD203B41FA5}">
                      <a16:colId xmlns:a16="http://schemas.microsoft.com/office/drawing/2014/main" val="975526753"/>
                    </a:ext>
                  </a:extLst>
                </a:gridCol>
                <a:gridCol w="6511429">
                  <a:extLst>
                    <a:ext uri="{9D8B030D-6E8A-4147-A177-3AD203B41FA5}">
                      <a16:colId xmlns:a16="http://schemas.microsoft.com/office/drawing/2014/main" val="2224635902"/>
                    </a:ext>
                  </a:extLst>
                </a:gridCol>
              </a:tblGrid>
              <a:tr h="1173481">
                <a:tc>
                  <a:txBody>
                    <a:bodyPr/>
                    <a:lstStyle/>
                    <a:p>
                      <a:pPr algn="ctr" fontAlgn="t"/>
                      <a:endParaRPr lang="en-US" sz="32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sắc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Hình dạng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315855"/>
                  </a:ext>
                </a:extLst>
              </a:tr>
              <a:tr h="11411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 hồng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Đỏ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Các cánh hoa xếp chồng lên nhau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613148"/>
                  </a:ext>
                </a:extLst>
              </a:tr>
              <a:tr h="11411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 cúc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Vàng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Các cánh hoa xếp chồng lên nhau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170764"/>
                  </a:ext>
                </a:extLst>
              </a:tr>
              <a:tr h="8607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 đào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Hồng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Các cánh hoa xếp đôi diện nhau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051072"/>
                  </a:ext>
                </a:extLst>
              </a:tr>
              <a:tr h="8607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thanh long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Vỏ hồng, ruột trắng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Tròn, có cuống ngoài quả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515841"/>
                  </a:ext>
                </a:extLst>
              </a:tr>
              <a:tr h="647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chuối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Vàng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Dài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329903"/>
                  </a:ext>
                </a:extLst>
              </a:tr>
              <a:tr h="647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cam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Vỏ xanh, ruột cam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Tròn trơn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16290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626C0FC-BFC1-AC4F-FEAE-D62BC58036AD}"/>
              </a:ext>
            </a:extLst>
          </p:cNvPr>
          <p:cNvSpPr txBox="1"/>
          <p:nvPr/>
        </p:nvSpPr>
        <p:spPr>
          <a:xfrm>
            <a:off x="1371599" y="387505"/>
            <a:ext cx="14288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màu sắc, hình dạng của hoa, quả.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42DF39-A343-10E2-2456-9CFCEA5FFE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12" y="312234"/>
            <a:ext cx="8286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8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344" y="1818409"/>
            <a:ext cx="6178587" cy="5787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6" y="1818408"/>
            <a:ext cx="6629400" cy="5725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86300" y="7772401"/>
            <a:ext cx="3886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loa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kèn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0" y="7772401"/>
            <a:ext cx="3886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gà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6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82" y="5252971"/>
            <a:ext cx="4686300" cy="4532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82" y="868005"/>
            <a:ext cx="6229350" cy="4292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109" y="868006"/>
            <a:ext cx="6348846" cy="4232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582" y="5234074"/>
            <a:ext cx="4114800" cy="45703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35" y="802889"/>
            <a:ext cx="6446520" cy="4297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262" y="802889"/>
            <a:ext cx="6368589" cy="4245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51" y="5366198"/>
            <a:ext cx="6172200" cy="43060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05" y="5463545"/>
            <a:ext cx="6167064" cy="41113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41"/>
          <a:stretch/>
        </p:blipFill>
        <p:spPr>
          <a:xfrm>
            <a:off x="3409682" y="868006"/>
            <a:ext cx="5257800" cy="43264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262" y="5491697"/>
            <a:ext cx="6257925" cy="41701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35" y="5558486"/>
            <a:ext cx="6269934" cy="41799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435" y="948750"/>
            <a:ext cx="6192290" cy="42116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46" y="823671"/>
            <a:ext cx="6317672" cy="4211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82" y="5328179"/>
            <a:ext cx="6469380" cy="43129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943" y="1665332"/>
            <a:ext cx="5055177" cy="674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4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065990"/>
            <a:ext cx="6172200" cy="4992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0" y="457200"/>
            <a:ext cx="6492240" cy="4328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55" y="490571"/>
            <a:ext cx="6465045" cy="4310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5424306"/>
            <a:ext cx="6057900" cy="4543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2"/>
          <a:stretch/>
        </p:blipFill>
        <p:spPr>
          <a:xfrm>
            <a:off x="2628900" y="0"/>
            <a:ext cx="5631873" cy="468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1" y="5401199"/>
            <a:ext cx="6164408" cy="4885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1" y="5881254"/>
            <a:ext cx="6962399" cy="46343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901" y="0"/>
            <a:ext cx="6228710" cy="46655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69" y="342900"/>
            <a:ext cx="6020603" cy="41485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342900"/>
            <a:ext cx="5600700" cy="4200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59" y="5931740"/>
            <a:ext cx="5789382" cy="4363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80" y="5722620"/>
            <a:ext cx="6675120" cy="445008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86700" y="4800600"/>
            <a:ext cx="2514600" cy="10494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ly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29500" y="4686300"/>
            <a:ext cx="3200400" cy="10494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cúc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58100" y="4696043"/>
            <a:ext cx="3200400" cy="10494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49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414" y="1322980"/>
            <a:ext cx="6417564" cy="71838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670" y="457201"/>
            <a:ext cx="6733896" cy="4457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670" y="5257800"/>
            <a:ext cx="669873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14" descr="C:\Users\user\Downloads\Photos\20130930094053-anxoaigiamca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332" y="23813"/>
            <a:ext cx="596026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6" descr="C:\Users\user\Downloads\Photos\tải xuống (1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4995863"/>
            <a:ext cx="5462588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7" descr="C:\Users\user\Downloads\Photos\10-loai-sinh-to-giup-da-trang-hong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28574"/>
            <a:ext cx="5691188" cy="519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9" descr="C:\Users\user\Downloads\Photos\nho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505451"/>
            <a:ext cx="59436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Oval 21"/>
          <p:cNvSpPr>
            <a:spLocks noChangeArrowheads="1"/>
          </p:cNvSpPr>
          <p:nvPr/>
        </p:nvSpPr>
        <p:spPr bwMode="auto">
          <a:xfrm>
            <a:off x="7342685" y="9436897"/>
            <a:ext cx="2793207" cy="697706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5400" dirty="0">
                <a:solidFill>
                  <a:srgbClr val="0000FF"/>
                </a:solidFill>
                <a:cs typeface="Arial" panose="020B0604020202020204" pitchFamily="34" charset="0"/>
              </a:rPr>
              <a:t>Tròn </a:t>
            </a:r>
            <a:endParaRPr lang="en-US" altLang="en-US" sz="54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8200" name="Oval 22"/>
          <p:cNvSpPr>
            <a:spLocks noChangeArrowheads="1"/>
          </p:cNvSpPr>
          <p:nvPr/>
        </p:nvSpPr>
        <p:spPr bwMode="auto">
          <a:xfrm>
            <a:off x="6844904" y="3810001"/>
            <a:ext cx="3226593" cy="11382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5400" dirty="0">
                <a:solidFill>
                  <a:srgbClr val="0000FF"/>
                </a:solidFill>
                <a:cs typeface="Arial" panose="020B0604020202020204" pitchFamily="34" charset="0"/>
              </a:rPr>
              <a:t>Bầu dục </a:t>
            </a:r>
            <a:endParaRPr lang="en-US" altLang="en-US" sz="54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12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9" grpId="0" animBg="1"/>
      <p:bldP spid="820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0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13" descr="C:\Users\user\Downloads\Photos\chua-benh-bang-chu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161" y="6212681"/>
            <a:ext cx="7077116" cy="393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5" descr="C:\Users\user\Downloads\Photos\dau-t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56" y="1"/>
            <a:ext cx="4156451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8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524" y="5205413"/>
            <a:ext cx="5481638" cy="508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20" descr="C:\Users\user\Downloads\Photos\images (16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708" y="204788"/>
            <a:ext cx="49672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Oval 23"/>
          <p:cNvSpPr>
            <a:spLocks noChangeArrowheads="1"/>
          </p:cNvSpPr>
          <p:nvPr/>
        </p:nvSpPr>
        <p:spPr bwMode="auto">
          <a:xfrm>
            <a:off x="7136607" y="4198145"/>
            <a:ext cx="3283743" cy="100726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5400">
                <a:solidFill>
                  <a:srgbClr val="0000FF"/>
                </a:solidFill>
                <a:cs typeface="Arial" panose="020B0604020202020204" pitchFamily="34" charset="0"/>
              </a:rPr>
              <a:t>Trái tim </a:t>
            </a:r>
            <a:endParaRPr lang="en-US" altLang="en-US" sz="54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9224" name="Oval 24"/>
          <p:cNvSpPr>
            <a:spLocks noChangeArrowheads="1"/>
          </p:cNvSpPr>
          <p:nvPr/>
        </p:nvSpPr>
        <p:spPr bwMode="auto">
          <a:xfrm>
            <a:off x="7780141" y="9172577"/>
            <a:ext cx="2795588" cy="697706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5400" dirty="0">
                <a:solidFill>
                  <a:srgbClr val="0000FF"/>
                </a:solidFill>
                <a:cs typeface="Arial" panose="020B0604020202020204" pitchFamily="34" charset="0"/>
              </a:rPr>
              <a:t>Dài  </a:t>
            </a:r>
            <a:endParaRPr lang="en-US" altLang="en-US" sz="54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1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92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993" y="0"/>
            <a:ext cx="5225693" cy="5177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076" y="0"/>
            <a:ext cx="5064758" cy="51773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20" y="5331854"/>
            <a:ext cx="5359016" cy="495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3716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2" descr="C:\Users\user\Downloads\Photos\images (2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6" y="0"/>
            <a:ext cx="465534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 descr="C:\Users\user\Downloads\Photos\saurieng-300x27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4481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C:\Users\user\Downloads\Photos\thanhlong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79195"/>
            <a:ext cx="4448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 descr="C:\Users\user\Downloads\Photos\tải xuống (16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945" y="4967288"/>
            <a:ext cx="4545806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 descr="tải xuống (12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0988" y="5074445"/>
            <a:ext cx="4543425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7" descr="C:\Users\user\Downloads\Photos\vnm_2013_272364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4288" y="1"/>
            <a:ext cx="4557713" cy="4979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Oval 8"/>
          <p:cNvSpPr>
            <a:spLocks noChangeArrowheads="1"/>
          </p:cNvSpPr>
          <p:nvPr/>
        </p:nvSpPr>
        <p:spPr bwMode="auto">
          <a:xfrm>
            <a:off x="5310188" y="2459833"/>
            <a:ext cx="2793207" cy="697706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5400" dirty="0">
                <a:solidFill>
                  <a:srgbClr val="0000FF"/>
                </a:solidFill>
                <a:cs typeface="Arial" panose="020B0604020202020204" pitchFamily="34" charset="0"/>
              </a:rPr>
              <a:t>To </a:t>
            </a:r>
            <a:endParaRPr lang="en-US" altLang="en-US" sz="54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250" name="Oval 9"/>
          <p:cNvSpPr>
            <a:spLocks noChangeArrowheads="1"/>
          </p:cNvSpPr>
          <p:nvPr/>
        </p:nvSpPr>
        <p:spPr bwMode="auto">
          <a:xfrm>
            <a:off x="5495925" y="6686550"/>
            <a:ext cx="3374232" cy="69770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5400" dirty="0">
                <a:solidFill>
                  <a:srgbClr val="0000FF"/>
                </a:solidFill>
                <a:cs typeface="Arial" panose="020B0604020202020204" pitchFamily="34" charset="0"/>
              </a:rPr>
              <a:t>Trung bình </a:t>
            </a:r>
            <a:endParaRPr lang="en-US" altLang="en-US" sz="54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251" name="Oval 10"/>
          <p:cNvSpPr>
            <a:spLocks noChangeArrowheads="1"/>
          </p:cNvSpPr>
          <p:nvPr/>
        </p:nvSpPr>
        <p:spPr bwMode="auto">
          <a:xfrm>
            <a:off x="12787313" y="4725591"/>
            <a:ext cx="2793207" cy="69770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5400" dirty="0">
                <a:solidFill>
                  <a:srgbClr val="0000FF"/>
                </a:solidFill>
                <a:cs typeface="Arial" panose="020B0604020202020204" pitchFamily="34" charset="0"/>
              </a:rPr>
              <a:t>Nhỏ</a:t>
            </a:r>
            <a:endParaRPr lang="en-US" altLang="en-US" sz="54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5941220" y="3005139"/>
            <a:ext cx="6791325" cy="3343275"/>
          </a:xfrm>
          <a:prstGeom prst="cloudCallout">
            <a:avLst>
              <a:gd name="adj1" fmla="val -51464"/>
              <a:gd name="adj2" fmla="val 41437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0066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5400" b="0" dirty="0">
                <a:solidFill>
                  <a:srgbClr val="0000FF"/>
                </a:solidFill>
                <a:cs typeface="Arial" charset="0"/>
              </a:rPr>
              <a:t>Quả có nhiều kích thước khác nhau</a:t>
            </a:r>
            <a:endParaRPr lang="en-US" sz="5400" b="0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1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animBg="1"/>
      <p:bldP spid="10250" grpId="0" animBg="1"/>
      <p:bldP spid="1025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3716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2" descr="C:\Users\user\Downloads\Photos\images (1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612482" cy="508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3" descr="C:\Users\user\Downloads\Photos\qua-mang-cu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825" y="1"/>
            <a:ext cx="4448175" cy="4979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 descr="C:\Users\user\Downloads\Photos\chua-benh-bang-chuo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483" y="1"/>
            <a:ext cx="4710113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 descr="C:\Users\user\Downloads\Photos\4cha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143500"/>
            <a:ext cx="472202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6" descr="C:\Users\user\Downloads\Photos\thanhlong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5362575"/>
            <a:ext cx="4774407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7" descr="C:\Users\user\Downloads\Photos\tải xuống (15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5" y="4979195"/>
            <a:ext cx="4600575" cy="530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Oval 8"/>
          <p:cNvSpPr>
            <a:spLocks noChangeArrowheads="1"/>
          </p:cNvSpPr>
          <p:nvPr/>
        </p:nvSpPr>
        <p:spPr bwMode="auto">
          <a:xfrm>
            <a:off x="3195638" y="9286475"/>
            <a:ext cx="2793207" cy="697706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Xanh </a:t>
            </a:r>
            <a:endParaRPr lang="en-US" altLang="en-US" sz="36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1274" name="Oval 9"/>
          <p:cNvSpPr>
            <a:spLocks noChangeArrowheads="1"/>
          </p:cNvSpPr>
          <p:nvPr/>
        </p:nvSpPr>
        <p:spPr bwMode="auto">
          <a:xfrm>
            <a:off x="8437959" y="9430940"/>
            <a:ext cx="2793207" cy="697706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>
                <a:solidFill>
                  <a:srgbClr val="0000FF"/>
                </a:solidFill>
                <a:cs typeface="Arial" panose="020B0604020202020204" pitchFamily="34" charset="0"/>
              </a:rPr>
              <a:t>Hồng</a:t>
            </a:r>
            <a:endParaRPr lang="en-US" altLang="en-US" sz="36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1275" name="Oval 10"/>
          <p:cNvSpPr>
            <a:spLocks noChangeArrowheads="1"/>
          </p:cNvSpPr>
          <p:nvPr/>
        </p:nvSpPr>
        <p:spPr bwMode="auto">
          <a:xfrm>
            <a:off x="12527162" y="9462533"/>
            <a:ext cx="2793206" cy="697706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>
                <a:solidFill>
                  <a:srgbClr val="0000FF"/>
                </a:solidFill>
                <a:cs typeface="Arial" panose="020B0604020202020204" pitchFamily="34" charset="0"/>
              </a:rPr>
              <a:t>Da cam</a:t>
            </a:r>
            <a:endParaRPr lang="en-US" altLang="en-US" sz="36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1276" name="Oval 11"/>
          <p:cNvSpPr>
            <a:spLocks noChangeArrowheads="1"/>
          </p:cNvSpPr>
          <p:nvPr/>
        </p:nvSpPr>
        <p:spPr bwMode="auto">
          <a:xfrm>
            <a:off x="2915843" y="3831969"/>
            <a:ext cx="2793206" cy="69770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Đỏ</a:t>
            </a:r>
            <a:endParaRPr lang="en-US" altLang="en-US" sz="36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1277" name="Oval 12"/>
          <p:cNvSpPr>
            <a:spLocks noChangeArrowheads="1"/>
          </p:cNvSpPr>
          <p:nvPr/>
        </p:nvSpPr>
        <p:spPr bwMode="auto">
          <a:xfrm>
            <a:off x="13233798" y="3975650"/>
            <a:ext cx="2793207" cy="697706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>
                <a:solidFill>
                  <a:srgbClr val="0000FF"/>
                </a:solidFill>
                <a:cs typeface="Arial" panose="020B0604020202020204" pitchFamily="34" charset="0"/>
              </a:rPr>
              <a:t>Tím </a:t>
            </a:r>
            <a:endParaRPr lang="en-US" altLang="en-US" sz="36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7850983" y="4088607"/>
            <a:ext cx="2793206" cy="69770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dirty="0" err="1">
                <a:solidFill>
                  <a:srgbClr val="0000FF"/>
                </a:solidFill>
                <a:cs typeface="Arial" panose="020B0604020202020204" pitchFamily="34" charset="0"/>
              </a:rPr>
              <a:t>Vàng</a:t>
            </a:r>
            <a:endParaRPr lang="en-US" altLang="en-US" sz="36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5523311" y="3327797"/>
            <a:ext cx="7558088" cy="3124200"/>
          </a:xfrm>
          <a:prstGeom prst="cloudCallout">
            <a:avLst>
              <a:gd name="adj1" fmla="val 24349"/>
              <a:gd name="adj2" fmla="val 67332"/>
            </a:avLst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5400" b="0" dirty="0">
                <a:solidFill>
                  <a:srgbClr val="0000FF"/>
                </a:solidFill>
                <a:cs typeface="Arial" charset="0"/>
              </a:rPr>
              <a:t>Quả có nhiều màu sắc khác nhau</a:t>
            </a:r>
            <a:endParaRPr lang="en-US" sz="5400" b="0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1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 animBg="1"/>
      <p:bldP spid="11274" grpId="0" animBg="1"/>
      <p:bldP spid="11275" grpId="0" animBg="1"/>
      <p:bldP spid="11276" grpId="0" animBg="1"/>
      <p:bldP spid="11277" grpId="0" animBg="1"/>
      <p:bldP spid="15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 descr="C:\Users\user\Downloads\Photos\4cha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609975"/>
            <a:ext cx="3369470" cy="345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 descr="C:\Users\user\Downloads\Photos\saurieng-300x2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695" y="3650457"/>
            <a:ext cx="3495675" cy="355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4" descr="C:\Users\user\Downloads\Photos\tải xuống (1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5820" y="1"/>
            <a:ext cx="3505200" cy="371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5" descr="tải xuống (12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7276" y="7115175"/>
            <a:ext cx="3502820" cy="311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6" descr="C:\Users\user\Downloads\Photos\du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7060407"/>
            <a:ext cx="3462338" cy="322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7" descr="C:\Users\user\Downloads\Photos\images (18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865" y="-1"/>
            <a:ext cx="3871241" cy="339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Oval 8"/>
          <p:cNvSpPr>
            <a:spLocks noChangeArrowheads="1"/>
          </p:cNvSpPr>
          <p:nvPr/>
        </p:nvSpPr>
        <p:spPr bwMode="auto">
          <a:xfrm>
            <a:off x="12923045" y="2952750"/>
            <a:ext cx="2793206" cy="69770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>
                <a:solidFill>
                  <a:srgbClr val="0000FF"/>
                </a:solidFill>
                <a:cs typeface="Arial" panose="020B0604020202020204" pitchFamily="34" charset="0"/>
              </a:rPr>
              <a:t>Béo  </a:t>
            </a:r>
            <a:endParaRPr lang="en-US" altLang="en-US" sz="36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2298" name="Oval 9"/>
          <p:cNvSpPr>
            <a:spLocks noChangeArrowheads="1"/>
          </p:cNvSpPr>
          <p:nvPr/>
        </p:nvSpPr>
        <p:spPr bwMode="auto">
          <a:xfrm>
            <a:off x="2790825" y="6348413"/>
            <a:ext cx="2793207" cy="69770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>
                <a:solidFill>
                  <a:srgbClr val="0000FF"/>
                </a:solidFill>
                <a:cs typeface="Arial" panose="020B0604020202020204" pitchFamily="34" charset="0"/>
              </a:rPr>
              <a:t>Chua </a:t>
            </a:r>
            <a:endParaRPr lang="en-US" altLang="en-US" sz="36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2299" name="Oval 10"/>
          <p:cNvSpPr>
            <a:spLocks noChangeArrowheads="1"/>
          </p:cNvSpPr>
          <p:nvPr/>
        </p:nvSpPr>
        <p:spPr bwMode="auto">
          <a:xfrm>
            <a:off x="12977813" y="6403183"/>
            <a:ext cx="2793207" cy="697706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>
                <a:solidFill>
                  <a:srgbClr val="0000FF"/>
                </a:solidFill>
                <a:cs typeface="Arial" panose="020B0604020202020204" pitchFamily="34" charset="0"/>
              </a:rPr>
              <a:t>Bùi  </a:t>
            </a:r>
            <a:endParaRPr lang="en-US" altLang="en-US" sz="36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2300" name="Oval 11"/>
          <p:cNvSpPr>
            <a:spLocks noChangeArrowheads="1"/>
          </p:cNvSpPr>
          <p:nvPr/>
        </p:nvSpPr>
        <p:spPr bwMode="auto">
          <a:xfrm>
            <a:off x="2845595" y="9589295"/>
            <a:ext cx="2793206" cy="697706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>
                <a:solidFill>
                  <a:srgbClr val="0000FF"/>
                </a:solidFill>
                <a:cs typeface="Arial" panose="020B0604020202020204" pitchFamily="34" charset="0"/>
              </a:rPr>
              <a:t>Mát  </a:t>
            </a:r>
            <a:endParaRPr lang="en-US" altLang="en-US" sz="36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2301" name="Oval 12"/>
          <p:cNvSpPr>
            <a:spLocks noChangeArrowheads="1"/>
          </p:cNvSpPr>
          <p:nvPr/>
        </p:nvSpPr>
        <p:spPr bwMode="auto">
          <a:xfrm>
            <a:off x="7720013" y="2736674"/>
            <a:ext cx="2793207" cy="697706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>
                <a:solidFill>
                  <a:srgbClr val="0000FF"/>
                </a:solidFill>
                <a:cs typeface="Arial" panose="020B0604020202020204" pitchFamily="34" charset="0"/>
              </a:rPr>
              <a:t>Chát  </a:t>
            </a:r>
            <a:endParaRPr lang="en-US" altLang="en-US" sz="36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2302" name="Oval 13"/>
          <p:cNvSpPr>
            <a:spLocks noChangeArrowheads="1"/>
          </p:cNvSpPr>
          <p:nvPr/>
        </p:nvSpPr>
        <p:spPr bwMode="auto">
          <a:xfrm>
            <a:off x="12868275" y="9589295"/>
            <a:ext cx="2793207" cy="697706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>
                <a:solidFill>
                  <a:srgbClr val="0000FF"/>
                </a:solidFill>
                <a:cs typeface="Arial" panose="020B0604020202020204" pitchFamily="34" charset="0"/>
              </a:rPr>
              <a:t>Cay  </a:t>
            </a:r>
            <a:endParaRPr lang="en-US" altLang="en-US" sz="36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2303" name="Picture 14" descr="C:\Users\user\Downloads\Photos\vnm_2013_272364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0"/>
            <a:ext cx="3407570" cy="365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4" name="Oval 15"/>
          <p:cNvSpPr>
            <a:spLocks noChangeArrowheads="1"/>
          </p:cNvSpPr>
          <p:nvPr/>
        </p:nvSpPr>
        <p:spPr bwMode="auto">
          <a:xfrm>
            <a:off x="2626520" y="2897983"/>
            <a:ext cx="2793206" cy="697706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600">
                <a:solidFill>
                  <a:srgbClr val="0000FF"/>
                </a:solidFill>
                <a:cs typeface="Arial" panose="020B0604020202020204" pitchFamily="34" charset="0"/>
              </a:rPr>
              <a:t>Ngọt </a:t>
            </a:r>
            <a:endParaRPr lang="en-US" altLang="en-US" sz="36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pic>
        <p:nvPicPr>
          <p:cNvPr id="12305" name="Picture 16" descr="C:\Users\user\Downloads\Photos\tải xuống (19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7000875"/>
            <a:ext cx="30861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6" name="Oval 17"/>
          <p:cNvSpPr>
            <a:spLocks noChangeArrowheads="1"/>
          </p:cNvSpPr>
          <p:nvPr/>
        </p:nvSpPr>
        <p:spPr bwMode="auto">
          <a:xfrm>
            <a:off x="7884320" y="9589295"/>
            <a:ext cx="2793206" cy="697706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0000FF"/>
                </a:solidFill>
                <a:cs typeface="Arial" panose="020B0604020202020204" pitchFamily="34" charset="0"/>
              </a:rPr>
              <a:t>Đắng</a:t>
            </a:r>
            <a:r>
              <a:rPr lang="vi-VN" altLang="en-US" sz="360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endParaRPr lang="en-US" altLang="en-US" sz="360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5884070" y="3471863"/>
            <a:ext cx="6519863" cy="3343275"/>
          </a:xfrm>
          <a:prstGeom prst="cloudCallout">
            <a:avLst>
              <a:gd name="adj1" fmla="val -51464"/>
              <a:gd name="adj2" fmla="val 41437"/>
            </a:avLst>
          </a:prstGeom>
          <a:solidFill>
            <a:srgbClr val="FFFF66"/>
          </a:solidFill>
          <a:ln w="38100" cap="flat" cmpd="sng" algn="ctr">
            <a:solidFill>
              <a:srgbClr val="FF0066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5400" b="0" dirty="0">
                <a:solidFill>
                  <a:sysClr val="windowText" lastClr="000000"/>
                </a:solidFill>
                <a:cs typeface="Arial" charset="0"/>
              </a:rPr>
              <a:t>Quả có nhiều mùi vị khác nhau</a:t>
            </a:r>
            <a:endParaRPr lang="en-US" sz="5400" b="0" dirty="0">
              <a:solidFill>
                <a:sysClr val="windowText" lastClr="00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7" grpId="0" animBg="1"/>
      <p:bldP spid="12298" grpId="0" animBg="1"/>
      <p:bldP spid="12299" grpId="0" animBg="1"/>
      <p:bldP spid="12300" grpId="0" animBg="1"/>
      <p:bldP spid="12301" grpId="0" animBg="1"/>
      <p:bldP spid="12302" grpId="0" animBg="1"/>
      <p:bldP spid="12304" grpId="0" animBg="1"/>
      <p:bldP spid="12306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5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CAE960-EB0D-9D10-A2B0-16D48B8AF567}"/>
              </a:ext>
            </a:extLst>
          </p:cNvPr>
          <p:cNvSpPr txBox="1"/>
          <p:nvPr/>
        </p:nvSpPr>
        <p:spPr>
          <a:xfrm>
            <a:off x="1714500" y="478586"/>
            <a:ext cx="1485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Giới thiệu với bạn về đặc điểm của hoa và quả khác mà em biết.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A73BF-F383-2238-3B6D-B9A832E297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614" y="325502"/>
            <a:ext cx="952500" cy="952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E5BD91-AA8C-F11E-E5F1-2EC4125BB0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6967" y="1790700"/>
            <a:ext cx="13874064" cy="597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7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Vận dụng</a:t>
            </a: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8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53C490-0ADB-18E1-7C40-2D0A07968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74" y="342900"/>
            <a:ext cx="847725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1A0571-8A54-F00D-A640-46729D8A3AD3}"/>
              </a:ext>
            </a:extLst>
          </p:cNvPr>
          <p:cNvSpPr txBox="1"/>
          <p:nvPr/>
        </p:nvSpPr>
        <p:spPr>
          <a:xfrm>
            <a:off x="1587190" y="549414"/>
            <a:ext cx="13868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Tìm hiểu cây ở trường hoặc nơi em sống theo gợi ý sau: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DDA0D-93DC-B29B-D9D3-91C0EFA700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0463" y="1221860"/>
            <a:ext cx="14497398" cy="613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2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53C490-0ADB-18E1-7C40-2D0A07968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74" y="342900"/>
            <a:ext cx="847725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1A0571-8A54-F00D-A640-46729D8A3AD3}"/>
              </a:ext>
            </a:extLst>
          </p:cNvPr>
          <p:cNvSpPr txBox="1"/>
          <p:nvPr/>
        </p:nvSpPr>
        <p:spPr>
          <a:xfrm>
            <a:off x="1347438" y="509455"/>
            <a:ext cx="13868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Tìm hiểu cây ở trường hoặc nơi em sống theo gợi ý sau: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FF0458-EAA4-4244-E309-5344DBDB8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003390"/>
              </p:ext>
            </p:extLst>
          </p:nvPr>
        </p:nvGraphicFramePr>
        <p:xfrm>
          <a:off x="1943099" y="1195968"/>
          <a:ext cx="14249400" cy="7467232"/>
        </p:xfrm>
        <a:graphic>
          <a:graphicData uri="http://schemas.openxmlformats.org/drawingml/2006/table">
            <a:tbl>
              <a:tblPr/>
              <a:tblGrid>
                <a:gridCol w="2247901">
                  <a:extLst>
                    <a:ext uri="{9D8B030D-6E8A-4147-A177-3AD203B41FA5}">
                      <a16:colId xmlns:a16="http://schemas.microsoft.com/office/drawing/2014/main" val="775694941"/>
                    </a:ext>
                  </a:extLst>
                </a:gridCol>
                <a:gridCol w="2501899">
                  <a:extLst>
                    <a:ext uri="{9D8B030D-6E8A-4147-A177-3AD203B41FA5}">
                      <a16:colId xmlns:a16="http://schemas.microsoft.com/office/drawing/2014/main" val="3277231558"/>
                    </a:ext>
                  </a:extLst>
                </a:gridCol>
                <a:gridCol w="1917701">
                  <a:extLst>
                    <a:ext uri="{9D8B030D-6E8A-4147-A177-3AD203B41FA5}">
                      <a16:colId xmlns:a16="http://schemas.microsoft.com/office/drawing/2014/main" val="1597001437"/>
                    </a:ext>
                  </a:extLst>
                </a:gridCol>
                <a:gridCol w="2832099">
                  <a:extLst>
                    <a:ext uri="{9D8B030D-6E8A-4147-A177-3AD203B41FA5}">
                      <a16:colId xmlns:a16="http://schemas.microsoft.com/office/drawing/2014/main" val="3897389161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282664296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4292790576"/>
                    </a:ext>
                  </a:extLst>
                </a:gridCol>
              </a:tblGrid>
              <a:tr h="24690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Tên cây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Đặc điểm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484200"/>
                  </a:ext>
                </a:extLst>
              </a:tr>
              <a:tr h="2469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Rễ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Thân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Lá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21941"/>
                  </a:ext>
                </a:extLst>
              </a:tr>
              <a:tr h="40563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cau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chùm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dài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858162"/>
                  </a:ext>
                </a:extLst>
              </a:tr>
              <a:tr h="72309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Cọc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lá xanh, hình bầu dục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538014"/>
                  </a:ext>
                </a:extLst>
              </a:tr>
              <a:tr h="7029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ổi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Cọc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hình bầu dục, vân lá rõ ràng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438600"/>
                  </a:ext>
                </a:extLst>
              </a:tr>
              <a:tr h="723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roi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Cọc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hình bầu dục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hồng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433587"/>
                  </a:ext>
                </a:extLst>
              </a:tr>
              <a:tr h="723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lúa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chùm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hình thon dài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vàng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882280"/>
                  </a:ext>
                </a:extLst>
              </a:tr>
              <a:tr h="1040547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dưa hấu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chùm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Bò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có gai nhỏ, hình các lá có tía đối xứng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vàng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 hoặc xanh sọc vàng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168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2BDBFEF-1651-3636-BEE0-DB808D8E8C45}"/>
              </a:ext>
            </a:extLst>
          </p:cNvPr>
          <p:cNvSpPr txBox="1"/>
          <p:nvPr/>
        </p:nvSpPr>
        <p:spPr>
          <a:xfrm>
            <a:off x="2971800" y="8934318"/>
            <a:ext cx="1211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đặc điểm của các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31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328" r="89552">
                        <a14:backgroundMark x1="64925" y1="75794" x2="64925" y2="75794"/>
                        <a14:backgroundMark x1="65299" y1="73413" x2="57090" y2="87698"/>
                        <a14:backgroundMark x1="52985" y1="83333" x2="61567" y2="88095"/>
                        <a14:backgroundMark x1="56343" y1="91667" x2="49627" y2="97222"/>
                        <a14:backgroundMark x1="65672" y1="21825" x2="68284" y2="34524"/>
                        <a14:backgroundMark x1="66418" y1="36508" x2="66418" y2="4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633" y="1570202"/>
            <a:ext cx="698817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2385911" y="2733901"/>
            <a:ext cx="1699322" cy="512702"/>
          </a:xfrm>
          <a:prstGeom prst="line">
            <a:avLst/>
          </a:prstGeom>
          <a:noFill/>
          <a:ln w="984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2341500" y="5064681"/>
            <a:ext cx="2048533" cy="871175"/>
          </a:xfrm>
          <a:prstGeom prst="line">
            <a:avLst/>
          </a:prstGeom>
          <a:noFill/>
          <a:ln w="98425">
            <a:solidFill>
              <a:srgbClr val="00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H="1">
            <a:off x="5738624" y="2027402"/>
            <a:ext cx="2820181" cy="2750127"/>
          </a:xfrm>
          <a:prstGeom prst="line">
            <a:avLst/>
          </a:prstGeom>
          <a:noFill/>
          <a:ln w="984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" name="Oval 11">
            <a:extLst/>
          </p:cNvPr>
          <p:cNvSpPr>
            <a:spLocks noChangeArrowheads="1"/>
          </p:cNvSpPr>
          <p:nvPr/>
        </p:nvSpPr>
        <p:spPr bwMode="auto">
          <a:xfrm>
            <a:off x="2460030" y="9115879"/>
            <a:ext cx="3758804" cy="6909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12">
            <a:extLst/>
          </p:cNvPr>
          <p:cNvSpPr>
            <a:spLocks noChangeArrowheads="1"/>
          </p:cNvSpPr>
          <p:nvPr/>
        </p:nvSpPr>
        <p:spPr bwMode="auto">
          <a:xfrm>
            <a:off x="7796025" y="1075510"/>
            <a:ext cx="3604408" cy="9518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13">
            <a:extLst/>
          </p:cNvPr>
          <p:cNvSpPr>
            <a:spLocks noChangeArrowheads="1"/>
          </p:cNvSpPr>
          <p:nvPr/>
        </p:nvSpPr>
        <p:spPr bwMode="auto">
          <a:xfrm>
            <a:off x="465323" y="1761310"/>
            <a:ext cx="3251946" cy="999649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14">
            <a:extLst/>
          </p:cNvPr>
          <p:cNvSpPr>
            <a:spLocks noChangeArrowheads="1"/>
          </p:cNvSpPr>
          <p:nvPr/>
        </p:nvSpPr>
        <p:spPr bwMode="auto">
          <a:xfrm>
            <a:off x="444541" y="5940982"/>
            <a:ext cx="3162956" cy="685799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US" alt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/>
          </p:cNvPr>
          <p:cNvCxnSpPr>
            <a:cxnSpLocks/>
          </p:cNvCxnSpPr>
          <p:nvPr/>
        </p:nvCxnSpPr>
        <p:spPr>
          <a:xfrm flipV="1">
            <a:off x="5064719" y="6626781"/>
            <a:ext cx="1757762" cy="248909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93805-75ED-81E2-7CCC-6E2A784A6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8693" y="2519967"/>
            <a:ext cx="8080740" cy="61400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55E6F9-2B41-200D-1CBC-3D19F8970191}"/>
              </a:ext>
            </a:extLst>
          </p:cNvPr>
          <p:cNvSpPr txBox="1"/>
          <p:nvPr/>
        </p:nvSpPr>
        <p:spPr>
          <a:xfrm>
            <a:off x="5752479" y="16775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Chỉ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nói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tên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các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bộ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phận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của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 smtClean="0">
                <a:solidFill>
                  <a:srgbClr val="002060"/>
                </a:solidFill>
                <a:effectLst/>
                <a:latin typeface="Nunito Black" pitchFamily="2" charset="0"/>
              </a:rPr>
              <a:t>hoa</a:t>
            </a:r>
            <a:endParaRPr lang="en-US" sz="36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EE7422-D343-A61D-E3C2-6EA4FBAC2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949" y="-18664"/>
            <a:ext cx="8286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4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20220527083626_wm_shs-tu-nhien-va-xa-hoi-3">
            <a:extLst>
              <a:ext uri="{FF2B5EF4-FFF2-40B4-BE49-F238E27FC236}">
                <a16:creationId xmlns:a16="http://schemas.microsoft.com/office/drawing/2014/main" id="{AB824959-7209-FBA5-1BEB-EE3FA8735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30" r="-1" b="-1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39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Củng cố 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Dặn dò</a:t>
            </a: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248400" cy="4686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804" y="-19707"/>
            <a:ext cx="7032197" cy="4686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9355063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đực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01500" y="9258300"/>
            <a:ext cx="2743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dirty="0" err="1"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4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0" y="4848249"/>
            <a:ext cx="6400800" cy="4506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875838"/>
            <a:ext cx="6715146" cy="447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2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EE7422-D343-A61D-E3C2-6EA4FBAC2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F30910A-630E-7025-756C-4B2BE76A0B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933118" y="7211161"/>
            <a:ext cx="2354881" cy="2732937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41526875-9499-66F9-A5FB-A3224A8B8C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95757" y="7207696"/>
            <a:ext cx="2715857" cy="27329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55E6F9-2B41-200D-1CBC-3D19F8970191}"/>
              </a:ext>
            </a:extLst>
          </p:cNvPr>
          <p:cNvSpPr txBox="1"/>
          <p:nvPr/>
        </p:nvSpPr>
        <p:spPr>
          <a:xfrm>
            <a:off x="1378526" y="48490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Chỉ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nói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tên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các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bộ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phận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của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 smtClean="0">
                <a:solidFill>
                  <a:srgbClr val="002060"/>
                </a:solidFill>
                <a:effectLst/>
                <a:latin typeface="Nunito Black" pitchFamily="2" charset="0"/>
              </a:rPr>
              <a:t>quả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17" y="1458792"/>
            <a:ext cx="8363395" cy="6341476"/>
          </a:xfrm>
          <a:prstGeom prst="rect">
            <a:avLst/>
          </a:prstGeom>
        </p:spPr>
      </p:pic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8463792" y="8127821"/>
            <a:ext cx="3014892" cy="528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r>
              <a:rPr lang="en-US" sz="4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4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Picture1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537" y="2126453"/>
            <a:ext cx="1961678" cy="28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Picture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251" y="2910444"/>
            <a:ext cx="2143885" cy="31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Picture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85451" y="5641505"/>
            <a:ext cx="3882393" cy="32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765895" y="5501915"/>
            <a:ext cx="1599464" cy="373054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r>
              <a:rPr lang="en-US" sz="4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13931924" y="2763124"/>
            <a:ext cx="2001194" cy="460939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r>
              <a:rPr lang="en-US" sz="4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endParaRPr lang="en-US" sz="44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0338162" y="1785579"/>
            <a:ext cx="963837" cy="61049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r>
              <a:rPr lang="en-US" sz="44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6613" y="5488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3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8"/>
          <p:cNvSpPr txBox="1">
            <a:spLocks noChangeArrowheads="1"/>
          </p:cNvSpPr>
          <p:nvPr/>
        </p:nvSpPr>
        <p:spPr bwMode="auto">
          <a:xfrm>
            <a:off x="2286000" y="5050632"/>
            <a:ext cx="3771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 dirty="0" err="1">
                <a:cs typeface="Arial" panose="020B0604020202020204" pitchFamily="34" charset="0"/>
              </a:rPr>
              <a:t>Quả</a:t>
            </a:r>
            <a:r>
              <a:rPr lang="en-US" altLang="en-US" sz="4200" b="1" dirty="0">
                <a:cs typeface="Arial" panose="020B0604020202020204" pitchFamily="34" charset="0"/>
              </a:rPr>
              <a:t> </a:t>
            </a:r>
            <a:r>
              <a:rPr lang="en-US" altLang="en-US" sz="4200" b="1" dirty="0" err="1">
                <a:cs typeface="Arial" panose="020B0604020202020204" pitchFamily="34" charset="0"/>
              </a:rPr>
              <a:t>mít</a:t>
            </a:r>
            <a:endParaRPr lang="en-US" altLang="en-US" sz="4200" b="1" dirty="0">
              <a:cs typeface="Arial" panose="020B0604020202020204" pitchFamily="34" charset="0"/>
            </a:endParaRPr>
          </a:p>
        </p:txBody>
      </p:sp>
      <p:sp>
        <p:nvSpPr>
          <p:cNvPr id="46083" name="Text Box 9"/>
          <p:cNvSpPr txBox="1">
            <a:spLocks noChangeArrowheads="1"/>
          </p:cNvSpPr>
          <p:nvPr/>
        </p:nvSpPr>
        <p:spPr bwMode="auto">
          <a:xfrm>
            <a:off x="7200900" y="5029200"/>
            <a:ext cx="3771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 dirty="0" err="1">
                <a:cs typeface="Arial" panose="020B0604020202020204" pitchFamily="34" charset="0"/>
              </a:rPr>
              <a:t>Quả</a:t>
            </a:r>
            <a:r>
              <a:rPr lang="en-US" altLang="en-US" sz="4200" b="1" dirty="0">
                <a:cs typeface="Arial" panose="020B0604020202020204" pitchFamily="34" charset="0"/>
              </a:rPr>
              <a:t> </a:t>
            </a:r>
            <a:r>
              <a:rPr lang="en-US" altLang="en-US" sz="4200" b="1" dirty="0" err="1">
                <a:cs typeface="Arial" panose="020B0604020202020204" pitchFamily="34" charset="0"/>
              </a:rPr>
              <a:t>na</a:t>
            </a:r>
            <a:endParaRPr lang="en-US" altLang="en-US" sz="4200" b="1" dirty="0">
              <a:cs typeface="Arial" panose="020B0604020202020204" pitchFamily="34" charset="0"/>
            </a:endParaRPr>
          </a:p>
        </p:txBody>
      </p:sp>
      <p:sp>
        <p:nvSpPr>
          <p:cNvPr id="46084" name="Text Box 10"/>
          <p:cNvSpPr txBox="1">
            <a:spLocks noChangeArrowheads="1"/>
          </p:cNvSpPr>
          <p:nvPr/>
        </p:nvSpPr>
        <p:spPr bwMode="auto">
          <a:xfrm>
            <a:off x="12230100" y="5050632"/>
            <a:ext cx="3771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 dirty="0" err="1">
                <a:cs typeface="Arial" panose="020B0604020202020204" pitchFamily="34" charset="0"/>
              </a:rPr>
              <a:t>Quả</a:t>
            </a:r>
            <a:r>
              <a:rPr lang="en-US" altLang="en-US" sz="4200" b="1" dirty="0">
                <a:cs typeface="Arial" panose="020B0604020202020204" pitchFamily="34" charset="0"/>
              </a:rPr>
              <a:t> </a:t>
            </a:r>
            <a:r>
              <a:rPr lang="en-US" altLang="en-US" sz="4200" b="1" dirty="0" err="1">
                <a:cs typeface="Arial" panose="020B0604020202020204" pitchFamily="34" charset="0"/>
              </a:rPr>
              <a:t>bơ</a:t>
            </a:r>
            <a:endParaRPr lang="en-US" altLang="en-US" sz="4200" b="1" dirty="0">
              <a:cs typeface="Arial" panose="020B0604020202020204" pitchFamily="34" charset="0"/>
            </a:endParaRPr>
          </a:p>
        </p:txBody>
      </p:sp>
      <p:sp>
        <p:nvSpPr>
          <p:cNvPr id="46085" name="Text Box 11"/>
          <p:cNvSpPr txBox="1">
            <a:spLocks noChangeArrowheads="1"/>
          </p:cNvSpPr>
          <p:nvPr/>
        </p:nvSpPr>
        <p:spPr bwMode="auto">
          <a:xfrm>
            <a:off x="2857500" y="9508333"/>
            <a:ext cx="28575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 dirty="0" err="1">
                <a:cs typeface="Arial" panose="020B0604020202020204" pitchFamily="34" charset="0"/>
              </a:rPr>
              <a:t>Quả</a:t>
            </a:r>
            <a:r>
              <a:rPr lang="en-US" altLang="en-US" sz="4200" b="1" dirty="0">
                <a:cs typeface="Arial" panose="020B0604020202020204" pitchFamily="34" charset="0"/>
              </a:rPr>
              <a:t> cam</a:t>
            </a:r>
          </a:p>
        </p:txBody>
      </p:sp>
      <p:sp>
        <p:nvSpPr>
          <p:cNvPr id="46086" name="Text Box 12"/>
          <p:cNvSpPr txBox="1">
            <a:spLocks noChangeArrowheads="1"/>
          </p:cNvSpPr>
          <p:nvPr/>
        </p:nvSpPr>
        <p:spPr bwMode="auto">
          <a:xfrm>
            <a:off x="11772900" y="9508332"/>
            <a:ext cx="3886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cs typeface="Arial" panose="020B0604020202020204" pitchFamily="34" charset="0"/>
              </a:rPr>
              <a:t>Quả mây</a:t>
            </a:r>
          </a:p>
        </p:txBody>
      </p:sp>
      <p:sp>
        <p:nvSpPr>
          <p:cNvPr id="46087" name="Text Box 13"/>
          <p:cNvSpPr txBox="1">
            <a:spLocks noChangeArrowheads="1"/>
          </p:cNvSpPr>
          <p:nvPr/>
        </p:nvSpPr>
        <p:spPr bwMode="auto">
          <a:xfrm>
            <a:off x="7086600" y="9508332"/>
            <a:ext cx="3771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 dirty="0" err="1">
                <a:cs typeface="Arial" panose="020B0604020202020204" pitchFamily="34" charset="0"/>
              </a:rPr>
              <a:t>Quả</a:t>
            </a:r>
            <a:r>
              <a:rPr lang="en-US" altLang="en-US" sz="4200" b="1" dirty="0">
                <a:cs typeface="Arial" panose="020B0604020202020204" pitchFamily="34" charset="0"/>
              </a:rPr>
              <a:t> </a:t>
            </a:r>
            <a:r>
              <a:rPr lang="en-US" altLang="en-US" sz="4200" b="1" dirty="0" err="1">
                <a:cs typeface="Arial" panose="020B0604020202020204" pitchFamily="34" charset="0"/>
              </a:rPr>
              <a:t>vải</a:t>
            </a:r>
            <a:endParaRPr lang="en-US" altLang="en-US" sz="4200" b="1" dirty="0">
              <a:cs typeface="Arial" panose="020B0604020202020204" pitchFamily="34" charset="0"/>
            </a:endParaRPr>
          </a:p>
        </p:txBody>
      </p:sp>
      <p:pic>
        <p:nvPicPr>
          <p:cNvPr id="46088" name="Picture 15" descr="cong-dung-va-gia-tri-dinh-duong-cua-mit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371599"/>
            <a:ext cx="45720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6" descr="Qua thit h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35869"/>
            <a:ext cx="4800600" cy="367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7" descr="vo thit h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900" y="1278732"/>
            <a:ext cx="4229100" cy="363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8" descr="vo thit hat - tep nuo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872163"/>
            <a:ext cx="4229100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9" descr="vo, thit hat - va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922171"/>
            <a:ext cx="4800600" cy="367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20" descr="trai ma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0" y="5943601"/>
            <a:ext cx="4343400" cy="3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4" name="Rectangle 21"/>
          <p:cNvSpPr>
            <a:spLocks noChangeArrowheads="1"/>
          </p:cNvSpPr>
          <p:nvPr/>
        </p:nvSpPr>
        <p:spPr bwMode="auto">
          <a:xfrm>
            <a:off x="6172200" y="177165"/>
            <a:ext cx="6172200" cy="800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900" b="1" dirty="0">
                <a:solidFill>
                  <a:srgbClr val="FF0066"/>
                </a:solidFill>
                <a:cs typeface="Arial" panose="020B0604020202020204" pitchFamily="34" charset="0"/>
              </a:rPr>
              <a:t>QUẢ CÓ VỎ - THỊT – HẠT</a:t>
            </a:r>
          </a:p>
        </p:txBody>
      </p:sp>
    </p:spTree>
    <p:extLst>
      <p:ext uri="{BB962C8B-B14F-4D97-AF65-F5344CB8AC3E}">
        <p14:creationId xmlns:p14="http://schemas.microsoft.com/office/powerpoint/2010/main" val="369697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t="850" r="1242"/>
          <a:stretch/>
        </p:blipFill>
        <p:spPr>
          <a:xfrm>
            <a:off x="5044325" y="879219"/>
            <a:ext cx="8402595" cy="8065158"/>
          </a:xfrm>
          <a:prstGeom prst="rect">
            <a:avLst/>
          </a:prstGeom>
        </p:spPr>
      </p:pic>
      <p:pic>
        <p:nvPicPr>
          <p:cNvPr id="3" name="Picture 6" descr="Picture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412" y="5286424"/>
            <a:ext cx="3475116" cy="464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Picture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723" y="2288167"/>
            <a:ext cx="3086100" cy="50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7825869" y="9474524"/>
            <a:ext cx="3314700" cy="6858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10989470" y="2162864"/>
            <a:ext cx="1485900" cy="4286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endParaRPr lang="en-US" sz="42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3181528" y="5286423"/>
            <a:ext cx="1143000" cy="42862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8"/>
          <p:cNvSpPr txBox="1">
            <a:spLocks noChangeArrowheads="1"/>
          </p:cNvSpPr>
          <p:nvPr/>
        </p:nvSpPr>
        <p:spPr bwMode="auto">
          <a:xfrm>
            <a:off x="10858500" y="4800601"/>
            <a:ext cx="3771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cs typeface="Arial" panose="020B0604020202020204" pitchFamily="34" charset="0"/>
              </a:rPr>
              <a:t>Quả hồng</a:t>
            </a:r>
          </a:p>
        </p:txBody>
      </p:sp>
      <p:sp>
        <p:nvSpPr>
          <p:cNvPr id="47107" name="Text Box 13"/>
          <p:cNvSpPr txBox="1">
            <a:spLocks noChangeArrowheads="1"/>
          </p:cNvSpPr>
          <p:nvPr/>
        </p:nvSpPr>
        <p:spPr bwMode="auto">
          <a:xfrm>
            <a:off x="3429000" y="4707733"/>
            <a:ext cx="37719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200" b="1">
                <a:cs typeface="Arial" panose="020B0604020202020204" pitchFamily="34" charset="0"/>
              </a:rPr>
              <a:t>Quả chuối</a:t>
            </a:r>
          </a:p>
        </p:txBody>
      </p:sp>
      <p:sp>
        <p:nvSpPr>
          <p:cNvPr id="47108" name="Rectangle 14"/>
          <p:cNvSpPr>
            <a:spLocks noChangeArrowheads="1"/>
          </p:cNvSpPr>
          <p:nvPr/>
        </p:nvSpPr>
        <p:spPr bwMode="auto">
          <a:xfrm>
            <a:off x="6400800" y="26195"/>
            <a:ext cx="5829300" cy="800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900" b="1" dirty="0">
                <a:solidFill>
                  <a:srgbClr val="FF0066"/>
                </a:solidFill>
                <a:cs typeface="Arial" panose="020B0604020202020204" pitchFamily="34" charset="0"/>
              </a:rPr>
              <a:t>QUẢ CÓ VỎ - THỊT </a:t>
            </a:r>
          </a:p>
        </p:txBody>
      </p:sp>
      <p:pic>
        <p:nvPicPr>
          <p:cNvPr id="47109" name="Picture 15" descr="vo  thit da tr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914400"/>
            <a:ext cx="7200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6" descr="vo th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0"/>
            <a:ext cx="65151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18" descr="traid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486400"/>
            <a:ext cx="62865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Text Box 19"/>
          <p:cNvSpPr txBox="1">
            <a:spLocks noChangeArrowheads="1"/>
          </p:cNvSpPr>
          <p:nvPr/>
        </p:nvSpPr>
        <p:spPr bwMode="auto">
          <a:xfrm>
            <a:off x="3657600" y="9553575"/>
            <a:ext cx="27432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00" b="1">
                <a:cs typeface="Arial" panose="020B0604020202020204" pitchFamily="34" charset="0"/>
              </a:rPr>
              <a:t>Quả dừa</a:t>
            </a:r>
          </a:p>
        </p:txBody>
      </p:sp>
      <p:pic>
        <p:nvPicPr>
          <p:cNvPr id="47113" name="Picture 21" descr="1dua-afb4d-crop1386610232733p_PUA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486401"/>
            <a:ext cx="731520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Text Box 22"/>
          <p:cNvSpPr txBox="1">
            <a:spLocks noChangeArrowheads="1"/>
          </p:cNvSpPr>
          <p:nvPr/>
        </p:nvSpPr>
        <p:spPr bwMode="auto">
          <a:xfrm>
            <a:off x="11201400" y="9553575"/>
            <a:ext cx="28575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900" b="1">
                <a:cs typeface="Arial" panose="020B0604020202020204" pitchFamily="34" charset="0"/>
              </a:rPr>
              <a:t>Quả khóm</a:t>
            </a:r>
          </a:p>
        </p:txBody>
      </p:sp>
    </p:spTree>
    <p:extLst>
      <p:ext uri="{BB962C8B-B14F-4D97-AF65-F5344CB8AC3E}">
        <p14:creationId xmlns:p14="http://schemas.microsoft.com/office/powerpoint/2010/main" val="29641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96" y="1"/>
            <a:ext cx="10735449" cy="9487904"/>
          </a:xfrm>
          <a:prstGeom prst="rect">
            <a:avLst/>
          </a:prstGeom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4600719" y="4689452"/>
            <a:ext cx="1260446" cy="57810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endParaRPr lang="en-US" sz="4200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5784953" y="7706604"/>
            <a:ext cx="1143000" cy="9144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pPr algn="ctr"/>
            <a:r>
              <a:rPr lang="en-US" sz="4200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700" dirty="0">
                <a:effectLst>
                  <a:outerShdw blurRad="38100" dist="38100" dir="2700000" algn="tl">
                    <a:srgbClr val="FFFFFF"/>
                  </a:outerShdw>
                </a:effectLst>
                <a:latin typeface="VNI-Times" pitchFamily="2" charset="0"/>
              </a:rPr>
              <a:t> </a:t>
            </a:r>
            <a:endParaRPr lang="en-US" sz="2700" dirty="0"/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387746" y="9455121"/>
            <a:ext cx="4343400" cy="5715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/>
          <a:p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4200" b="1" dirty="0"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12215612" y="4978505"/>
            <a:ext cx="2385107" cy="140847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0" name="Left Arrow 9"/>
          <p:cNvSpPr/>
          <p:nvPr/>
        </p:nvSpPr>
        <p:spPr>
          <a:xfrm rot="10800000">
            <a:off x="7094273" y="8072951"/>
            <a:ext cx="3591494" cy="181706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22124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470</Words>
  <Application>Microsoft Office PowerPoint</Application>
  <PresentationFormat>Custom</PresentationFormat>
  <Paragraphs>146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Calibri</vt:lpstr>
      <vt:lpstr>VNI-Times</vt:lpstr>
      <vt:lpstr>Times New Roman</vt:lpstr>
      <vt:lpstr>Nunito Black</vt:lpstr>
      <vt:lpstr>Nunito Bold</vt:lpstr>
      <vt:lpstr>Nunito Bold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... ngày ... tháng ... năm ....</dc:title>
  <dc:creator>bavi</dc:creator>
  <cp:lastModifiedBy>Admin</cp:lastModifiedBy>
  <cp:revision>12</cp:revision>
  <dcterms:created xsi:type="dcterms:W3CDTF">2006-08-16T00:00:00Z</dcterms:created>
  <dcterms:modified xsi:type="dcterms:W3CDTF">2025-01-08T15:06:57Z</dcterms:modified>
  <dc:identifier>DAFIU7D8U4I</dc:identifier>
</cp:coreProperties>
</file>