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5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0" r:id="rId2"/>
    <p:sldMasterId id="2147483742" r:id="rId3"/>
    <p:sldMasterId id="2147483754" r:id="rId4"/>
  </p:sldMasterIdLst>
  <p:notesMasterIdLst>
    <p:notesMasterId r:id="rId24"/>
  </p:notesMasterIdLst>
  <p:sldIdLst>
    <p:sldId id="590" r:id="rId5"/>
    <p:sldId id="355" r:id="rId6"/>
    <p:sldId id="349" r:id="rId7"/>
    <p:sldId id="350" r:id="rId8"/>
    <p:sldId id="357" r:id="rId9"/>
    <p:sldId id="358" r:id="rId10"/>
    <p:sldId id="359" r:id="rId11"/>
    <p:sldId id="360" r:id="rId12"/>
    <p:sldId id="611" r:id="rId13"/>
    <p:sldId id="612" r:id="rId14"/>
    <p:sldId id="614" r:id="rId15"/>
    <p:sldId id="361" r:id="rId16"/>
    <p:sldId id="344" r:id="rId17"/>
    <p:sldId id="613" r:id="rId18"/>
    <p:sldId id="366" r:id="rId19"/>
    <p:sldId id="367" r:id="rId20"/>
    <p:sldId id="368" r:id="rId21"/>
    <p:sldId id="369" r:id="rId22"/>
    <p:sldId id="26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F477A-96B1-42D4-9BCC-2F1A4674BDF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2F871-BA2F-49EC-B627-A4F09D11B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81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44330-D65E-433C-A90B-DC730FD55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E00F-BC20-14F6-ABE6-2DA0A82D3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FE7802A-3DAD-DDED-BBC7-5169EA9AE7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F7591B4-33FD-3AD2-8082-32063288EB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A6EC73-D77B-1B1E-1A30-A89F243BFD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44330-D65E-433C-A90B-DC730FD55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983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521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980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08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943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729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769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149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40.xml"/><Relationship Id="rId4" Type="http://schemas.openxmlformats.org/officeDocument/2006/relationships/tags" Target="../tags/tag3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82119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58774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658723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046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511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449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2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375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632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960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989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082509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1164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3948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2483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8545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2563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4402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4750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8403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1354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9599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882809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83644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2025/10/14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40603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88200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193920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6898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58731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590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9639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5641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2465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554488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1706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267520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2025/10/14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11918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024587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828619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30463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62785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0060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29482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12743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161600-A57C-9E79-F000-5371505FF73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36E6DF4-292E-4CDF-3684-E1A0EED4306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5531" y="0"/>
            <a:ext cx="1418897" cy="141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64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726" r:id="rId8"/>
    <p:sldLayoutId id="2147483727" r:id="rId9"/>
    <p:sldLayoutId id="2147483728" r:id="rId10"/>
    <p:sldLayoutId id="214748372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8D022FF-A2F0-B130-E39B-08282DDD539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5531" y="0"/>
            <a:ext cx="1418897" cy="141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05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45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F3A3A4E-894B-30D6-A51A-1C555DF717D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5531" y="0"/>
            <a:ext cx="1418897" cy="141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5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12.gif"/><Relationship Id="rId12" Type="http://schemas.openxmlformats.org/officeDocument/2006/relationships/image" Target="../media/image15.gif"/><Relationship Id="rId17" Type="http://schemas.openxmlformats.org/officeDocument/2006/relationships/slide" Target="slide9.xml"/><Relationship Id="rId2" Type="http://schemas.openxmlformats.org/officeDocument/2006/relationships/audio" Target="../media/audio1.wav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gif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5" Type="http://schemas.openxmlformats.org/officeDocument/2006/relationships/slide" Target="slide8.xml"/><Relationship Id="rId10" Type="http://schemas.openxmlformats.org/officeDocument/2006/relationships/slide" Target="slide6.xml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41.xml"/><Relationship Id="rId6" Type="http://schemas.openxmlformats.org/officeDocument/2006/relationships/image" Target="../media/image6.png"/><Relationship Id="rId11" Type="http://schemas.openxmlformats.org/officeDocument/2006/relationships/image" Target="../media/image22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image" Target="../media/image19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8615" y="1244600"/>
            <a:ext cx="9149080" cy="4531995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94615"/>
            <a:ext cx="2322830" cy="5143500"/>
          </a:xfrm>
          <a:prstGeom prst="rect">
            <a:avLst/>
          </a:prstGeom>
        </p:spPr>
      </p:pic>
      <p:pic>
        <p:nvPicPr>
          <p:cNvPr id="15" name="图片 14" descr="20"/>
          <p:cNvPicPr>
            <a:picLocks noChangeAspect="1"/>
          </p:cNvPicPr>
          <p:nvPr/>
        </p:nvPicPr>
        <p:blipFill>
          <a:blip r:embed="rId6"/>
          <a:srcRect l="69989" t="-208" b="84615"/>
          <a:stretch>
            <a:fillRect/>
          </a:stretch>
        </p:blipFill>
        <p:spPr>
          <a:xfrm>
            <a:off x="10494010" y="0"/>
            <a:ext cx="1697990" cy="1568450"/>
          </a:xfrm>
          <a:prstGeom prst="rect">
            <a:avLst/>
          </a:prstGeom>
        </p:spPr>
      </p:pic>
      <p:pic>
        <p:nvPicPr>
          <p:cNvPr id="8" name="图片 7" descr="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9165" y="3246891"/>
            <a:ext cx="2362835" cy="3253740"/>
          </a:xfrm>
          <a:prstGeom prst="rect">
            <a:avLst/>
          </a:prstGeom>
        </p:spPr>
      </p:pic>
      <p:pic>
        <p:nvPicPr>
          <p:cNvPr id="14" name="图片 13" descr="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4435" y="620395"/>
            <a:ext cx="1214120" cy="12141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3B96FA-D057-37D3-D407-93A26E75AB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1803" y="2105524"/>
            <a:ext cx="8162703" cy="21364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89641A-2412-508D-3D06-6323E45F4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16">
            <a:extLst>
              <a:ext uri="{FF2B5EF4-FFF2-40B4-BE49-F238E27FC236}">
                <a16:creationId xmlns:a16="http://schemas.microsoft.com/office/drawing/2014/main" id="{91946886-8C68-7CB9-045E-E9CA9A39C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8615" y="1244600"/>
            <a:ext cx="9149080" cy="4531995"/>
          </a:xfrm>
          <a:prstGeom prst="rect">
            <a:avLst/>
          </a:prstGeom>
        </p:spPr>
      </p:pic>
      <p:pic>
        <p:nvPicPr>
          <p:cNvPr id="10" name="图片 9" descr="19">
            <a:extLst>
              <a:ext uri="{FF2B5EF4-FFF2-40B4-BE49-F238E27FC236}">
                <a16:creationId xmlns:a16="http://schemas.microsoft.com/office/drawing/2014/main" id="{04EF077A-606F-CC53-7794-8A1A33126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94615"/>
            <a:ext cx="2322830" cy="5143500"/>
          </a:xfrm>
          <a:prstGeom prst="rect">
            <a:avLst/>
          </a:prstGeom>
        </p:spPr>
      </p:pic>
      <p:pic>
        <p:nvPicPr>
          <p:cNvPr id="15" name="图片 14" descr="20">
            <a:extLst>
              <a:ext uri="{FF2B5EF4-FFF2-40B4-BE49-F238E27FC236}">
                <a16:creationId xmlns:a16="http://schemas.microsoft.com/office/drawing/2014/main" id="{9CAC610E-20EF-549B-5099-00B0B6C5CBE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9989" t="-208" b="84615"/>
          <a:stretch>
            <a:fillRect/>
          </a:stretch>
        </p:blipFill>
        <p:spPr>
          <a:xfrm>
            <a:off x="10494010" y="0"/>
            <a:ext cx="1697990" cy="1568450"/>
          </a:xfrm>
          <a:prstGeom prst="rect">
            <a:avLst/>
          </a:prstGeom>
        </p:spPr>
      </p:pic>
      <p:pic>
        <p:nvPicPr>
          <p:cNvPr id="8" name="图片 7" descr="14">
            <a:extLst>
              <a:ext uri="{FF2B5EF4-FFF2-40B4-BE49-F238E27FC236}">
                <a16:creationId xmlns:a16="http://schemas.microsoft.com/office/drawing/2014/main" id="{12C53D72-678E-127C-86DD-3C19EF684B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9165" y="3246891"/>
            <a:ext cx="2362835" cy="3253740"/>
          </a:xfrm>
          <a:prstGeom prst="rect">
            <a:avLst/>
          </a:prstGeom>
        </p:spPr>
      </p:pic>
      <p:pic>
        <p:nvPicPr>
          <p:cNvPr id="14" name="图片 13" descr="11">
            <a:extLst>
              <a:ext uri="{FF2B5EF4-FFF2-40B4-BE49-F238E27FC236}">
                <a16:creationId xmlns:a16="http://schemas.microsoft.com/office/drawing/2014/main" id="{A38EC33C-D848-0930-2F44-A09847B13A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4435" y="620395"/>
            <a:ext cx="1214120" cy="1214120"/>
          </a:xfrm>
          <a:prstGeom prst="rect">
            <a:avLst/>
          </a:prstGeom>
        </p:spPr>
      </p:pic>
      <p:pic>
        <p:nvPicPr>
          <p:cNvPr id="3" name="Picture 2" descr="A red and green text&#10;&#10;AI-generated content may be incorrect.">
            <a:extLst>
              <a:ext uri="{FF2B5EF4-FFF2-40B4-BE49-F238E27FC236}">
                <a16:creationId xmlns:a16="http://schemas.microsoft.com/office/drawing/2014/main" id="{BF2B34B6-6CC4-81E6-8971-F17AA6F946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985" y="1417291"/>
            <a:ext cx="5093769" cy="417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778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B370F6DF-ECA0-3AE7-8723-A16E576760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934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F3CA9AED-7348-4DDF-A03A-D85F129B25E4}"/>
              </a:ext>
            </a:extLst>
          </p:cNvPr>
          <p:cNvGrpSpPr/>
          <p:nvPr/>
        </p:nvGrpSpPr>
        <p:grpSpPr>
          <a:xfrm>
            <a:off x="495301" y="841435"/>
            <a:ext cx="759342" cy="663516"/>
            <a:chOff x="621568" y="835857"/>
            <a:chExt cx="658601" cy="5851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0ECCB9-4A74-4F89-B171-665679B9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24653" y="836219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32690" y="645997"/>
            <a:ext cx="105696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 lượng gia súc ở Việt Nam (theo Niên giám thống kê năm 2020) được thể hiện ở bảng sau: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37E1ED-C7CA-3DED-BC52-DF91C3B4D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887" y="2119312"/>
            <a:ext cx="9567863" cy="11825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6C23CB-3A4B-430D-C241-FBBD43E2A165}"/>
              </a:ext>
            </a:extLst>
          </p:cNvPr>
          <p:cNvSpPr txBox="1"/>
          <p:nvPr/>
        </p:nvSpPr>
        <p:spPr>
          <a:xfrm>
            <a:off x="723015" y="3316915"/>
            <a:ext cx="103259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ba loại gia súc trên, loại gia súc nào được nuôi ở Việt Nam: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Nhiều nhất?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Ít nhất?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4A9FFC-72E8-00F1-1842-FAEEB76BEE85}"/>
              </a:ext>
            </a:extLst>
          </p:cNvPr>
          <p:cNvSpPr txBox="1"/>
          <p:nvPr/>
        </p:nvSpPr>
        <p:spPr>
          <a:xfrm>
            <a:off x="4019107" y="3848986"/>
            <a:ext cx="7793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2 332 800 &lt; 6 230 500 &lt; 22 027 900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22 027 900 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5A2D9F-CF25-DBB8-2388-E574E9680F93}"/>
              </a:ext>
            </a:extLst>
          </p:cNvPr>
          <p:cNvSpPr txBox="1"/>
          <p:nvPr/>
        </p:nvSpPr>
        <p:spPr>
          <a:xfrm>
            <a:off x="3051544" y="4901608"/>
            <a:ext cx="8846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→ Lợn là loại gia súc được nuôi ở Việt Nam nhiều nhất năm 2020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DEDD9B-AD28-32F1-9F61-7324A1AF16C5}"/>
              </a:ext>
            </a:extLst>
          </p:cNvPr>
          <p:cNvSpPr txBox="1"/>
          <p:nvPr/>
        </p:nvSpPr>
        <p:spPr>
          <a:xfrm>
            <a:off x="1275907" y="5816007"/>
            <a:ext cx="11121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→ Trâu là loại gia súc được nuôi ở Việt Nam ít nhất năm 2020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493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3" grpId="0"/>
      <p:bldP spid="14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F3CA9AED-7348-4DDF-A03A-D85F129B25E4}"/>
              </a:ext>
            </a:extLst>
          </p:cNvPr>
          <p:cNvGrpSpPr/>
          <p:nvPr/>
        </p:nvGrpSpPr>
        <p:grpSpPr>
          <a:xfrm>
            <a:off x="685362" y="677262"/>
            <a:ext cx="619044" cy="584775"/>
            <a:chOff x="621568" y="794220"/>
            <a:chExt cx="619044" cy="5847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0ECCB9-4A74-4F89-B171-665679B9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13212" y="679664"/>
            <a:ext cx="10569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đúng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BF4E76-969F-EFAA-A8A8-0CA6E9FB7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045" y="724474"/>
            <a:ext cx="4813353" cy="21664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C3CCA6-D7CD-EFB5-5732-4FA2CCE2FCBF}"/>
              </a:ext>
            </a:extLst>
          </p:cNvPr>
          <p:cNvSpPr txBox="1"/>
          <p:nvPr/>
        </p:nvSpPr>
        <p:spPr>
          <a:xfrm>
            <a:off x="982355" y="2782033"/>
            <a:ext cx="9792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Sắp xếp các số ghi trên đầu tàu và toa tàu theo thứ tự từ lớn đến bé được đoàn tàu nào dưới đây?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1D1B99-E15B-A3C7-72BD-23EBD3A96E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7719" y="3817090"/>
            <a:ext cx="6169771" cy="276036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51E4EAB-25B3-9CB6-067F-0A59156A50EF}"/>
              </a:ext>
            </a:extLst>
          </p:cNvPr>
          <p:cNvSpPr/>
          <p:nvPr/>
        </p:nvSpPr>
        <p:spPr>
          <a:xfrm>
            <a:off x="1084520" y="5146158"/>
            <a:ext cx="542261" cy="6379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742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F001B736-F331-CED6-6D54-53BD94ACF4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9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F3CA9AED-7348-4DDF-A03A-D85F129B25E4}"/>
              </a:ext>
            </a:extLst>
          </p:cNvPr>
          <p:cNvGrpSpPr/>
          <p:nvPr/>
        </p:nvGrpSpPr>
        <p:grpSpPr>
          <a:xfrm>
            <a:off x="580361" y="639416"/>
            <a:ext cx="792937" cy="663516"/>
            <a:chOff x="621568" y="835857"/>
            <a:chExt cx="658601" cy="5851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0ECCB9-4A74-4F89-B171-665679B9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24653" y="836219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32690" y="645997"/>
            <a:ext cx="10569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Rô-bốt có 9 tấm thẻ như sau: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84EACB4-40C3-F79C-B7DF-9917E39468C8}"/>
              </a:ext>
            </a:extLst>
          </p:cNvPr>
          <p:cNvSpPr/>
          <p:nvPr/>
        </p:nvSpPr>
        <p:spPr>
          <a:xfrm>
            <a:off x="1095154" y="1733109"/>
            <a:ext cx="871870" cy="1073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BCE784-A437-BB70-846C-FF2E3D32D18C}"/>
              </a:ext>
            </a:extLst>
          </p:cNvPr>
          <p:cNvSpPr/>
          <p:nvPr/>
        </p:nvSpPr>
        <p:spPr>
          <a:xfrm>
            <a:off x="2169042" y="1711843"/>
            <a:ext cx="871870" cy="1073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AF25AB-C53E-83B1-5C10-DFCC1FC7403D}"/>
              </a:ext>
            </a:extLst>
          </p:cNvPr>
          <p:cNvSpPr/>
          <p:nvPr/>
        </p:nvSpPr>
        <p:spPr>
          <a:xfrm>
            <a:off x="3221665" y="1701211"/>
            <a:ext cx="871870" cy="1073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6C80879-12AB-ABB9-14C4-4F0204D89626}"/>
              </a:ext>
            </a:extLst>
          </p:cNvPr>
          <p:cNvSpPr/>
          <p:nvPr/>
        </p:nvSpPr>
        <p:spPr>
          <a:xfrm>
            <a:off x="4284921" y="1733109"/>
            <a:ext cx="871870" cy="1073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4BE5BCF-1539-83DF-94F8-B15F56D1BE5A}"/>
              </a:ext>
            </a:extLst>
          </p:cNvPr>
          <p:cNvSpPr/>
          <p:nvPr/>
        </p:nvSpPr>
        <p:spPr>
          <a:xfrm>
            <a:off x="5326912" y="1743742"/>
            <a:ext cx="871870" cy="1073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C130066-1CF0-401F-77A8-406239A37A72}"/>
              </a:ext>
            </a:extLst>
          </p:cNvPr>
          <p:cNvSpPr/>
          <p:nvPr/>
        </p:nvSpPr>
        <p:spPr>
          <a:xfrm>
            <a:off x="6368903" y="1765007"/>
            <a:ext cx="871870" cy="1073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450DF7F-B488-B452-138F-7D8E51DBA717}"/>
              </a:ext>
            </a:extLst>
          </p:cNvPr>
          <p:cNvSpPr/>
          <p:nvPr/>
        </p:nvSpPr>
        <p:spPr>
          <a:xfrm>
            <a:off x="7400261" y="1754374"/>
            <a:ext cx="871870" cy="1073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8989F2D-DEAE-B765-FDFF-08101E598E17}"/>
              </a:ext>
            </a:extLst>
          </p:cNvPr>
          <p:cNvSpPr/>
          <p:nvPr/>
        </p:nvSpPr>
        <p:spPr>
          <a:xfrm>
            <a:off x="8378457" y="1775639"/>
            <a:ext cx="871870" cy="1073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08A6AEE-7E05-B7AB-24F6-2EFF0CC4ADF3}"/>
              </a:ext>
            </a:extLst>
          </p:cNvPr>
          <p:cNvSpPr/>
          <p:nvPr/>
        </p:nvSpPr>
        <p:spPr>
          <a:xfrm>
            <a:off x="9377918" y="1786271"/>
            <a:ext cx="871870" cy="1073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B319A2-33AF-3015-77A5-E81278E6A3B2}"/>
              </a:ext>
            </a:extLst>
          </p:cNvPr>
          <p:cNvSpPr txBox="1"/>
          <p:nvPr/>
        </p:nvSpPr>
        <p:spPr>
          <a:xfrm>
            <a:off x="637953" y="3179136"/>
            <a:ext cx="100265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thẻ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lập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lập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bé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7186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84EACB4-40C3-F79C-B7DF-9917E39468C8}"/>
              </a:ext>
            </a:extLst>
          </p:cNvPr>
          <p:cNvSpPr/>
          <p:nvPr/>
        </p:nvSpPr>
        <p:spPr>
          <a:xfrm>
            <a:off x="1169581" y="839974"/>
            <a:ext cx="871870" cy="1073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BCE784-A437-BB70-846C-FF2E3D32D18C}"/>
              </a:ext>
            </a:extLst>
          </p:cNvPr>
          <p:cNvSpPr/>
          <p:nvPr/>
        </p:nvSpPr>
        <p:spPr>
          <a:xfrm>
            <a:off x="2243469" y="818708"/>
            <a:ext cx="871870" cy="1073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AF25AB-C53E-83B1-5C10-DFCC1FC7403D}"/>
              </a:ext>
            </a:extLst>
          </p:cNvPr>
          <p:cNvSpPr/>
          <p:nvPr/>
        </p:nvSpPr>
        <p:spPr>
          <a:xfrm>
            <a:off x="3296092" y="808076"/>
            <a:ext cx="871870" cy="1073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6C80879-12AB-ABB9-14C4-4F0204D89626}"/>
              </a:ext>
            </a:extLst>
          </p:cNvPr>
          <p:cNvSpPr/>
          <p:nvPr/>
        </p:nvSpPr>
        <p:spPr>
          <a:xfrm>
            <a:off x="4359348" y="839974"/>
            <a:ext cx="871870" cy="1073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4BE5BCF-1539-83DF-94F8-B15F56D1BE5A}"/>
              </a:ext>
            </a:extLst>
          </p:cNvPr>
          <p:cNvSpPr/>
          <p:nvPr/>
        </p:nvSpPr>
        <p:spPr>
          <a:xfrm>
            <a:off x="5401339" y="850607"/>
            <a:ext cx="871870" cy="1073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C130066-1CF0-401F-77A8-406239A37A72}"/>
              </a:ext>
            </a:extLst>
          </p:cNvPr>
          <p:cNvSpPr/>
          <p:nvPr/>
        </p:nvSpPr>
        <p:spPr>
          <a:xfrm>
            <a:off x="6443330" y="871872"/>
            <a:ext cx="871870" cy="1073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450DF7F-B488-B452-138F-7D8E51DBA717}"/>
              </a:ext>
            </a:extLst>
          </p:cNvPr>
          <p:cNvSpPr/>
          <p:nvPr/>
        </p:nvSpPr>
        <p:spPr>
          <a:xfrm>
            <a:off x="7474688" y="861239"/>
            <a:ext cx="871870" cy="1073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8989F2D-DEAE-B765-FDFF-08101E598E17}"/>
              </a:ext>
            </a:extLst>
          </p:cNvPr>
          <p:cNvSpPr/>
          <p:nvPr/>
        </p:nvSpPr>
        <p:spPr>
          <a:xfrm>
            <a:off x="8452884" y="882504"/>
            <a:ext cx="871870" cy="1073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08A6AEE-7E05-B7AB-24F6-2EFF0CC4ADF3}"/>
              </a:ext>
            </a:extLst>
          </p:cNvPr>
          <p:cNvSpPr/>
          <p:nvPr/>
        </p:nvSpPr>
        <p:spPr>
          <a:xfrm>
            <a:off x="9452345" y="893136"/>
            <a:ext cx="871870" cy="1073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B319A2-33AF-3015-77A5-E81278E6A3B2}"/>
              </a:ext>
            </a:extLst>
          </p:cNvPr>
          <p:cNvSpPr txBox="1"/>
          <p:nvPr/>
        </p:nvSpPr>
        <p:spPr>
          <a:xfrm>
            <a:off x="712380" y="2286001"/>
            <a:ext cx="10026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20D29-BDB2-7B88-B03E-DC863827954C}"/>
              </a:ext>
            </a:extLst>
          </p:cNvPr>
          <p:cNvSpPr/>
          <p:nvPr/>
        </p:nvSpPr>
        <p:spPr>
          <a:xfrm>
            <a:off x="1882356" y="3532963"/>
            <a:ext cx="9271197" cy="168762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lvl="0" algn="ctr" defTabSz="1219170">
              <a:defRPr/>
            </a:pPr>
            <a:r>
              <a:rPr lang="vi-VN" sz="4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 xếp được số lớn nhất thì cần các chữ số lớn nhất ở bên trái.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673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27552 0.382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76" y="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0.06016 0.3821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-0.54584 0.372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92" y="1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07407E-6 L -0.22669 0.3791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41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-0.32084 0.379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42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0.00169 0.3851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4.81481E-6 L 0.3332 0.3946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0.31927 0.396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05143 0.3851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84EACB4-40C3-F79C-B7DF-9917E39468C8}"/>
              </a:ext>
            </a:extLst>
          </p:cNvPr>
          <p:cNvSpPr/>
          <p:nvPr/>
        </p:nvSpPr>
        <p:spPr>
          <a:xfrm>
            <a:off x="1477926" y="1318439"/>
            <a:ext cx="871870" cy="1073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BCE784-A437-BB70-846C-FF2E3D32D18C}"/>
              </a:ext>
            </a:extLst>
          </p:cNvPr>
          <p:cNvSpPr/>
          <p:nvPr/>
        </p:nvSpPr>
        <p:spPr>
          <a:xfrm>
            <a:off x="2551814" y="1297173"/>
            <a:ext cx="871870" cy="1073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AF25AB-C53E-83B1-5C10-DFCC1FC7403D}"/>
              </a:ext>
            </a:extLst>
          </p:cNvPr>
          <p:cNvSpPr/>
          <p:nvPr/>
        </p:nvSpPr>
        <p:spPr>
          <a:xfrm>
            <a:off x="3604437" y="1286541"/>
            <a:ext cx="871870" cy="1073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6C80879-12AB-ABB9-14C4-4F0204D89626}"/>
              </a:ext>
            </a:extLst>
          </p:cNvPr>
          <p:cNvSpPr/>
          <p:nvPr/>
        </p:nvSpPr>
        <p:spPr>
          <a:xfrm>
            <a:off x="4667693" y="1318439"/>
            <a:ext cx="871870" cy="1073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4BE5BCF-1539-83DF-94F8-B15F56D1BE5A}"/>
              </a:ext>
            </a:extLst>
          </p:cNvPr>
          <p:cNvSpPr/>
          <p:nvPr/>
        </p:nvSpPr>
        <p:spPr>
          <a:xfrm>
            <a:off x="5709684" y="1329072"/>
            <a:ext cx="871870" cy="1073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C130066-1CF0-401F-77A8-406239A37A72}"/>
              </a:ext>
            </a:extLst>
          </p:cNvPr>
          <p:cNvSpPr/>
          <p:nvPr/>
        </p:nvSpPr>
        <p:spPr>
          <a:xfrm>
            <a:off x="6751675" y="1350337"/>
            <a:ext cx="871870" cy="1073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450DF7F-B488-B452-138F-7D8E51DBA717}"/>
              </a:ext>
            </a:extLst>
          </p:cNvPr>
          <p:cNvSpPr/>
          <p:nvPr/>
        </p:nvSpPr>
        <p:spPr>
          <a:xfrm>
            <a:off x="7783033" y="1339704"/>
            <a:ext cx="871870" cy="1073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8989F2D-DEAE-B765-FDFF-08101E598E17}"/>
              </a:ext>
            </a:extLst>
          </p:cNvPr>
          <p:cNvSpPr/>
          <p:nvPr/>
        </p:nvSpPr>
        <p:spPr>
          <a:xfrm>
            <a:off x="8761229" y="1360969"/>
            <a:ext cx="871870" cy="1073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08A6AEE-7E05-B7AB-24F6-2EFF0CC4ADF3}"/>
              </a:ext>
            </a:extLst>
          </p:cNvPr>
          <p:cNvSpPr/>
          <p:nvPr/>
        </p:nvSpPr>
        <p:spPr>
          <a:xfrm>
            <a:off x="9760690" y="1371601"/>
            <a:ext cx="871870" cy="1073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B319A2-33AF-3015-77A5-E81278E6A3B2}"/>
              </a:ext>
            </a:extLst>
          </p:cNvPr>
          <p:cNvSpPr txBox="1"/>
          <p:nvPr/>
        </p:nvSpPr>
        <p:spPr>
          <a:xfrm>
            <a:off x="1679944" y="2860160"/>
            <a:ext cx="10026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279EC4-F5F3-281C-6EB0-431749D7C3A6}"/>
              </a:ext>
            </a:extLst>
          </p:cNvPr>
          <p:cNvSpPr/>
          <p:nvPr/>
        </p:nvSpPr>
        <p:spPr>
          <a:xfrm>
            <a:off x="1403891" y="3703084"/>
            <a:ext cx="9271197" cy="168762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lvl="0" algn="ctr" defTabSz="1219170">
              <a:defRPr/>
            </a:pPr>
            <a:r>
              <a:rPr lang="vi-VN" sz="4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 xếp được số bé nhất thì cần các chữ số bé nhất ở bên trái. 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952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-0.36537 0.340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68" y="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03138 0.343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7.40741E-7 L -0.0418 0.3481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30951 0.3435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82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31563 0.341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81" y="1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-0.07669 0.3432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0.42917 0.346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-0.17357 0.3435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5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31758 0.3525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72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F3CA9AED-7348-4DDF-A03A-D85F129B25E4}"/>
              </a:ext>
            </a:extLst>
          </p:cNvPr>
          <p:cNvGrpSpPr/>
          <p:nvPr/>
        </p:nvGrpSpPr>
        <p:grpSpPr>
          <a:xfrm>
            <a:off x="580361" y="639416"/>
            <a:ext cx="792937" cy="663516"/>
            <a:chOff x="621568" y="835857"/>
            <a:chExt cx="658601" cy="5851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0ECCB9-4A74-4F89-B171-665679B9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24653" y="836219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32690" y="645997"/>
            <a:ext cx="105696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Xếp 12 chiếc vòng như hình dưới đây, Rô-bốt lập được số 312 211 011. Với 12 chiếc vòng, em lập được số lớn nhất là số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DEAE69-D134-B99B-0983-42EE85236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142" y="2208692"/>
            <a:ext cx="4267931" cy="26184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F49F06-04CA-FBE4-3AC2-11134793BF70}"/>
              </a:ext>
            </a:extLst>
          </p:cNvPr>
          <p:cNvSpPr txBox="1"/>
          <p:nvPr/>
        </p:nvSpPr>
        <p:spPr>
          <a:xfrm>
            <a:off x="648586" y="2828261"/>
            <a:ext cx="6581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 12 chiếc vòng, em lập được số lớn nhất là số 930 000 000.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1948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DD3B7B-436F-406F-8B6F-E40941E3F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7406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D40E541-EBA9-4A03-9258-A5B12ED82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6112" y="2680497"/>
            <a:ext cx="5066215" cy="5066215"/>
          </a:xfrm>
          <a:prstGeom prst="rect">
            <a:avLst/>
          </a:prstGeom>
        </p:spPr>
      </p:pic>
      <p:pic>
        <p:nvPicPr>
          <p:cNvPr id="6" name="Picture 5" descr="A blue and orange text&#10;&#10;AI-generated content may be incorrect.">
            <a:extLst>
              <a:ext uri="{FF2B5EF4-FFF2-40B4-BE49-F238E27FC236}">
                <a16:creationId xmlns:a16="http://schemas.microsoft.com/office/drawing/2014/main" id="{E1A7FCCC-00D3-1CAE-B5D8-615583957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710" y="1555845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62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6914" y="176981"/>
            <a:ext cx="11858171" cy="641554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090" y="1498600"/>
            <a:ext cx="8637111" cy="4933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72" y="1600200"/>
            <a:ext cx="3048000" cy="304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6000" y="270934"/>
            <a:ext cx="10160000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MÊ 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CUNG BÍ ẤN</a:t>
            </a:r>
          </a:p>
        </p:txBody>
      </p:sp>
      <p:pic>
        <p:nvPicPr>
          <p:cNvPr id="6" name="nhạc hay">
            <a:hlinkClick r:id="" action="ppaction://media"/>
            <a:extLst>
              <a:ext uri="{FF2B5EF4-FFF2-40B4-BE49-F238E27FC236}">
                <a16:creationId xmlns:a16="http://schemas.microsoft.com/office/drawing/2014/main" id="{20FA0E22-672C-7147-01A3-398A51DB6C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98500" y="387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456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4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672" y="1946728"/>
            <a:ext cx="2066472" cy="206647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65" y="1112941"/>
            <a:ext cx="2032000" cy="2032000"/>
          </a:xfrm>
          <a:prstGeom prst="rect">
            <a:avLst/>
          </a:prstGeom>
        </p:spPr>
      </p:pic>
      <p:sp>
        <p:nvSpPr>
          <p:cNvPr id="6" name="Rounded Rectangle 5">
            <a:hlinkClick r:id="rId10" action="ppaction://hlinksldjump"/>
          </p:cNvPr>
          <p:cNvSpPr/>
          <p:nvPr/>
        </p:nvSpPr>
        <p:spPr>
          <a:xfrm>
            <a:off x="84364" y="298502"/>
            <a:ext cx="1422400" cy="7112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Luật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11" action="ppaction://hlinksldjump"/>
              </a:rPr>
              <a:t>chơi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2209800"/>
            <a:ext cx="2146299" cy="1740243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970" y="2413001"/>
            <a:ext cx="1274031" cy="1274031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8801" y="2149685"/>
            <a:ext cx="1909721" cy="1990516"/>
          </a:xfrm>
          <a:prstGeom prst="rect">
            <a:avLst/>
          </a:prstGeom>
        </p:spPr>
      </p:pic>
      <p:sp>
        <p:nvSpPr>
          <p:cNvPr id="8" name="Rounded Rectangle 7">
            <a:hlinkClick r:id="rId17" action="ppaction://hlinksldjump"/>
          </p:cNvPr>
          <p:cNvSpPr/>
          <p:nvPr/>
        </p:nvSpPr>
        <p:spPr>
          <a:xfrm>
            <a:off x="10647321" y="5969000"/>
            <a:ext cx="1422400" cy="7112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Kết thúc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80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0.09806 C 0.00382 0.09374 0.01753 0.09066 0.03455 0.09066 C 0.05225 0.09066 0.06632 0.09374 0.06632 0.09806 C 0.06632 0.10207 0.08003 0.10546 0.09774 0.10546 C 0.11475 0.10546 0.12882 0.10207 0.12882 0.09806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82 0.09806 L 0.12882 -0.1520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ch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82 -0.15216 L 0.37882 -0.1521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548 -0.15216 L 0.39548 -0.2854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548 -0.2855 L 0.47639 -0.2753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r-ro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805 -0.27531 L 0.46805 0.198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805 0.19876 L 0.52639 0.1987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472 0.19383 L 0.53472 -0.028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472 -0.0284 L 0.67639 -0.0234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194 -0.02346 L 0.68472 -0.2901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1333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472 -0.29013 L 0.75139 -0.2901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panzee animals0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139 -0.29013 L 0.75556 0.0209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555 0.02099 L 0.87639 0.0209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4000" y="2311400"/>
            <a:ext cx="6502400" cy="3293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sng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Luật</a:t>
            </a:r>
            <a:r>
              <a:rPr kumimoji="0" lang="en-US" sz="3733" b="1" i="0" u="sng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3733" b="1" i="0" u="sng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chơi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Nhấn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vào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chướng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ngại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vật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xuất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hiện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ở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từng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chặng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đường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và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trả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lời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câu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hỏi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để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đi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tiếp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.</a:t>
            </a: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5283200" y="5891213"/>
            <a:ext cx="1727200" cy="889000"/>
          </a:xfrm>
          <a:prstGeom prst="rightArrow">
            <a:avLst>
              <a:gd name="adj1" fmla="val 50000"/>
              <a:gd name="adj2" fmla="val 61329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Tiếp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tục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378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66914" y="176981"/>
            <a:ext cx="11858171" cy="641554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0" y="2006600"/>
            <a:ext cx="203200" cy="386080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422400" y="0"/>
            <a:ext cx="9448800" cy="2209800"/>
          </a:xfrm>
          <a:prstGeom prst="roundRect">
            <a:avLst/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44133" y="2565400"/>
            <a:ext cx="8619067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&gt;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4133" y="3937000"/>
            <a:ext cx="8619067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&lt;</a:t>
            </a:r>
          </a:p>
        </p:txBody>
      </p:sp>
      <p:sp>
        <p:nvSpPr>
          <p:cNvPr id="7" name="Oval 6"/>
          <p:cNvSpPr/>
          <p:nvPr/>
        </p:nvSpPr>
        <p:spPr>
          <a:xfrm>
            <a:off x="1320800" y="2717800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1320800" y="4072467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1727200" y="5274734"/>
            <a:ext cx="8619067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</a:t>
            </a:r>
          </a:p>
        </p:txBody>
      </p:sp>
      <p:sp>
        <p:nvSpPr>
          <p:cNvPr id="10" name="Oval 9"/>
          <p:cNvSpPr/>
          <p:nvPr/>
        </p:nvSpPr>
        <p:spPr>
          <a:xfrm>
            <a:off x="1320800" y="5461000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36800" y="550334"/>
            <a:ext cx="843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So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sánh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số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693 251 </a:t>
            </a:r>
            <a:r>
              <a:rPr lang="en-US" sz="3733" b="1" dirty="0" err="1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và</a:t>
            </a:r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693 500</a:t>
            </a:r>
            <a:endParaRPr kumimoji="0" lang="vi-VN" sz="37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vantGarde" pitchFamily="2" charset="0"/>
              <a:cs typeface="Arial" panose="020B0604020202020204" pitchFamily="34" charset="0"/>
            </a:endParaRPr>
          </a:p>
        </p:txBody>
      </p:sp>
      <p:sp>
        <p:nvSpPr>
          <p:cNvPr id="12" name="Right Arrow 11">
            <a:hlinkClick r:id="rId2" action="ppaction://hlinksldjump"/>
          </p:cNvPr>
          <p:cNvSpPr/>
          <p:nvPr/>
        </p:nvSpPr>
        <p:spPr>
          <a:xfrm>
            <a:off x="10651067" y="5909733"/>
            <a:ext cx="1303867" cy="736600"/>
          </a:xfrm>
          <a:prstGeom prst="rightArrow">
            <a:avLst>
              <a:gd name="adj1" fmla="val 50000"/>
              <a:gd name="adj2" fmla="val 61329"/>
            </a:avLst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tục</a:t>
            </a: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18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6914" y="176981"/>
            <a:ext cx="11858171" cy="641554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0" y="2006600"/>
            <a:ext cx="203200" cy="386080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422400" y="0"/>
            <a:ext cx="9448800" cy="2209800"/>
          </a:xfrm>
          <a:prstGeom prst="roundRect">
            <a:avLst/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44133" y="2565400"/>
            <a:ext cx="8619067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=</a:t>
            </a:r>
          </a:p>
        </p:txBody>
      </p:sp>
      <p:sp>
        <p:nvSpPr>
          <p:cNvPr id="6" name="Rectangle 5"/>
          <p:cNvSpPr/>
          <p:nvPr/>
        </p:nvSpPr>
        <p:spPr>
          <a:xfrm>
            <a:off x="1744133" y="3937000"/>
            <a:ext cx="8619067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&lt;</a:t>
            </a:r>
          </a:p>
        </p:txBody>
      </p:sp>
      <p:sp>
        <p:nvSpPr>
          <p:cNvPr id="7" name="Oval 6"/>
          <p:cNvSpPr/>
          <p:nvPr/>
        </p:nvSpPr>
        <p:spPr>
          <a:xfrm>
            <a:off x="1320800" y="2717800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1320800" y="4072467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1744133" y="5274734"/>
            <a:ext cx="8619067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0" dirty="0">
                <a:solidFill>
                  <a:prstClr val="white"/>
                </a:solidFill>
                <a:latin typeface="Arial" panose="020B0604020202020204" pitchFamily="34" charset="0"/>
                <a:cs typeface="Arial" pitchFamily="34" charset="0"/>
              </a:rPr>
              <a:t>&gt;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320800" y="5461000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38325" y="655126"/>
            <a:ext cx="9907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So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sánh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 200 000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98 487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vantGarde" pitchFamily="2" charset="0"/>
              <a:cs typeface="Arial" panose="020B0604020202020204" pitchFamily="34" charset="0"/>
            </a:endParaRPr>
          </a:p>
        </p:txBody>
      </p:sp>
      <p:sp>
        <p:nvSpPr>
          <p:cNvPr id="12" name="Right Arrow 11">
            <a:hlinkClick r:id="rId2" action="ppaction://hlinksldjump"/>
          </p:cNvPr>
          <p:cNvSpPr/>
          <p:nvPr/>
        </p:nvSpPr>
        <p:spPr>
          <a:xfrm>
            <a:off x="10651067" y="5909733"/>
            <a:ext cx="1303867" cy="736600"/>
          </a:xfrm>
          <a:prstGeom prst="rightArrow">
            <a:avLst>
              <a:gd name="adj1" fmla="val 50000"/>
              <a:gd name="adj2" fmla="val 61329"/>
            </a:avLst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tục</a:t>
            </a: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295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66914" y="176981"/>
            <a:ext cx="11858171" cy="641554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0" y="2006600"/>
            <a:ext cx="203200" cy="386080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2400" y="0"/>
            <a:ext cx="9448800" cy="2209800"/>
          </a:xfrm>
          <a:prstGeom prst="roundRect">
            <a:avLst/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4133" y="2565400"/>
            <a:ext cx="8619067" cy="11853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lvl="0" algn="ctr" defTabSz="1219170">
              <a:defRPr/>
            </a:pPr>
            <a:r>
              <a:rPr lang="en-US" sz="48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499 873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44133" y="3937001"/>
            <a:ext cx="8619067" cy="1191846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lvl="0" algn="ctr" defTabSz="1219170">
              <a:defRPr/>
            </a:pPr>
            <a:r>
              <a:rPr lang="en-US" sz="48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59 876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320800" y="2717800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1320800" y="4072467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44133" y="5274734"/>
                <a:ext cx="8619067" cy="1178820"/>
              </a:xfrm>
              <a:prstGeom prst="rect">
                <a:avLst/>
              </a:prstGeom>
              <a:solidFill>
                <a:srgbClr val="F79646"/>
              </a:solidFill>
              <a:ln w="381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lvl="0" algn="ctr" defTabSz="121917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ker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𝟔𝟓𝟏</m:t>
                      </m:r>
                      <m:r>
                        <a:rPr lang="en-US" sz="4800" b="1" i="1" ker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800" b="1" i="1" ker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𝟑𝟐𝟏</m:t>
                      </m:r>
                    </m:oMath>
                  </m:oMathPara>
                </a14:m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4133" y="5274734"/>
                <a:ext cx="8619067" cy="11788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/>
          <p:cNvSpPr/>
          <p:nvPr/>
        </p:nvSpPr>
        <p:spPr>
          <a:xfrm>
            <a:off x="1320800" y="5461000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0" y="117145"/>
            <a:ext cx="9276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lớn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nhất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59 876, 651 321, 499 873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vantGarde" pitchFamily="2" charset="0"/>
              <a:cs typeface="Arial" panose="020B0604020202020204" pitchFamily="34" charset="0"/>
            </a:endParaRPr>
          </a:p>
        </p:txBody>
      </p:sp>
      <p:sp>
        <p:nvSpPr>
          <p:cNvPr id="13" name="Right Arrow 12">
            <a:hlinkClick r:id="rId2" action="ppaction://hlinksldjump"/>
          </p:cNvPr>
          <p:cNvSpPr/>
          <p:nvPr/>
        </p:nvSpPr>
        <p:spPr>
          <a:xfrm>
            <a:off x="10651067" y="5909733"/>
            <a:ext cx="1303867" cy="736600"/>
          </a:xfrm>
          <a:prstGeom prst="rightArrow">
            <a:avLst>
              <a:gd name="adj1" fmla="val 50000"/>
              <a:gd name="adj2" fmla="val 61329"/>
            </a:avLst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tục</a:t>
            </a: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022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6914" y="176981"/>
            <a:ext cx="11858171" cy="641554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71246" y="2428631"/>
            <a:ext cx="203200" cy="386080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81354" y="123092"/>
            <a:ext cx="11620826" cy="2305539"/>
          </a:xfrm>
          <a:prstGeom prst="roundRect">
            <a:avLst/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lvl="0" algn="ctr" defTabSz="1219170">
              <a:defRPr/>
            </a:pP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bé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trong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:</a:t>
            </a:r>
          </a:p>
          <a:p>
            <a:pPr lvl="0" algn="ctr" defTabSz="1219170">
              <a:defRPr/>
            </a:pP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59 876, 651 321, 499 873</a:t>
            </a:r>
            <a:endParaRPr lang="vi-VN" sz="4400" b="1" dirty="0">
              <a:solidFill>
                <a:prstClr val="white"/>
              </a:solidFill>
              <a:ea typeface="AvantGarde" pitchFamily="2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1379" y="2969868"/>
            <a:ext cx="8619067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lvl="0" algn="ctr" defTabSz="1219170">
              <a:defRPr/>
            </a:pPr>
            <a:r>
              <a:rPr lang="en-US" sz="4800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651 321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91379" y="4112863"/>
            <a:ext cx="8619067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lvl="0" algn="ctr" defTabSz="1219170">
              <a:defRPr/>
            </a:pPr>
            <a:r>
              <a:rPr lang="en-US" sz="4800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59 876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268046" y="3122268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1268046" y="4248330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1691379" y="5239577"/>
            <a:ext cx="8619067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lvl="0" algn="ctr" defTabSz="1219170">
              <a:defRPr/>
            </a:pPr>
            <a:r>
              <a:rPr lang="en-US" sz="4800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499 873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268046" y="5425843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2" name="Right Arrow 11">
            <a:hlinkClick r:id="rId2" action="ppaction://hlinksldjump"/>
          </p:cNvPr>
          <p:cNvSpPr/>
          <p:nvPr/>
        </p:nvSpPr>
        <p:spPr>
          <a:xfrm>
            <a:off x="10598313" y="5874576"/>
            <a:ext cx="1303867" cy="736600"/>
          </a:xfrm>
          <a:prstGeom prst="rightArrow">
            <a:avLst>
              <a:gd name="adj1" fmla="val 50000"/>
              <a:gd name="adj2" fmla="val 61329"/>
            </a:avLst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tục</a:t>
            </a: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750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450" y="391160"/>
            <a:ext cx="6043295" cy="604774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515" y="1376280"/>
            <a:ext cx="8216900" cy="4813065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1" name="图片 10" descr="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92510" y="2895600"/>
            <a:ext cx="999490" cy="979170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14" name="图片 13" descr="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9623" y="861003"/>
            <a:ext cx="1214120" cy="1214120"/>
          </a:xfrm>
          <a:prstGeom prst="rect">
            <a:avLst/>
          </a:prstGeom>
        </p:spPr>
      </p:pic>
      <p:pic>
        <p:nvPicPr>
          <p:cNvPr id="15" name="图片 14" descr="20"/>
          <p:cNvPicPr>
            <a:picLocks noChangeAspect="1"/>
          </p:cNvPicPr>
          <p:nvPr/>
        </p:nvPicPr>
        <p:blipFill>
          <a:blip r:embed="rId10"/>
          <a:srcRect l="69989" t="-208" b="84615"/>
          <a:stretch>
            <a:fillRect/>
          </a:stretch>
        </p:blipFill>
        <p:spPr>
          <a:xfrm>
            <a:off x="10494010" y="0"/>
            <a:ext cx="1697990" cy="15684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53FA11-6D0C-1624-829E-BF45138AEA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0596" y="108336"/>
            <a:ext cx="2517866" cy="1457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1D99A5-ABFE-664F-4F93-8240FF75A99A}"/>
              </a:ext>
            </a:extLst>
          </p:cNvPr>
          <p:cNvSpPr txBox="1"/>
          <p:nvPr/>
        </p:nvSpPr>
        <p:spPr>
          <a:xfrm>
            <a:off x="4187900" y="2152871"/>
            <a:ext cx="3425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14 –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35E4F-6A92-6F09-C28F-A01AFD14C3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379" y="3011201"/>
            <a:ext cx="10717697" cy="1835055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4850B89F-78C3-6D9B-B479-0DA4C9DB8B8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666" y="3731129"/>
            <a:ext cx="3221000" cy="3221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40784" y="5109328"/>
            <a:ext cx="501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solidFill>
                  <a:srgbClr val="FF0000"/>
                </a:solidFill>
              </a:rPr>
              <a:t>Giáo viên: Lê Thị Nhụ</a:t>
            </a:r>
            <a:endParaRPr lang="en-US" sz="2400" b="1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未定义">
  <a:themeElements>
    <a:clrScheme name="自定义 77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27AAE"/>
      </a:accent1>
      <a:accent2>
        <a:srgbClr val="F66589"/>
      </a:accent2>
      <a:accent3>
        <a:srgbClr val="627AAE"/>
      </a:accent3>
      <a:accent4>
        <a:srgbClr val="F66589"/>
      </a:accent4>
      <a:accent5>
        <a:srgbClr val="627AAE"/>
      </a:accent5>
      <a:accent6>
        <a:srgbClr val="F66589"/>
      </a:accent6>
      <a:hlink>
        <a:srgbClr val="627AAE"/>
      </a:hlink>
      <a:folHlink>
        <a:srgbClr val="F66589"/>
      </a:folHlink>
    </a:clrScheme>
    <a:fontScheme name="1212121">
      <a:majorFont>
        <a:latin typeface="字魂131号-酷乐潮玩体"/>
        <a:ea typeface="字魂131号-酷乐潮玩体"/>
        <a:cs typeface=""/>
      </a:majorFont>
      <a:minorFont>
        <a:latin typeface="字魂131号-酷乐潮玩体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未定义">
  <a:themeElements>
    <a:clrScheme name="自定义 77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27AAE"/>
      </a:accent1>
      <a:accent2>
        <a:srgbClr val="F66589"/>
      </a:accent2>
      <a:accent3>
        <a:srgbClr val="627AAE"/>
      </a:accent3>
      <a:accent4>
        <a:srgbClr val="F66589"/>
      </a:accent4>
      <a:accent5>
        <a:srgbClr val="627AAE"/>
      </a:accent5>
      <a:accent6>
        <a:srgbClr val="F66589"/>
      </a:accent6>
      <a:hlink>
        <a:srgbClr val="627AAE"/>
      </a:hlink>
      <a:folHlink>
        <a:srgbClr val="F66589"/>
      </a:folHlink>
    </a:clrScheme>
    <a:fontScheme name="1212121">
      <a:majorFont>
        <a:latin typeface="字魂131号-酷乐潮玩体"/>
        <a:ea typeface="字魂131号-酷乐潮玩体"/>
        <a:cs typeface=""/>
      </a:majorFont>
      <a:minorFont>
        <a:latin typeface="字魂131号-酷乐潮玩体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448</Words>
  <Application>Microsoft Office PowerPoint</Application>
  <PresentationFormat>Widescreen</PresentationFormat>
  <Paragraphs>101</Paragraphs>
  <Slides>19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微软雅黑</vt:lpstr>
      <vt:lpstr>宋体</vt:lpstr>
      <vt:lpstr>Arial</vt:lpstr>
      <vt:lpstr>AvantGarde</vt:lpstr>
      <vt:lpstr>Calibri</vt:lpstr>
      <vt:lpstr>Cambria</vt:lpstr>
      <vt:lpstr>Cambria Math</vt:lpstr>
      <vt:lpstr>等线</vt:lpstr>
      <vt:lpstr>等线 Light</vt:lpstr>
      <vt:lpstr>Tiffany</vt:lpstr>
      <vt:lpstr>Times New Roman</vt:lpstr>
      <vt:lpstr>Wingdings</vt:lpstr>
      <vt:lpstr>字魂131号-酷乐潮玩体</vt:lpstr>
      <vt:lpstr>汉仪正圆-55W</vt:lpstr>
      <vt:lpstr>千图网拥有20W+精美PPT模板 更多PPT模板下载至：www.58pic.com/office/ppt​​</vt:lpstr>
      <vt:lpstr>1_Office Theme</vt:lpstr>
      <vt:lpstr>未定义</vt:lpstr>
      <vt:lpstr>1_未定义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59</cp:revision>
  <dcterms:created xsi:type="dcterms:W3CDTF">2023-08-07T08:44:57Z</dcterms:created>
  <dcterms:modified xsi:type="dcterms:W3CDTF">2025-10-14T13:39:11Z</dcterms:modified>
</cp:coreProperties>
</file>