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5" r:id="rId2"/>
    <p:sldId id="292" r:id="rId3"/>
    <p:sldId id="267" r:id="rId4"/>
    <p:sldId id="259" r:id="rId5"/>
    <p:sldId id="262" r:id="rId6"/>
    <p:sldId id="260" r:id="rId7"/>
    <p:sldId id="264" r:id="rId8"/>
    <p:sldId id="270" r:id="rId9"/>
    <p:sldId id="271" r:id="rId10"/>
    <p:sldId id="299" r:id="rId11"/>
    <p:sldId id="300" r:id="rId12"/>
    <p:sldId id="303" r:id="rId13"/>
    <p:sldId id="304" r:id="rId14"/>
    <p:sldId id="306" r:id="rId15"/>
    <p:sldId id="284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5446-922E-4EB1-833A-F6C49C89467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5A8C3-FED3-4341-823A-1D64037FB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4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1CD845D7-B56E-CD0D-936A-EB632D7CE4B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266700"/>
            <a:ext cx="2380953" cy="23809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slide" Target="slide3.xml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22.wmf"/><Relationship Id="rId4" Type="http://schemas.openxmlformats.org/officeDocument/2006/relationships/audio" Target="../media/audio4.wav"/><Relationship Id="rId9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22.wmf"/><Relationship Id="rId4" Type="http://schemas.openxmlformats.org/officeDocument/2006/relationships/audio" Target="../media/audio4.wav"/><Relationship Id="rId9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22.wmf"/><Relationship Id="rId4" Type="http://schemas.openxmlformats.org/officeDocument/2006/relationships/audio" Target="../media/audio4.wav"/><Relationship Id="rId9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22.wmf"/><Relationship Id="rId4" Type="http://schemas.openxmlformats.org/officeDocument/2006/relationships/audio" Target="../media/audio4.wav"/><Relationship Id="rId9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57150"/>
            <a:ext cx="18288000" cy="10287000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5145" tIns="57578" rIns="115145" bIns="57578" anchor="ctr"/>
          <a:lstStyle/>
          <a:p>
            <a:pPr defTabSz="1150145"/>
            <a:r>
              <a:rPr lang="en-US" altLang="en-US" sz="2700" dirty="0">
                <a:solidFill>
                  <a:srgbClr val="000000"/>
                </a:solidFill>
              </a:rPr>
              <a:t>l</a:t>
            </a:r>
            <a:endParaRPr lang="vi-VN" altLang="en-US" sz="2700" dirty="0">
              <a:solidFill>
                <a:srgbClr val="000000"/>
              </a:solidFill>
            </a:endParaRPr>
          </a:p>
        </p:txBody>
      </p:sp>
      <p:pic>
        <p:nvPicPr>
          <p:cNvPr id="2052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151"/>
            <a:ext cx="2969420" cy="348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347566" y="8867555"/>
            <a:ext cx="13716000" cy="1419447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5145" tIns="57578" rIns="115145" bIns="57578" anchor="ctr"/>
          <a:lstStyle/>
          <a:p>
            <a:pPr algn="ctr" defTabSz="1150145"/>
            <a:endParaRPr lang="uk-UA" altLang="en-US" sz="2700">
              <a:solidFill>
                <a:srgbClr val="000000"/>
              </a:solidFill>
              <a:latin typeface="VN-NTime"/>
            </a:endParaRPr>
          </a:p>
        </p:txBody>
      </p:sp>
      <p:pic>
        <p:nvPicPr>
          <p:cNvPr id="2061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89884" y="57151"/>
            <a:ext cx="2781300" cy="336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POINSET2">
            <a:extLst>
              <a:ext uri="{FF2B5EF4-FFF2-40B4-BE49-F238E27FC236}">
                <a16:creationId xmlns:a16="http://schemas.microsoft.com/office/drawing/2014/main" xmlns="" id="{EA8F2810-58CE-4EAC-B679-9F029EC77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3774" y="6410584"/>
            <a:ext cx="3738383" cy="438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POINSET2">
            <a:extLst>
              <a:ext uri="{FF2B5EF4-FFF2-40B4-BE49-F238E27FC236}">
                <a16:creationId xmlns:a16="http://schemas.microsoft.com/office/drawing/2014/main" xmlns="" id="{DC88A0C3-C610-483C-BBD1-FB1B3241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4045706" y="6344609"/>
            <a:ext cx="3721530" cy="450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xmlns="" id="{1BC87CEF-C86B-4E39-9FBA-EA9CF74E6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28" y="6282231"/>
            <a:ext cx="1195647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altLang="en-US" sz="5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sinh: 1979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độ:  Đại học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DE663AE-01F5-46AF-AECD-C821587C008E}"/>
              </a:ext>
            </a:extLst>
          </p:cNvPr>
          <p:cNvSpPr/>
          <p:nvPr/>
        </p:nvSpPr>
        <p:spPr>
          <a:xfrm>
            <a:off x="1200528" y="3172340"/>
            <a:ext cx="15598221" cy="19851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en-US" sz="6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CẤP TỔ</a:t>
            </a:r>
            <a:endParaRPr lang="en-US" sz="6000" b="1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</a:t>
            </a:r>
            <a:r>
              <a:rPr lang="en-US" sz="6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 </a:t>
            </a:r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LỚP 5A 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xmlns="" id="{1BC87CEF-C86B-4E39-9FBA-EA9CF74E6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05" y="333436"/>
            <a:ext cx="131471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MỸ ĐỨC II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605365" y="1390697"/>
            <a:ext cx="3200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618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Bunny guitar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727" y="7115177"/>
            <a:ext cx="728663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29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3611" y="4332686"/>
            <a:ext cx="5574506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30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07506" y="4346975"/>
            <a:ext cx="5576888" cy="161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229600"/>
            <a:ext cx="12115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32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6263"/>
            <a:ext cx="118872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33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636">
            <a:off x="6162675" y="1009650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34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0669">
            <a:off x="3562352" y="988220"/>
            <a:ext cx="631031" cy="63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35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636">
            <a:off x="13961270" y="1035847"/>
            <a:ext cx="590550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36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0669">
            <a:off x="12124134" y="1072754"/>
            <a:ext cx="63103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5" name="Group 43"/>
          <p:cNvGrpSpPr>
            <a:grpSpLocks/>
          </p:cNvGrpSpPr>
          <p:nvPr/>
        </p:nvGrpSpPr>
        <p:grpSpPr bwMode="auto">
          <a:xfrm>
            <a:off x="4000502" y="8486775"/>
            <a:ext cx="10256045" cy="514350"/>
            <a:chOff x="0" y="3845"/>
            <a:chExt cx="5742" cy="475"/>
          </a:xfrm>
        </p:grpSpPr>
        <p:grpSp>
          <p:nvGrpSpPr>
            <p:cNvPr id="6161" name="Group 44"/>
            <p:cNvGrpSpPr>
              <a:grpSpLocks/>
            </p:cNvGrpSpPr>
            <p:nvPr/>
          </p:nvGrpSpPr>
          <p:grpSpPr bwMode="auto">
            <a:xfrm>
              <a:off x="0" y="3845"/>
              <a:ext cx="1920" cy="475"/>
              <a:chOff x="0" y="3845"/>
              <a:chExt cx="1920" cy="475"/>
            </a:xfrm>
          </p:grpSpPr>
          <p:pic>
            <p:nvPicPr>
              <p:cNvPr id="6172" name="Picture 45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3" name="Picture 46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4" name="Picture 47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5" name="Picture 48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2" name="Group 49"/>
            <p:cNvGrpSpPr>
              <a:grpSpLocks/>
            </p:cNvGrpSpPr>
            <p:nvPr/>
          </p:nvGrpSpPr>
          <p:grpSpPr bwMode="auto">
            <a:xfrm>
              <a:off x="1920" y="3845"/>
              <a:ext cx="1920" cy="475"/>
              <a:chOff x="0" y="3845"/>
              <a:chExt cx="1920" cy="475"/>
            </a:xfrm>
          </p:grpSpPr>
          <p:pic>
            <p:nvPicPr>
              <p:cNvPr id="6168" name="Picture 50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9" name="Picture 51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0" name="Picture 52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1" name="Picture 53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3" name="Group 54"/>
            <p:cNvGrpSpPr>
              <a:grpSpLocks/>
            </p:cNvGrpSpPr>
            <p:nvPr/>
          </p:nvGrpSpPr>
          <p:grpSpPr bwMode="auto">
            <a:xfrm>
              <a:off x="3822" y="3845"/>
              <a:ext cx="1920" cy="475"/>
              <a:chOff x="0" y="3845"/>
              <a:chExt cx="1920" cy="475"/>
            </a:xfrm>
          </p:grpSpPr>
          <p:pic>
            <p:nvPicPr>
              <p:cNvPr id="6164" name="Picture 55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5" name="Picture 56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6" name="Picture 57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7" name="Picture 58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156" name="Picture 59" descr="JULPYN~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240" y="0"/>
            <a:ext cx="15287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60" descr="JULPYN~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30959"/>
            <a:ext cx="1628775" cy="148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 Box 61"/>
          <p:cNvSpPr txBox="1">
            <a:spLocks noChangeArrowheads="1"/>
          </p:cNvSpPr>
          <p:nvPr/>
        </p:nvSpPr>
        <p:spPr bwMode="auto">
          <a:xfrm>
            <a:off x="10086975" y="6086476"/>
            <a:ext cx="3705225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2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9" name="WordArt 57"/>
          <p:cNvSpPr>
            <a:spLocks noChangeArrowheads="1" noChangeShapeType="1" noTextEdit="1"/>
          </p:cNvSpPr>
          <p:nvPr/>
        </p:nvSpPr>
        <p:spPr bwMode="auto">
          <a:xfrm>
            <a:off x="5257800" y="2636047"/>
            <a:ext cx="8239125" cy="20502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5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6160" name="Picture 14" descr="an3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4681538"/>
            <a:ext cx="885110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0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dao d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an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95" y="1"/>
            <a:ext cx="19431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3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44303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WordArt 5"/>
          <p:cNvSpPr>
            <a:spLocks noChangeArrowheads="1" noChangeShapeType="1" noTextEdit="1"/>
          </p:cNvSpPr>
          <p:nvPr/>
        </p:nvSpPr>
        <p:spPr bwMode="auto">
          <a:xfrm>
            <a:off x="5829300" y="221457"/>
            <a:ext cx="777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4630400" y="-35719"/>
            <a:ext cx="1714500" cy="2857502"/>
          </a:xfrm>
          <a:prstGeom prst="cloudCallout">
            <a:avLst>
              <a:gd name="adj1" fmla="val 248750"/>
              <a:gd name="adj2" fmla="val 751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10 gi©y b¾t ®Çu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50281" y="1485900"/>
            <a:ext cx="2662239" cy="2057400"/>
            <a:chOff x="4450" y="0"/>
            <a:chExt cx="1118" cy="1104"/>
          </a:xfrm>
        </p:grpSpPr>
        <p:pic>
          <p:nvPicPr>
            <p:cNvPr id="39943" name="Picture 11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4" name="AutoShape 1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01s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07433" y="1500188"/>
            <a:ext cx="2662238" cy="2057400"/>
            <a:chOff x="4450" y="0"/>
            <a:chExt cx="1118" cy="1104"/>
          </a:xfrm>
        </p:grpSpPr>
        <p:pic>
          <p:nvPicPr>
            <p:cNvPr id="39946" name="Picture 14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AutoShape 1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02s 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286001" y="1493045"/>
            <a:ext cx="2662238" cy="2057400"/>
            <a:chOff x="4450" y="0"/>
            <a:chExt cx="1118" cy="1104"/>
          </a:xfrm>
        </p:grpSpPr>
        <p:pic>
          <p:nvPicPr>
            <p:cNvPr id="39949" name="Picture 17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0" name="AutoShape 1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03s 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286001" y="1493045"/>
            <a:ext cx="2662238" cy="2057400"/>
            <a:chOff x="4450" y="0"/>
            <a:chExt cx="1118" cy="1104"/>
          </a:xfrm>
        </p:grpSpPr>
        <p:pic>
          <p:nvPicPr>
            <p:cNvPr id="39952" name="Picture 20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3" name="AutoShape 2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04s 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307433" y="1493045"/>
            <a:ext cx="2662238" cy="2057400"/>
            <a:chOff x="4450" y="0"/>
            <a:chExt cx="1118" cy="1104"/>
          </a:xfrm>
        </p:grpSpPr>
        <p:pic>
          <p:nvPicPr>
            <p:cNvPr id="39955" name="Picture 23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6" name="AutoShape 2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05s 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2307433" y="1500188"/>
            <a:ext cx="2662238" cy="2057400"/>
            <a:chOff x="4450" y="0"/>
            <a:chExt cx="1118" cy="1104"/>
          </a:xfrm>
        </p:grpSpPr>
        <p:pic>
          <p:nvPicPr>
            <p:cNvPr id="39958" name="Picture 26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9" name="AutoShape 2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06s 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307433" y="1493045"/>
            <a:ext cx="2662238" cy="2057400"/>
            <a:chOff x="4450" y="0"/>
            <a:chExt cx="1118" cy="1104"/>
          </a:xfrm>
        </p:grpSpPr>
        <p:pic>
          <p:nvPicPr>
            <p:cNvPr id="39961" name="Picture 29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2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07s 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286001" y="1514475"/>
            <a:ext cx="2662238" cy="2057400"/>
            <a:chOff x="4450" y="0"/>
            <a:chExt cx="1118" cy="1104"/>
          </a:xfrm>
        </p:grpSpPr>
        <p:pic>
          <p:nvPicPr>
            <p:cNvPr id="39964" name="Picture 32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5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08s 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286001" y="1514475"/>
            <a:ext cx="2662238" cy="2057400"/>
            <a:chOff x="4450" y="0"/>
            <a:chExt cx="1118" cy="1104"/>
          </a:xfrm>
        </p:grpSpPr>
        <p:pic>
          <p:nvPicPr>
            <p:cNvPr id="39967" name="Picture 35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8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09s </a:t>
              </a:r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2286001" y="1500188"/>
            <a:ext cx="2662238" cy="2057400"/>
            <a:chOff x="4450" y="0"/>
            <a:chExt cx="1118" cy="1104"/>
          </a:xfrm>
        </p:grpSpPr>
        <p:pic>
          <p:nvPicPr>
            <p:cNvPr id="39970" name="Picture 38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1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10s </a:t>
              </a:r>
            </a:p>
          </p:txBody>
        </p:sp>
      </p:grp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1066800" y="3513864"/>
            <a:ext cx="15925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5100" b="1" u="sng">
                <a:solidFill>
                  <a:srgbClr val="660033"/>
                </a:solidFill>
                <a:latin typeface="Times New Roman" panose="02020603050405020304" pitchFamily="18" charset="0"/>
              </a:rPr>
              <a:t>Câu </a:t>
            </a:r>
            <a:r>
              <a:rPr lang="en-US" sz="5100" b="1" u="sng" smtClean="0">
                <a:solidFill>
                  <a:srgbClr val="660033"/>
                </a:solidFill>
                <a:latin typeface="Times New Roman" panose="02020603050405020304" pitchFamily="18" charset="0"/>
              </a:rPr>
              <a:t>1</a:t>
            </a:r>
            <a:r>
              <a:rPr lang="en-US" sz="5100" b="1" smtClean="0">
                <a:solidFill>
                  <a:srgbClr val="660033"/>
                </a:solidFill>
                <a:latin typeface="Times New Roman" panose="02020603050405020304" pitchFamily="18" charset="0"/>
              </a:rPr>
              <a:t>:</a:t>
            </a:r>
            <a:r>
              <a:rPr lang="en-US" sz="51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GB" sz="54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Nguyên nhân chính gây bệnh sâu răng là gì?</a:t>
            </a:r>
            <a:endParaRPr lang="en-US" sz="5100" b="1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1521280" y="5003625"/>
            <a:ext cx="7843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/>
              <a:t>A. </a:t>
            </a:r>
            <a:r>
              <a:rPr lang="en-GB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không đánh răng thường xuyên.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1540671" y="5918084"/>
            <a:ext cx="457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/>
              <a:t>B. </a:t>
            </a:r>
            <a:r>
              <a:rPr lang="en-GB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vi khuẩn gây ra.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1" name="Oval 45"/>
          <p:cNvSpPr>
            <a:spLocks noChangeArrowheads="1"/>
          </p:cNvSpPr>
          <p:nvPr/>
        </p:nvSpPr>
        <p:spPr bwMode="auto">
          <a:xfrm>
            <a:off x="540545" y="5498299"/>
            <a:ext cx="6705600" cy="1485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 b="1">
                <a:solidFill>
                  <a:srgbClr val="009900"/>
                </a:solidFill>
              </a:rPr>
              <a:t>B. </a:t>
            </a:r>
            <a:r>
              <a:rPr lang="en-GB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vi khuẩn gây ra.</a:t>
            </a:r>
            <a:endParaRPr lang="en-US" sz="3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2" name="Text Box 46"/>
          <p:cNvSpPr txBox="1">
            <a:spLocks noChangeArrowheads="1"/>
          </p:cNvSpPr>
          <p:nvPr/>
        </p:nvSpPr>
        <p:spPr bwMode="auto">
          <a:xfrm>
            <a:off x="1483519" y="6832543"/>
            <a:ext cx="457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/>
              <a:t>C. </a:t>
            </a:r>
            <a:r>
              <a:rPr lang="en-GB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ăn mặn.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983" name="Group 47"/>
          <p:cNvGrpSpPr>
            <a:grpSpLocks/>
          </p:cNvGrpSpPr>
          <p:nvPr/>
        </p:nvGrpSpPr>
        <p:grpSpPr bwMode="auto">
          <a:xfrm>
            <a:off x="13966032" y="464348"/>
            <a:ext cx="2857500" cy="1371601"/>
            <a:chOff x="213" y="2016"/>
            <a:chExt cx="1302" cy="576"/>
          </a:xfrm>
        </p:grpSpPr>
        <p:sp>
          <p:nvSpPr>
            <p:cNvPr id="39984" name="Oval 48"/>
            <p:cNvSpPr>
              <a:spLocks noChangeArrowheads="1"/>
            </p:cNvSpPr>
            <p:nvPr/>
          </p:nvSpPr>
          <p:spPr bwMode="auto">
            <a:xfrm>
              <a:off x="213" y="2016"/>
              <a:ext cx="1248" cy="576"/>
            </a:xfrm>
            <a:prstGeom prst="ellipse">
              <a:avLst/>
            </a:prstGeom>
            <a:solidFill>
              <a:srgbClr val="CDE9E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39985" name="Text Box 49"/>
            <p:cNvSpPr txBox="1">
              <a:spLocks noChangeArrowheads="1"/>
            </p:cNvSpPr>
            <p:nvPr/>
          </p:nvSpPr>
          <p:spPr bwMode="auto">
            <a:xfrm>
              <a:off x="219" y="2091"/>
              <a:ext cx="129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200" b="1">
                  <a:solidFill>
                    <a:srgbClr val="663300"/>
                  </a:solidFill>
                </a:rPr>
                <a:t>HẾT GIỜ</a:t>
              </a:r>
            </a:p>
          </p:txBody>
        </p:sp>
      </p:grpSp>
      <p:sp>
        <p:nvSpPr>
          <p:cNvPr id="39986" name="Oval 50"/>
          <p:cNvSpPr>
            <a:spLocks noChangeArrowheads="1"/>
          </p:cNvSpPr>
          <p:nvPr/>
        </p:nvSpPr>
        <p:spPr bwMode="auto">
          <a:xfrm>
            <a:off x="14744700" y="564357"/>
            <a:ext cx="1257300" cy="10287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DD4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9900" b="1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8759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7" grpId="1" animBg="1"/>
      <p:bldP spid="39972" grpId="0"/>
      <p:bldP spid="39978" grpId="0"/>
      <p:bldP spid="39980" grpId="0"/>
      <p:bldP spid="39980" grpId="1"/>
      <p:bldP spid="39981" grpId="0"/>
      <p:bldP spid="39981" grpId="1"/>
      <p:bldP spid="39982" grpId="0"/>
      <p:bldP spid="39986" grpId="0"/>
      <p:bldP spid="3998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an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95" y="1"/>
            <a:ext cx="19431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3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44303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WordArt 5"/>
          <p:cNvSpPr>
            <a:spLocks noChangeArrowheads="1" noChangeShapeType="1" noTextEdit="1"/>
          </p:cNvSpPr>
          <p:nvPr/>
        </p:nvSpPr>
        <p:spPr bwMode="auto">
          <a:xfrm>
            <a:off x="5829300" y="221457"/>
            <a:ext cx="777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4630400" y="-35719"/>
            <a:ext cx="1714500" cy="2857502"/>
          </a:xfrm>
          <a:prstGeom prst="cloudCallout">
            <a:avLst>
              <a:gd name="adj1" fmla="val 248750"/>
              <a:gd name="adj2" fmla="val 751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10 gi©y b¾t ®Çu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50281" y="1485900"/>
            <a:ext cx="2662239" cy="2057400"/>
            <a:chOff x="4450" y="0"/>
            <a:chExt cx="1118" cy="1104"/>
          </a:xfrm>
        </p:grpSpPr>
        <p:pic>
          <p:nvPicPr>
            <p:cNvPr id="39943" name="Picture 11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4" name="AutoShape 1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01s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07433" y="1500188"/>
            <a:ext cx="2662238" cy="2057400"/>
            <a:chOff x="4450" y="0"/>
            <a:chExt cx="1118" cy="1104"/>
          </a:xfrm>
        </p:grpSpPr>
        <p:pic>
          <p:nvPicPr>
            <p:cNvPr id="39946" name="Picture 14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AutoShape 1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02s 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286001" y="1493045"/>
            <a:ext cx="2662238" cy="2057400"/>
            <a:chOff x="4450" y="0"/>
            <a:chExt cx="1118" cy="1104"/>
          </a:xfrm>
        </p:grpSpPr>
        <p:pic>
          <p:nvPicPr>
            <p:cNvPr id="39949" name="Picture 17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0" name="AutoShape 1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03s 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286001" y="1493045"/>
            <a:ext cx="2662238" cy="2057400"/>
            <a:chOff x="4450" y="0"/>
            <a:chExt cx="1118" cy="1104"/>
          </a:xfrm>
        </p:grpSpPr>
        <p:pic>
          <p:nvPicPr>
            <p:cNvPr id="39952" name="Picture 20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3" name="AutoShape 2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04s 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307433" y="1493045"/>
            <a:ext cx="2662238" cy="2057400"/>
            <a:chOff x="4450" y="0"/>
            <a:chExt cx="1118" cy="1104"/>
          </a:xfrm>
        </p:grpSpPr>
        <p:pic>
          <p:nvPicPr>
            <p:cNvPr id="39955" name="Picture 23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6" name="AutoShape 2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05s 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2307433" y="1500188"/>
            <a:ext cx="2662238" cy="2057400"/>
            <a:chOff x="4450" y="0"/>
            <a:chExt cx="1118" cy="1104"/>
          </a:xfrm>
        </p:grpSpPr>
        <p:pic>
          <p:nvPicPr>
            <p:cNvPr id="39958" name="Picture 26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9" name="AutoShape 2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06s 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307433" y="1493045"/>
            <a:ext cx="2662238" cy="2057400"/>
            <a:chOff x="4450" y="0"/>
            <a:chExt cx="1118" cy="1104"/>
          </a:xfrm>
        </p:grpSpPr>
        <p:pic>
          <p:nvPicPr>
            <p:cNvPr id="39961" name="Picture 29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2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07s 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286001" y="1514475"/>
            <a:ext cx="2662238" cy="2057400"/>
            <a:chOff x="4450" y="0"/>
            <a:chExt cx="1118" cy="1104"/>
          </a:xfrm>
        </p:grpSpPr>
        <p:pic>
          <p:nvPicPr>
            <p:cNvPr id="39964" name="Picture 32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5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08s 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286001" y="1514475"/>
            <a:ext cx="2662238" cy="2057400"/>
            <a:chOff x="4450" y="0"/>
            <a:chExt cx="1118" cy="1104"/>
          </a:xfrm>
        </p:grpSpPr>
        <p:pic>
          <p:nvPicPr>
            <p:cNvPr id="39967" name="Picture 35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8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09s </a:t>
              </a:r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2286001" y="1500188"/>
            <a:ext cx="2662238" cy="2057400"/>
            <a:chOff x="4450" y="0"/>
            <a:chExt cx="1118" cy="1104"/>
          </a:xfrm>
        </p:grpSpPr>
        <p:pic>
          <p:nvPicPr>
            <p:cNvPr id="39970" name="Picture 38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1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10s </a:t>
              </a:r>
            </a:p>
          </p:txBody>
        </p:sp>
      </p:grp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829016" y="3419822"/>
            <a:ext cx="1654458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5100" b="1" u="sng">
                <a:solidFill>
                  <a:srgbClr val="660033"/>
                </a:solidFill>
                <a:latin typeface="Times New Roman" panose="02020603050405020304" pitchFamily="18" charset="0"/>
              </a:rPr>
              <a:t>Câu </a:t>
            </a:r>
            <a:r>
              <a:rPr lang="en-US" sz="5100" b="1" u="sng" smtClean="0">
                <a:solidFill>
                  <a:srgbClr val="660033"/>
                </a:solidFill>
                <a:latin typeface="Times New Roman" panose="02020603050405020304" pitchFamily="18" charset="0"/>
              </a:rPr>
              <a:t>2</a:t>
            </a:r>
            <a:r>
              <a:rPr lang="en-US" sz="5100" b="1" smtClean="0">
                <a:solidFill>
                  <a:srgbClr val="660033"/>
                </a:solidFill>
                <a:latin typeface="Times New Roman" panose="02020603050405020304" pitchFamily="18" charset="0"/>
              </a:rPr>
              <a:t>:</a:t>
            </a:r>
            <a:r>
              <a:rPr lang="en-US" sz="51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GB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nguyên nhân nào làm tăng nguy cơ gây bệnh sâu răng?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1907381" y="5808854"/>
            <a:ext cx="7843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/>
              <a:t>A. </a:t>
            </a:r>
            <a:r>
              <a:rPr lang="en-GB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Ăn, uống nhiều đồ ngọt.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1940037" y="8131853"/>
            <a:ext cx="457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/>
              <a:t>D</a:t>
            </a:r>
            <a:r>
              <a:rPr lang="en-US" sz="3600" b="1" smtClean="0"/>
              <a:t>. </a:t>
            </a:r>
            <a:r>
              <a:rPr lang="en-GB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3 ý trên.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1" name="Oval 45"/>
          <p:cNvSpPr>
            <a:spLocks noChangeArrowheads="1"/>
          </p:cNvSpPr>
          <p:nvPr/>
        </p:nvSpPr>
        <p:spPr bwMode="auto">
          <a:xfrm>
            <a:off x="1418034" y="7711151"/>
            <a:ext cx="3771900" cy="1485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 b="1">
                <a:solidFill>
                  <a:srgbClr val="009900"/>
                </a:solidFill>
              </a:rPr>
              <a:t>D</a:t>
            </a:r>
            <a:r>
              <a:rPr lang="en-US" sz="3600" b="1" smtClean="0">
                <a:solidFill>
                  <a:srgbClr val="009900"/>
                </a:solidFill>
              </a:rPr>
              <a:t>. </a:t>
            </a:r>
            <a:r>
              <a:rPr lang="en-GB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3 ý trên.</a:t>
            </a:r>
            <a:endParaRPr lang="en-US" sz="3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2" name="Text Box 46"/>
          <p:cNvSpPr txBox="1">
            <a:spLocks noChangeArrowheads="1"/>
          </p:cNvSpPr>
          <p:nvPr/>
        </p:nvSpPr>
        <p:spPr bwMode="auto">
          <a:xfrm>
            <a:off x="1907380" y="6648422"/>
            <a:ext cx="64746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/>
              <a:t>B</a:t>
            </a:r>
            <a:r>
              <a:rPr lang="en-US" sz="3600" b="1" smtClean="0"/>
              <a:t>. </a:t>
            </a:r>
            <a:r>
              <a:rPr lang="en-GB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bám trên răng.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983" name="Group 47"/>
          <p:cNvGrpSpPr>
            <a:grpSpLocks/>
          </p:cNvGrpSpPr>
          <p:nvPr/>
        </p:nvGrpSpPr>
        <p:grpSpPr bwMode="auto">
          <a:xfrm>
            <a:off x="13966032" y="464348"/>
            <a:ext cx="2857500" cy="1371601"/>
            <a:chOff x="213" y="2016"/>
            <a:chExt cx="1302" cy="576"/>
          </a:xfrm>
        </p:grpSpPr>
        <p:sp>
          <p:nvSpPr>
            <p:cNvPr id="39984" name="Oval 48"/>
            <p:cNvSpPr>
              <a:spLocks noChangeArrowheads="1"/>
            </p:cNvSpPr>
            <p:nvPr/>
          </p:nvSpPr>
          <p:spPr bwMode="auto">
            <a:xfrm>
              <a:off x="213" y="2016"/>
              <a:ext cx="1248" cy="576"/>
            </a:xfrm>
            <a:prstGeom prst="ellipse">
              <a:avLst/>
            </a:prstGeom>
            <a:solidFill>
              <a:srgbClr val="CDE9E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39985" name="Text Box 49"/>
            <p:cNvSpPr txBox="1">
              <a:spLocks noChangeArrowheads="1"/>
            </p:cNvSpPr>
            <p:nvPr/>
          </p:nvSpPr>
          <p:spPr bwMode="auto">
            <a:xfrm>
              <a:off x="219" y="2091"/>
              <a:ext cx="129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200" b="1">
                  <a:solidFill>
                    <a:srgbClr val="663300"/>
                  </a:solidFill>
                </a:rPr>
                <a:t>HẾT GIỜ</a:t>
              </a:r>
            </a:p>
          </p:txBody>
        </p:sp>
      </p:grpSp>
      <p:sp>
        <p:nvSpPr>
          <p:cNvPr id="39986" name="Oval 50"/>
          <p:cNvSpPr>
            <a:spLocks noChangeArrowheads="1"/>
          </p:cNvSpPr>
          <p:nvPr/>
        </p:nvSpPr>
        <p:spPr bwMode="auto">
          <a:xfrm>
            <a:off x="14744700" y="564357"/>
            <a:ext cx="1257300" cy="10287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DD4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99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5" name="Text Box 46"/>
          <p:cNvSpPr txBox="1">
            <a:spLocks noChangeArrowheads="1"/>
          </p:cNvSpPr>
          <p:nvPr/>
        </p:nvSpPr>
        <p:spPr bwMode="auto">
          <a:xfrm>
            <a:off x="1907380" y="7413056"/>
            <a:ext cx="63222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/>
              <a:t>C. </a:t>
            </a:r>
            <a:r>
              <a:rPr lang="en-GB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Ăn, uống đồ lạnh, …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13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1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7" grpId="1" animBg="1"/>
      <p:bldP spid="39972" grpId="0"/>
      <p:bldP spid="39978" grpId="0"/>
      <p:bldP spid="39980" grpId="0"/>
      <p:bldP spid="39980" grpId="1"/>
      <p:bldP spid="39981" grpId="0"/>
      <p:bldP spid="39981" grpId="1"/>
      <p:bldP spid="39982" grpId="0"/>
      <p:bldP spid="39986" grpId="0"/>
      <p:bldP spid="39986" grpId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an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95" y="1"/>
            <a:ext cx="19431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3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44303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WordArt 5"/>
          <p:cNvSpPr>
            <a:spLocks noChangeArrowheads="1" noChangeShapeType="1" noTextEdit="1"/>
          </p:cNvSpPr>
          <p:nvPr/>
        </p:nvSpPr>
        <p:spPr bwMode="auto">
          <a:xfrm>
            <a:off x="5829300" y="221457"/>
            <a:ext cx="777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4630400" y="-35719"/>
            <a:ext cx="1714500" cy="2857502"/>
          </a:xfrm>
          <a:prstGeom prst="cloudCallout">
            <a:avLst>
              <a:gd name="adj1" fmla="val 248750"/>
              <a:gd name="adj2" fmla="val 751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10 gi©y b¾t ®Çu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50281" y="1485900"/>
            <a:ext cx="2662239" cy="2057400"/>
            <a:chOff x="4450" y="0"/>
            <a:chExt cx="1118" cy="1104"/>
          </a:xfrm>
        </p:grpSpPr>
        <p:pic>
          <p:nvPicPr>
            <p:cNvPr id="39943" name="Picture 11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4" name="AutoShape 1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01s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07433" y="1500188"/>
            <a:ext cx="2662238" cy="2057400"/>
            <a:chOff x="4450" y="0"/>
            <a:chExt cx="1118" cy="1104"/>
          </a:xfrm>
        </p:grpSpPr>
        <p:pic>
          <p:nvPicPr>
            <p:cNvPr id="39946" name="Picture 14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AutoShape 1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02s 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286001" y="1493045"/>
            <a:ext cx="2662238" cy="2057400"/>
            <a:chOff x="4450" y="0"/>
            <a:chExt cx="1118" cy="1104"/>
          </a:xfrm>
        </p:grpSpPr>
        <p:pic>
          <p:nvPicPr>
            <p:cNvPr id="39949" name="Picture 17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0" name="AutoShape 1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03s 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286001" y="1493045"/>
            <a:ext cx="2662238" cy="2057400"/>
            <a:chOff x="4450" y="0"/>
            <a:chExt cx="1118" cy="1104"/>
          </a:xfrm>
        </p:grpSpPr>
        <p:pic>
          <p:nvPicPr>
            <p:cNvPr id="39952" name="Picture 20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3" name="AutoShape 2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04s 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307433" y="1493045"/>
            <a:ext cx="2662238" cy="2057400"/>
            <a:chOff x="4450" y="0"/>
            <a:chExt cx="1118" cy="1104"/>
          </a:xfrm>
        </p:grpSpPr>
        <p:pic>
          <p:nvPicPr>
            <p:cNvPr id="39955" name="Picture 23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6" name="AutoShape 2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05s 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2307433" y="1500188"/>
            <a:ext cx="2662238" cy="2057400"/>
            <a:chOff x="4450" y="0"/>
            <a:chExt cx="1118" cy="1104"/>
          </a:xfrm>
        </p:grpSpPr>
        <p:pic>
          <p:nvPicPr>
            <p:cNvPr id="39958" name="Picture 26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9" name="AutoShape 2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06s 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307433" y="1493045"/>
            <a:ext cx="2662238" cy="2057400"/>
            <a:chOff x="4450" y="0"/>
            <a:chExt cx="1118" cy="1104"/>
          </a:xfrm>
        </p:grpSpPr>
        <p:pic>
          <p:nvPicPr>
            <p:cNvPr id="39961" name="Picture 29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2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07s 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286001" y="1514475"/>
            <a:ext cx="2662238" cy="2057400"/>
            <a:chOff x="4450" y="0"/>
            <a:chExt cx="1118" cy="1104"/>
          </a:xfrm>
        </p:grpSpPr>
        <p:pic>
          <p:nvPicPr>
            <p:cNvPr id="39964" name="Picture 32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5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08s 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286001" y="1514475"/>
            <a:ext cx="2662238" cy="2057400"/>
            <a:chOff x="4450" y="0"/>
            <a:chExt cx="1118" cy="1104"/>
          </a:xfrm>
        </p:grpSpPr>
        <p:pic>
          <p:nvPicPr>
            <p:cNvPr id="39967" name="Picture 35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8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09s </a:t>
              </a:r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2286001" y="1500188"/>
            <a:ext cx="2662238" cy="2057400"/>
            <a:chOff x="4450" y="0"/>
            <a:chExt cx="1118" cy="1104"/>
          </a:xfrm>
        </p:grpSpPr>
        <p:pic>
          <p:nvPicPr>
            <p:cNvPr id="39970" name="Picture 38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1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10s </a:t>
              </a:r>
            </a:p>
          </p:txBody>
        </p:sp>
      </p:grp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781050" y="3708413"/>
            <a:ext cx="160424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800" b="1" u="sng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sz="48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ăn nhiều đồ ngọt làm tăng nguy cơ sâu răng?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1798320" y="5020545"/>
            <a:ext cx="126606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/>
              <a:t>A. </a:t>
            </a:r>
            <a:r>
              <a:rPr lang="en-GB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đường chứa vi khuẩn.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1798320" y="6037726"/>
            <a:ext cx="103174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/>
              <a:t>B. </a:t>
            </a:r>
            <a:r>
              <a:rPr lang="en-GB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đường là thức ăn của vi khuẩn.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1" name="Oval 45"/>
          <p:cNvSpPr>
            <a:spLocks noChangeArrowheads="1"/>
          </p:cNvSpPr>
          <p:nvPr/>
        </p:nvSpPr>
        <p:spPr bwMode="auto">
          <a:xfrm>
            <a:off x="457200" y="5617941"/>
            <a:ext cx="9372600" cy="1485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 b="1">
                <a:solidFill>
                  <a:srgbClr val="009900"/>
                </a:solidFill>
              </a:rPr>
              <a:t>B. </a:t>
            </a:r>
            <a:r>
              <a:rPr lang="en-GB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đường là thức ăn của vi khuẩn.</a:t>
            </a:r>
            <a:endParaRPr lang="en-US" sz="3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2" name="Text Box 46"/>
          <p:cNvSpPr txBox="1">
            <a:spLocks noChangeArrowheads="1"/>
          </p:cNvSpPr>
          <p:nvPr/>
        </p:nvSpPr>
        <p:spPr bwMode="auto">
          <a:xfrm>
            <a:off x="1798320" y="7004300"/>
            <a:ext cx="457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/>
              <a:t>C. </a:t>
            </a:r>
            <a:r>
              <a:rPr lang="en-GB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đường rất ngọt.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983" name="Group 47"/>
          <p:cNvGrpSpPr>
            <a:grpSpLocks/>
          </p:cNvGrpSpPr>
          <p:nvPr/>
        </p:nvGrpSpPr>
        <p:grpSpPr bwMode="auto">
          <a:xfrm>
            <a:off x="13966032" y="464348"/>
            <a:ext cx="2857500" cy="1371601"/>
            <a:chOff x="213" y="2016"/>
            <a:chExt cx="1302" cy="576"/>
          </a:xfrm>
        </p:grpSpPr>
        <p:sp>
          <p:nvSpPr>
            <p:cNvPr id="39984" name="Oval 48"/>
            <p:cNvSpPr>
              <a:spLocks noChangeArrowheads="1"/>
            </p:cNvSpPr>
            <p:nvPr/>
          </p:nvSpPr>
          <p:spPr bwMode="auto">
            <a:xfrm>
              <a:off x="213" y="2016"/>
              <a:ext cx="1248" cy="576"/>
            </a:xfrm>
            <a:prstGeom prst="ellipse">
              <a:avLst/>
            </a:prstGeom>
            <a:solidFill>
              <a:srgbClr val="CDE9E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39985" name="Text Box 49"/>
            <p:cNvSpPr txBox="1">
              <a:spLocks noChangeArrowheads="1"/>
            </p:cNvSpPr>
            <p:nvPr/>
          </p:nvSpPr>
          <p:spPr bwMode="auto">
            <a:xfrm>
              <a:off x="219" y="2091"/>
              <a:ext cx="129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200" b="1">
                  <a:solidFill>
                    <a:srgbClr val="663300"/>
                  </a:solidFill>
                </a:rPr>
                <a:t>HẾT GIỜ</a:t>
              </a:r>
            </a:p>
          </p:txBody>
        </p:sp>
      </p:grpSp>
      <p:sp>
        <p:nvSpPr>
          <p:cNvPr id="39986" name="Oval 50"/>
          <p:cNvSpPr>
            <a:spLocks noChangeArrowheads="1"/>
          </p:cNvSpPr>
          <p:nvPr/>
        </p:nvSpPr>
        <p:spPr bwMode="auto">
          <a:xfrm>
            <a:off x="14744700" y="564357"/>
            <a:ext cx="1257300" cy="10287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DD4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9900" b="1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7369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7" grpId="1" animBg="1"/>
      <p:bldP spid="39972" grpId="0"/>
      <p:bldP spid="39978" grpId="0"/>
      <p:bldP spid="39980" grpId="0"/>
      <p:bldP spid="39980" grpId="1"/>
      <p:bldP spid="39981" grpId="0"/>
      <p:bldP spid="39981" grpId="1"/>
      <p:bldP spid="39982" grpId="0"/>
      <p:bldP spid="39986" grpId="0"/>
      <p:bldP spid="3998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an3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95" y="1"/>
            <a:ext cx="19431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3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44303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WordArt 5"/>
          <p:cNvSpPr>
            <a:spLocks noChangeArrowheads="1" noChangeShapeType="1" noTextEdit="1"/>
          </p:cNvSpPr>
          <p:nvPr/>
        </p:nvSpPr>
        <p:spPr bwMode="auto">
          <a:xfrm>
            <a:off x="5829300" y="221457"/>
            <a:ext cx="777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4630400" y="-35719"/>
            <a:ext cx="1714500" cy="2857502"/>
          </a:xfrm>
          <a:prstGeom prst="cloudCallout">
            <a:avLst>
              <a:gd name="adj1" fmla="val 248750"/>
              <a:gd name="adj2" fmla="val 75167"/>
            </a:avLst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10 gi©y b¾t ®Çu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50281" y="1485900"/>
            <a:ext cx="2662239" cy="2057400"/>
            <a:chOff x="4450" y="0"/>
            <a:chExt cx="1118" cy="1104"/>
          </a:xfrm>
        </p:grpSpPr>
        <p:pic>
          <p:nvPicPr>
            <p:cNvPr id="39943" name="Picture 11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4" name="AutoShape 1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01s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07433" y="1500188"/>
            <a:ext cx="2662238" cy="2057400"/>
            <a:chOff x="4450" y="0"/>
            <a:chExt cx="1118" cy="1104"/>
          </a:xfrm>
        </p:grpSpPr>
        <p:pic>
          <p:nvPicPr>
            <p:cNvPr id="39946" name="Picture 14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AutoShape 1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02s 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286001" y="1493045"/>
            <a:ext cx="2662238" cy="2057400"/>
            <a:chOff x="4450" y="0"/>
            <a:chExt cx="1118" cy="1104"/>
          </a:xfrm>
        </p:grpSpPr>
        <p:pic>
          <p:nvPicPr>
            <p:cNvPr id="39949" name="Picture 17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0" name="AutoShape 1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03s 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286001" y="1493045"/>
            <a:ext cx="2662238" cy="2057400"/>
            <a:chOff x="4450" y="0"/>
            <a:chExt cx="1118" cy="1104"/>
          </a:xfrm>
        </p:grpSpPr>
        <p:pic>
          <p:nvPicPr>
            <p:cNvPr id="39952" name="Picture 20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3" name="AutoShape 2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04s 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307433" y="1493045"/>
            <a:ext cx="2662238" cy="2057400"/>
            <a:chOff x="4450" y="0"/>
            <a:chExt cx="1118" cy="1104"/>
          </a:xfrm>
        </p:grpSpPr>
        <p:pic>
          <p:nvPicPr>
            <p:cNvPr id="39955" name="Picture 23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6" name="AutoShape 2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05s </a:t>
              </a: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2307433" y="1500188"/>
            <a:ext cx="2662238" cy="2057400"/>
            <a:chOff x="4450" y="0"/>
            <a:chExt cx="1118" cy="1104"/>
          </a:xfrm>
        </p:grpSpPr>
        <p:pic>
          <p:nvPicPr>
            <p:cNvPr id="39958" name="Picture 26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9" name="AutoShape 2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06s 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307433" y="1493045"/>
            <a:ext cx="2662238" cy="2057400"/>
            <a:chOff x="4450" y="0"/>
            <a:chExt cx="1118" cy="1104"/>
          </a:xfrm>
        </p:grpSpPr>
        <p:pic>
          <p:nvPicPr>
            <p:cNvPr id="39961" name="Picture 29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2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07s 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286001" y="1514475"/>
            <a:ext cx="2662238" cy="2057400"/>
            <a:chOff x="4450" y="0"/>
            <a:chExt cx="1118" cy="1104"/>
          </a:xfrm>
        </p:grpSpPr>
        <p:pic>
          <p:nvPicPr>
            <p:cNvPr id="39964" name="Picture 32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5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08s 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286001" y="1514475"/>
            <a:ext cx="2662238" cy="2057400"/>
            <a:chOff x="4450" y="0"/>
            <a:chExt cx="1118" cy="1104"/>
          </a:xfrm>
        </p:grpSpPr>
        <p:pic>
          <p:nvPicPr>
            <p:cNvPr id="39967" name="Picture 35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8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09s </a:t>
              </a:r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2286001" y="1500188"/>
            <a:ext cx="2662238" cy="2057400"/>
            <a:chOff x="4450" y="0"/>
            <a:chExt cx="1118" cy="1104"/>
          </a:xfrm>
        </p:grpSpPr>
        <p:pic>
          <p:nvPicPr>
            <p:cNvPr id="39970" name="Picture 38" descr="CLOCK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1" name="AutoShape 3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kumimoji="1" lang="en-US" sz="9900" b="1">
                  <a:solidFill>
                    <a:srgbClr val="FF33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10s </a:t>
              </a:r>
            </a:p>
          </p:txBody>
        </p:sp>
      </p:grp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1158550" y="3968057"/>
            <a:ext cx="1566498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5100" b="1" u="sng">
                <a:solidFill>
                  <a:srgbClr val="660033"/>
                </a:solidFill>
                <a:latin typeface="Times New Roman" panose="02020603050405020304" pitchFamily="18" charset="0"/>
              </a:rPr>
              <a:t>Câu </a:t>
            </a:r>
            <a:r>
              <a:rPr lang="en-US" sz="5100" b="1" u="sng" smtClean="0">
                <a:solidFill>
                  <a:srgbClr val="660033"/>
                </a:solidFill>
                <a:latin typeface="Times New Roman" panose="02020603050405020304" pitchFamily="18" charset="0"/>
              </a:rPr>
              <a:t>4</a:t>
            </a:r>
            <a:r>
              <a:rPr lang="en-US" sz="5100" b="1" smtClean="0">
                <a:solidFill>
                  <a:srgbClr val="660033"/>
                </a:solidFill>
                <a:latin typeface="Times New Roman" panose="02020603050405020304" pitchFamily="18" charset="0"/>
              </a:rPr>
              <a:t>:</a:t>
            </a:r>
            <a:r>
              <a:rPr lang="en-US" sz="51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GB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Ăn, uống đồ lạnh gây hậu quả gì cho răng?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1871662" y="5238633"/>
            <a:ext cx="7843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/>
              <a:t>A. </a:t>
            </a:r>
            <a:r>
              <a:rPr lang="en-GB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 nứt men răng.</a:t>
            </a:r>
            <a:endParaRPr lang="en-US" sz="3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1871662" y="6849855"/>
            <a:ext cx="457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/>
              <a:t>C</a:t>
            </a:r>
            <a:r>
              <a:rPr lang="en-US" sz="3600" b="1" smtClean="0"/>
              <a:t>. </a:t>
            </a:r>
            <a:r>
              <a:rPr lang="en-GB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2 ý trên.</a:t>
            </a:r>
            <a:endParaRPr lang="en-US" sz="3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1" name="Oval 45"/>
          <p:cNvSpPr>
            <a:spLocks noChangeArrowheads="1"/>
          </p:cNvSpPr>
          <p:nvPr/>
        </p:nvSpPr>
        <p:spPr bwMode="auto">
          <a:xfrm>
            <a:off x="1371600" y="6430070"/>
            <a:ext cx="3771900" cy="1485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 b="1">
                <a:solidFill>
                  <a:srgbClr val="009900"/>
                </a:solidFill>
              </a:rPr>
              <a:t>C</a:t>
            </a:r>
            <a:r>
              <a:rPr lang="en-US" sz="3600" b="1" smtClean="0">
                <a:solidFill>
                  <a:srgbClr val="009900"/>
                </a:solidFill>
              </a:rPr>
              <a:t>. </a:t>
            </a:r>
            <a:r>
              <a:rPr lang="en-GB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2 ý trên.</a:t>
            </a:r>
            <a:endParaRPr lang="en-US" sz="3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2" name="Text Box 46"/>
          <p:cNvSpPr txBox="1">
            <a:spLocks noChangeArrowheads="1"/>
          </p:cNvSpPr>
          <p:nvPr/>
        </p:nvSpPr>
        <p:spPr bwMode="auto">
          <a:xfrm>
            <a:off x="1871662" y="6008913"/>
            <a:ext cx="6815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/>
              <a:t>B</a:t>
            </a:r>
            <a:r>
              <a:rPr lang="en-US" sz="3600" b="1" smtClean="0"/>
              <a:t>. </a:t>
            </a:r>
            <a:r>
              <a:rPr lang="en-GB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cho vi khuẩn xâm nhập.</a:t>
            </a:r>
            <a:endParaRPr lang="en-US" sz="3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983" name="Group 47"/>
          <p:cNvGrpSpPr>
            <a:grpSpLocks/>
          </p:cNvGrpSpPr>
          <p:nvPr/>
        </p:nvGrpSpPr>
        <p:grpSpPr bwMode="auto">
          <a:xfrm>
            <a:off x="13966032" y="464348"/>
            <a:ext cx="2857500" cy="1371601"/>
            <a:chOff x="213" y="2016"/>
            <a:chExt cx="1302" cy="576"/>
          </a:xfrm>
        </p:grpSpPr>
        <p:sp>
          <p:nvSpPr>
            <p:cNvPr id="39984" name="Oval 48"/>
            <p:cNvSpPr>
              <a:spLocks noChangeArrowheads="1"/>
            </p:cNvSpPr>
            <p:nvPr/>
          </p:nvSpPr>
          <p:spPr bwMode="auto">
            <a:xfrm>
              <a:off x="213" y="2016"/>
              <a:ext cx="1248" cy="576"/>
            </a:xfrm>
            <a:prstGeom prst="ellipse">
              <a:avLst/>
            </a:prstGeom>
            <a:solidFill>
              <a:srgbClr val="CDE9E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39985" name="Text Box 49"/>
            <p:cNvSpPr txBox="1">
              <a:spLocks noChangeArrowheads="1"/>
            </p:cNvSpPr>
            <p:nvPr/>
          </p:nvSpPr>
          <p:spPr bwMode="auto">
            <a:xfrm>
              <a:off x="219" y="2091"/>
              <a:ext cx="129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200" b="1">
                  <a:solidFill>
                    <a:srgbClr val="663300"/>
                  </a:solidFill>
                </a:rPr>
                <a:t>HẾT GIỜ</a:t>
              </a:r>
            </a:p>
          </p:txBody>
        </p:sp>
      </p:grpSp>
      <p:sp>
        <p:nvSpPr>
          <p:cNvPr id="39986" name="Oval 50"/>
          <p:cNvSpPr>
            <a:spLocks noChangeArrowheads="1"/>
          </p:cNvSpPr>
          <p:nvPr/>
        </p:nvSpPr>
        <p:spPr bwMode="auto">
          <a:xfrm>
            <a:off x="14744700" y="564357"/>
            <a:ext cx="1257300" cy="10287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FFDD4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9900" b="1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62281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7" grpId="1" animBg="1"/>
      <p:bldP spid="39972" grpId="0"/>
      <p:bldP spid="39978" grpId="0"/>
      <p:bldP spid="39980" grpId="0"/>
      <p:bldP spid="39980" grpId="1"/>
      <p:bldP spid="39981" grpId="0"/>
      <p:bldP spid="39981" grpId="1"/>
      <p:bldP spid="39982" grpId="0"/>
      <p:bldP spid="39986" grpId="0"/>
      <p:bldP spid="3998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6" name="Picture 2" descr="Hình ảnh Gặp Nha Sĩ PNG Miễn Phí Tải Về - Lovepik">
            <a:extLst>
              <a:ext uri="{FF2B5EF4-FFF2-40B4-BE49-F238E27FC236}">
                <a16:creationId xmlns="" xmlns:a16="http://schemas.microsoft.com/office/drawing/2014/main" id="{35B461A7-B40D-B949-62A1-5D965D546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917" y1="24917" x2="67750" y2="67000"/>
                        <a14:foregroundMark x1="61917" y1="15750" x2="73833" y2="22833"/>
                        <a14:foregroundMark x1="73833" y1="22833" x2="73833" y2="22833"/>
                        <a14:foregroundMark x1="39833" y1="36500" x2="44750" y2="51250"/>
                        <a14:foregroundMark x1="68750" y1="42417" x2="72667" y2="55250"/>
                        <a14:foregroundMark x1="52250" y1="44917" x2="57833" y2="48417"/>
                        <a14:foregroundMark x1="57833" y1="48417" x2="58750" y2="48750"/>
                        <a14:foregroundMark x1="59333" y1="80333" x2="63833" y2="80333"/>
                        <a14:foregroundMark x1="67750" y1="82500" x2="70500" y2="81750"/>
                        <a14:foregroundMark x1="61083" y1="16500" x2="60667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952500"/>
            <a:ext cx="9677400" cy="967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="" xmlns:a16="http://schemas.microsoft.com/office/drawing/2014/main" id="{5DBC636C-03C9-FEE4-7212-5F73A1793BD8}"/>
              </a:ext>
            </a:extLst>
          </p:cNvPr>
          <p:cNvGrpSpPr/>
          <p:nvPr/>
        </p:nvGrpSpPr>
        <p:grpSpPr>
          <a:xfrm>
            <a:off x="6858000" y="2476500"/>
            <a:ext cx="10912363" cy="6861282"/>
            <a:chOff x="-575" y="0"/>
            <a:chExt cx="13838558" cy="2228376"/>
          </a:xfrm>
        </p:grpSpPr>
        <p:grpSp>
          <p:nvGrpSpPr>
            <p:cNvPr id="5" name="Group 5">
              <a:extLst>
                <a:ext uri="{FF2B5EF4-FFF2-40B4-BE49-F238E27FC236}">
                  <a16:creationId xmlns="" xmlns:a16="http://schemas.microsoft.com/office/drawing/2014/main" id="{C0A89124-2F80-7E06-F938-47630142FCE4}"/>
                </a:ext>
              </a:extLst>
            </p:cNvPr>
            <p:cNvGrpSpPr/>
            <p:nvPr/>
          </p:nvGrpSpPr>
          <p:grpSpPr>
            <a:xfrm>
              <a:off x="-575" y="0"/>
              <a:ext cx="13838558" cy="2227310"/>
              <a:chOff x="-127" y="0"/>
              <a:chExt cx="3056685" cy="491972"/>
            </a:xfrm>
          </p:grpSpPr>
          <p:sp>
            <p:nvSpPr>
              <p:cNvPr id="7" name="Freeform 6">
                <a:extLst>
                  <a:ext uri="{FF2B5EF4-FFF2-40B4-BE49-F238E27FC236}">
                    <a16:creationId xmlns="" xmlns:a16="http://schemas.microsoft.com/office/drawing/2014/main" id="{3B35DF3D-E50E-454A-EFC3-0666562B8E80}"/>
                  </a:ext>
                </a:extLst>
              </p:cNvPr>
              <p:cNvSpPr/>
              <p:nvPr/>
            </p:nvSpPr>
            <p:spPr>
              <a:xfrm>
                <a:off x="-127" y="0"/>
                <a:ext cx="3056685" cy="491972"/>
              </a:xfrm>
              <a:custGeom>
                <a:avLst/>
                <a:gdLst/>
                <a:ahLst/>
                <a:cxnLst/>
                <a:rect l="l" t="t" r="r" b="b"/>
                <a:pathLst>
                  <a:path w="3056685" h="348353">
                    <a:moveTo>
                      <a:pt x="3056557" y="172716"/>
                    </a:moveTo>
                    <a:cubicBezTo>
                      <a:pt x="3056557" y="176526"/>
                      <a:pt x="3056557" y="180335"/>
                      <a:pt x="3056303" y="184018"/>
                    </a:cubicBezTo>
                    <a:cubicBezTo>
                      <a:pt x="3055034" y="210686"/>
                      <a:pt x="3047287" y="231767"/>
                      <a:pt x="3042334" y="243324"/>
                    </a:cubicBezTo>
                    <a:lnTo>
                      <a:pt x="3039285" y="253230"/>
                    </a:lnTo>
                    <a:cubicBezTo>
                      <a:pt x="3033316" y="262120"/>
                      <a:pt x="3029125" y="271264"/>
                      <a:pt x="3019347" y="282186"/>
                    </a:cubicBezTo>
                    <a:cubicBezTo>
                      <a:pt x="3014902" y="288282"/>
                      <a:pt x="3017696" y="286631"/>
                      <a:pt x="3020109" y="283964"/>
                    </a:cubicBezTo>
                    <a:cubicBezTo>
                      <a:pt x="3015537" y="288917"/>
                      <a:pt x="3011219" y="293616"/>
                      <a:pt x="3007281" y="297934"/>
                    </a:cubicBezTo>
                    <a:cubicBezTo>
                      <a:pt x="3003091" y="302125"/>
                      <a:pt x="2999153" y="305681"/>
                      <a:pt x="2996232" y="307713"/>
                    </a:cubicBezTo>
                    <a:lnTo>
                      <a:pt x="2997503" y="305808"/>
                    </a:lnTo>
                    <a:cubicBezTo>
                      <a:pt x="2981374" y="317111"/>
                      <a:pt x="2974007" y="327525"/>
                      <a:pt x="2953180" y="335145"/>
                    </a:cubicBezTo>
                    <a:lnTo>
                      <a:pt x="2953180" y="334764"/>
                    </a:lnTo>
                    <a:cubicBezTo>
                      <a:pt x="2944544" y="337431"/>
                      <a:pt x="2935527" y="342638"/>
                      <a:pt x="2927906" y="344924"/>
                    </a:cubicBezTo>
                    <a:cubicBezTo>
                      <a:pt x="2916984" y="346956"/>
                      <a:pt x="2926509" y="343273"/>
                      <a:pt x="2917619" y="344797"/>
                    </a:cubicBezTo>
                    <a:cubicBezTo>
                      <a:pt x="2914191" y="347210"/>
                      <a:pt x="2904412" y="347972"/>
                      <a:pt x="2894759" y="348353"/>
                    </a:cubicBezTo>
                    <a:cubicBezTo>
                      <a:pt x="2898569" y="347972"/>
                      <a:pt x="2902506" y="347464"/>
                      <a:pt x="2905935" y="346829"/>
                    </a:cubicBezTo>
                    <a:cubicBezTo>
                      <a:pt x="2902125" y="347210"/>
                      <a:pt x="2897934" y="347337"/>
                      <a:pt x="2893871" y="347464"/>
                    </a:cubicBezTo>
                    <a:cubicBezTo>
                      <a:pt x="2890060" y="347718"/>
                      <a:pt x="2885869" y="347718"/>
                      <a:pt x="2883330" y="347464"/>
                    </a:cubicBezTo>
                    <a:cubicBezTo>
                      <a:pt x="2873297" y="347083"/>
                      <a:pt x="2753085" y="347337"/>
                      <a:pt x="2631430" y="345940"/>
                    </a:cubicBezTo>
                    <a:cubicBezTo>
                      <a:pt x="2213136" y="347083"/>
                      <a:pt x="1588195" y="347591"/>
                      <a:pt x="966588" y="347845"/>
                    </a:cubicBezTo>
                    <a:cubicBezTo>
                      <a:pt x="656617" y="347972"/>
                      <a:pt x="346647" y="348099"/>
                      <a:pt x="192659" y="348226"/>
                    </a:cubicBezTo>
                    <a:cubicBezTo>
                      <a:pt x="187325" y="348226"/>
                      <a:pt x="181991" y="348353"/>
                      <a:pt x="176911" y="348353"/>
                    </a:cubicBezTo>
                    <a:cubicBezTo>
                      <a:pt x="171577" y="348353"/>
                      <a:pt x="164719" y="347972"/>
                      <a:pt x="159131" y="347718"/>
                    </a:cubicBezTo>
                    <a:cubicBezTo>
                      <a:pt x="147447" y="346575"/>
                      <a:pt x="136779" y="344670"/>
                      <a:pt x="127508" y="342003"/>
                    </a:cubicBezTo>
                    <a:lnTo>
                      <a:pt x="129540" y="342257"/>
                    </a:lnTo>
                    <a:cubicBezTo>
                      <a:pt x="117475" y="339082"/>
                      <a:pt x="96393" y="332224"/>
                      <a:pt x="74676" y="316984"/>
                    </a:cubicBezTo>
                    <a:cubicBezTo>
                      <a:pt x="53086" y="301998"/>
                      <a:pt x="30988" y="278884"/>
                      <a:pt x="17526" y="250563"/>
                    </a:cubicBezTo>
                    <a:cubicBezTo>
                      <a:pt x="10160" y="235958"/>
                      <a:pt x="5334" y="220465"/>
                      <a:pt x="2540" y="205099"/>
                    </a:cubicBezTo>
                    <a:cubicBezTo>
                      <a:pt x="2159" y="203448"/>
                      <a:pt x="1651" y="201797"/>
                      <a:pt x="1270" y="200273"/>
                    </a:cubicBezTo>
                    <a:cubicBezTo>
                      <a:pt x="762" y="194685"/>
                      <a:pt x="0" y="186050"/>
                      <a:pt x="127" y="175764"/>
                    </a:cubicBezTo>
                    <a:cubicBezTo>
                      <a:pt x="127" y="171954"/>
                      <a:pt x="127" y="168144"/>
                      <a:pt x="381" y="164461"/>
                    </a:cubicBezTo>
                    <a:cubicBezTo>
                      <a:pt x="1651" y="137793"/>
                      <a:pt x="9398" y="116713"/>
                      <a:pt x="14351" y="105156"/>
                    </a:cubicBezTo>
                    <a:lnTo>
                      <a:pt x="17272" y="95250"/>
                    </a:lnTo>
                    <a:cubicBezTo>
                      <a:pt x="23241" y="86360"/>
                      <a:pt x="27432" y="77216"/>
                      <a:pt x="37211" y="66294"/>
                    </a:cubicBezTo>
                    <a:cubicBezTo>
                      <a:pt x="41656" y="60198"/>
                      <a:pt x="38862" y="61849"/>
                      <a:pt x="36449" y="64516"/>
                    </a:cubicBezTo>
                    <a:cubicBezTo>
                      <a:pt x="41021" y="59563"/>
                      <a:pt x="45339" y="54864"/>
                      <a:pt x="49276" y="50546"/>
                    </a:cubicBezTo>
                    <a:cubicBezTo>
                      <a:pt x="53467" y="46355"/>
                      <a:pt x="57404" y="42799"/>
                      <a:pt x="60325" y="40767"/>
                    </a:cubicBezTo>
                    <a:lnTo>
                      <a:pt x="59055" y="42672"/>
                    </a:lnTo>
                    <a:cubicBezTo>
                      <a:pt x="75184" y="31369"/>
                      <a:pt x="78359" y="23749"/>
                      <a:pt x="99187" y="16002"/>
                    </a:cubicBezTo>
                    <a:lnTo>
                      <a:pt x="106045" y="12700"/>
                    </a:lnTo>
                    <a:cubicBezTo>
                      <a:pt x="114681" y="10033"/>
                      <a:pt x="121031" y="5715"/>
                      <a:pt x="128651" y="3429"/>
                    </a:cubicBezTo>
                    <a:cubicBezTo>
                      <a:pt x="139573" y="1397"/>
                      <a:pt x="130048" y="5080"/>
                      <a:pt x="138938" y="3556"/>
                    </a:cubicBezTo>
                    <a:cubicBezTo>
                      <a:pt x="142367" y="1143"/>
                      <a:pt x="152146" y="381"/>
                      <a:pt x="161798" y="0"/>
                    </a:cubicBezTo>
                    <a:cubicBezTo>
                      <a:pt x="151130" y="889"/>
                      <a:pt x="139192" y="3683"/>
                      <a:pt x="140335" y="5080"/>
                    </a:cubicBezTo>
                    <a:cubicBezTo>
                      <a:pt x="143129" y="4572"/>
                      <a:pt x="144780" y="4445"/>
                      <a:pt x="145923" y="4318"/>
                    </a:cubicBezTo>
                    <a:lnTo>
                      <a:pt x="157226" y="1524"/>
                    </a:lnTo>
                    <a:cubicBezTo>
                      <a:pt x="161671" y="762"/>
                      <a:pt x="169291" y="635"/>
                      <a:pt x="173228" y="889"/>
                    </a:cubicBezTo>
                    <a:cubicBezTo>
                      <a:pt x="183261" y="1270"/>
                      <a:pt x="195707" y="1016"/>
                      <a:pt x="224991" y="2413"/>
                    </a:cubicBezTo>
                    <a:cubicBezTo>
                      <a:pt x="643285" y="1270"/>
                      <a:pt x="1268226" y="762"/>
                      <a:pt x="1889833" y="508"/>
                    </a:cubicBezTo>
                    <a:cubicBezTo>
                      <a:pt x="2199804" y="381"/>
                      <a:pt x="2509775" y="254"/>
                      <a:pt x="2793081" y="127"/>
                    </a:cubicBezTo>
                    <a:cubicBezTo>
                      <a:pt x="2863074" y="127"/>
                      <a:pt x="2874566" y="0"/>
                      <a:pt x="2879647" y="0"/>
                    </a:cubicBezTo>
                    <a:cubicBezTo>
                      <a:pt x="2884981" y="0"/>
                      <a:pt x="2891838" y="381"/>
                      <a:pt x="2897427" y="635"/>
                    </a:cubicBezTo>
                    <a:cubicBezTo>
                      <a:pt x="2909110" y="1778"/>
                      <a:pt x="2919778" y="3683"/>
                      <a:pt x="2929050" y="6350"/>
                    </a:cubicBezTo>
                    <a:lnTo>
                      <a:pt x="2926891" y="6096"/>
                    </a:lnTo>
                    <a:cubicBezTo>
                      <a:pt x="2938956" y="9271"/>
                      <a:pt x="2960038" y="16129"/>
                      <a:pt x="2981755" y="31369"/>
                    </a:cubicBezTo>
                    <a:cubicBezTo>
                      <a:pt x="3003344" y="46355"/>
                      <a:pt x="3025443" y="69469"/>
                      <a:pt x="3038905" y="97790"/>
                    </a:cubicBezTo>
                    <a:cubicBezTo>
                      <a:pt x="3046271" y="112395"/>
                      <a:pt x="3051097" y="127888"/>
                      <a:pt x="3053891" y="143254"/>
                    </a:cubicBezTo>
                    <a:cubicBezTo>
                      <a:pt x="3054272" y="144905"/>
                      <a:pt x="3054780" y="146556"/>
                      <a:pt x="3055160" y="148080"/>
                    </a:cubicBezTo>
                    <a:cubicBezTo>
                      <a:pt x="3055922" y="153921"/>
                      <a:pt x="3056685" y="162430"/>
                      <a:pt x="3056557" y="172716"/>
                    </a:cubicBezTo>
                    <a:close/>
                  </a:path>
                </a:pathLst>
              </a:custGeom>
              <a:solidFill>
                <a:srgbClr val="FFFBE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7">
              <a:extLst>
                <a:ext uri="{FF2B5EF4-FFF2-40B4-BE49-F238E27FC236}">
                  <a16:creationId xmlns="" xmlns:a16="http://schemas.microsoft.com/office/drawing/2014/main" id="{93B36F3D-8BA9-8E54-1CEB-DCACE67D7B74}"/>
                </a:ext>
              </a:extLst>
            </p:cNvPr>
            <p:cNvSpPr txBox="1"/>
            <p:nvPr/>
          </p:nvSpPr>
          <p:spPr>
            <a:xfrm>
              <a:off x="914399" y="102409"/>
              <a:ext cx="12332809" cy="21259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HS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cùng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bàn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sắm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vai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sĩ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khám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răng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mình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sát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xem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những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dấu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hiệu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bệnh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sâu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răng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: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đốm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trắng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chấm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đen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lỗ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hổng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,...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97A1995-AEB1-E499-924A-82DDA9248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19100"/>
            <a:ext cx="1076037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1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144000" y="2571750"/>
            <a:ext cx="8115300" cy="6686550"/>
            <a:chOff x="0" y="0"/>
            <a:chExt cx="2137363" cy="17610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37363" cy="1761067"/>
            </a:xfrm>
            <a:custGeom>
              <a:avLst/>
              <a:gdLst/>
              <a:ahLst/>
              <a:cxnLst/>
              <a:rect l="l" t="t" r="r" b="b"/>
              <a:pathLst>
                <a:path w="2137363" h="1761067">
                  <a:moveTo>
                    <a:pt x="48654" y="0"/>
                  </a:moveTo>
                  <a:lnTo>
                    <a:pt x="2088710" y="0"/>
                  </a:lnTo>
                  <a:cubicBezTo>
                    <a:pt x="2115580" y="0"/>
                    <a:pt x="2137363" y="21783"/>
                    <a:pt x="2137363" y="48654"/>
                  </a:cubicBezTo>
                  <a:lnTo>
                    <a:pt x="2137363" y="1712413"/>
                  </a:lnTo>
                  <a:cubicBezTo>
                    <a:pt x="2137363" y="1739284"/>
                    <a:pt x="2115580" y="1761067"/>
                    <a:pt x="2088710" y="1761067"/>
                  </a:cubicBezTo>
                  <a:lnTo>
                    <a:pt x="48654" y="1761067"/>
                  </a:lnTo>
                  <a:cubicBezTo>
                    <a:pt x="21783" y="1761067"/>
                    <a:pt x="0" y="1739284"/>
                    <a:pt x="0" y="1712413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CDC514"/>
            </a:solidFill>
            <a:ln w="1428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37363" cy="1799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371027" y="2072805"/>
            <a:ext cx="6951967" cy="7185495"/>
          </a:xfrm>
          <a:custGeom>
            <a:avLst/>
            <a:gdLst/>
            <a:ahLst/>
            <a:cxnLst/>
            <a:rect l="l" t="t" r="r" b="b"/>
            <a:pathLst>
              <a:path w="6951967" h="7185495">
                <a:moveTo>
                  <a:pt x="6951967" y="0"/>
                </a:moveTo>
                <a:lnTo>
                  <a:pt x="0" y="0"/>
                </a:lnTo>
                <a:lnTo>
                  <a:pt x="0" y="7185495"/>
                </a:lnTo>
                <a:lnTo>
                  <a:pt x="6951967" y="7185495"/>
                </a:lnTo>
                <a:lnTo>
                  <a:pt x="6951967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627994">
            <a:off x="3549718" y="290401"/>
            <a:ext cx="2187622" cy="2100117"/>
          </a:xfrm>
          <a:custGeom>
            <a:avLst/>
            <a:gdLst/>
            <a:ahLst/>
            <a:cxnLst/>
            <a:rect l="l" t="t" r="r" b="b"/>
            <a:pathLst>
              <a:path w="2187622" h="2100117">
                <a:moveTo>
                  <a:pt x="0" y="0"/>
                </a:moveTo>
                <a:lnTo>
                  <a:pt x="2187622" y="0"/>
                </a:lnTo>
                <a:lnTo>
                  <a:pt x="2187622" y="2100117"/>
                </a:lnTo>
                <a:lnTo>
                  <a:pt x="0" y="21001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7832" y="1498341"/>
            <a:ext cx="2783556" cy="2146817"/>
          </a:xfrm>
          <a:custGeom>
            <a:avLst/>
            <a:gdLst/>
            <a:ahLst/>
            <a:cxnLst/>
            <a:rect l="l" t="t" r="r" b="b"/>
            <a:pathLst>
              <a:path w="2783556" h="2146817">
                <a:moveTo>
                  <a:pt x="0" y="0"/>
                </a:moveTo>
                <a:lnTo>
                  <a:pt x="2783555" y="0"/>
                </a:lnTo>
                <a:lnTo>
                  <a:pt x="2783555" y="2146818"/>
                </a:lnTo>
                <a:lnTo>
                  <a:pt x="0" y="21468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154235">
            <a:off x="6457172" y="422969"/>
            <a:ext cx="2932901" cy="2992756"/>
          </a:xfrm>
          <a:custGeom>
            <a:avLst/>
            <a:gdLst/>
            <a:ahLst/>
            <a:cxnLst/>
            <a:rect l="l" t="t" r="r" b="b"/>
            <a:pathLst>
              <a:path w="2932901" h="2992756">
                <a:moveTo>
                  <a:pt x="0" y="0"/>
                </a:moveTo>
                <a:lnTo>
                  <a:pt x="2932901" y="0"/>
                </a:lnTo>
                <a:lnTo>
                  <a:pt x="2932901" y="2992756"/>
                </a:lnTo>
                <a:lnTo>
                  <a:pt x="0" y="29927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A398AA3-6ED8-0477-88F3-B382B2BFA2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2781300"/>
            <a:ext cx="7422285" cy="626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144000" y="2571750"/>
            <a:ext cx="8115300" cy="6686550"/>
            <a:chOff x="0" y="0"/>
            <a:chExt cx="2137363" cy="17610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37363" cy="1761067"/>
            </a:xfrm>
            <a:custGeom>
              <a:avLst/>
              <a:gdLst/>
              <a:ahLst/>
              <a:cxnLst/>
              <a:rect l="l" t="t" r="r" b="b"/>
              <a:pathLst>
                <a:path w="2137363" h="1761067">
                  <a:moveTo>
                    <a:pt x="48654" y="0"/>
                  </a:moveTo>
                  <a:lnTo>
                    <a:pt x="2088710" y="0"/>
                  </a:lnTo>
                  <a:cubicBezTo>
                    <a:pt x="2115580" y="0"/>
                    <a:pt x="2137363" y="21783"/>
                    <a:pt x="2137363" y="48654"/>
                  </a:cubicBezTo>
                  <a:lnTo>
                    <a:pt x="2137363" y="1712413"/>
                  </a:lnTo>
                  <a:cubicBezTo>
                    <a:pt x="2137363" y="1739284"/>
                    <a:pt x="2115580" y="1761067"/>
                    <a:pt x="2088710" y="1761067"/>
                  </a:cubicBezTo>
                  <a:lnTo>
                    <a:pt x="48654" y="1761067"/>
                  </a:lnTo>
                  <a:cubicBezTo>
                    <a:pt x="21783" y="1761067"/>
                    <a:pt x="0" y="1739284"/>
                    <a:pt x="0" y="1712413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CDC514"/>
            </a:solidFill>
            <a:ln w="1428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37363" cy="1799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371027" y="2072805"/>
            <a:ext cx="6951967" cy="7185495"/>
          </a:xfrm>
          <a:custGeom>
            <a:avLst/>
            <a:gdLst/>
            <a:ahLst/>
            <a:cxnLst/>
            <a:rect l="l" t="t" r="r" b="b"/>
            <a:pathLst>
              <a:path w="6951967" h="7185495">
                <a:moveTo>
                  <a:pt x="6951967" y="0"/>
                </a:moveTo>
                <a:lnTo>
                  <a:pt x="0" y="0"/>
                </a:lnTo>
                <a:lnTo>
                  <a:pt x="0" y="7185495"/>
                </a:lnTo>
                <a:lnTo>
                  <a:pt x="6951967" y="7185495"/>
                </a:lnTo>
                <a:lnTo>
                  <a:pt x="6951967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27994">
            <a:off x="3549718" y="290401"/>
            <a:ext cx="2187622" cy="2100117"/>
          </a:xfrm>
          <a:custGeom>
            <a:avLst/>
            <a:gdLst/>
            <a:ahLst/>
            <a:cxnLst/>
            <a:rect l="l" t="t" r="r" b="b"/>
            <a:pathLst>
              <a:path w="2187622" h="2100117">
                <a:moveTo>
                  <a:pt x="0" y="0"/>
                </a:moveTo>
                <a:lnTo>
                  <a:pt x="2187622" y="0"/>
                </a:lnTo>
                <a:lnTo>
                  <a:pt x="2187622" y="2100117"/>
                </a:lnTo>
                <a:lnTo>
                  <a:pt x="0" y="21001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7832" y="1498341"/>
            <a:ext cx="2783556" cy="2146817"/>
          </a:xfrm>
          <a:custGeom>
            <a:avLst/>
            <a:gdLst/>
            <a:ahLst/>
            <a:cxnLst/>
            <a:rect l="l" t="t" r="r" b="b"/>
            <a:pathLst>
              <a:path w="2783556" h="2146817">
                <a:moveTo>
                  <a:pt x="0" y="0"/>
                </a:moveTo>
                <a:lnTo>
                  <a:pt x="2783555" y="0"/>
                </a:lnTo>
                <a:lnTo>
                  <a:pt x="2783555" y="2146818"/>
                </a:lnTo>
                <a:lnTo>
                  <a:pt x="0" y="21468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1154235">
            <a:off x="6457172" y="422969"/>
            <a:ext cx="2932901" cy="2992756"/>
          </a:xfrm>
          <a:custGeom>
            <a:avLst/>
            <a:gdLst/>
            <a:ahLst/>
            <a:cxnLst/>
            <a:rect l="l" t="t" r="r" b="b"/>
            <a:pathLst>
              <a:path w="2932901" h="2992756">
                <a:moveTo>
                  <a:pt x="0" y="0"/>
                </a:moveTo>
                <a:lnTo>
                  <a:pt x="2932901" y="0"/>
                </a:lnTo>
                <a:lnTo>
                  <a:pt x="2932901" y="2992756"/>
                </a:lnTo>
                <a:lnTo>
                  <a:pt x="0" y="29927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350972-2B2B-6F6D-9676-28E8281FFE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933700"/>
            <a:ext cx="9083872" cy="68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66800" y="800100"/>
            <a:ext cx="15392400" cy="8534400"/>
            <a:chOff x="0" y="0"/>
            <a:chExt cx="1688991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88991" cy="812800"/>
            </a:xfrm>
            <a:custGeom>
              <a:avLst/>
              <a:gdLst/>
              <a:ahLst/>
              <a:cxnLst/>
              <a:rect l="l" t="t" r="r" b="b"/>
              <a:pathLst>
                <a:path w="1688991" h="812800">
                  <a:moveTo>
                    <a:pt x="61569" y="0"/>
                  </a:moveTo>
                  <a:lnTo>
                    <a:pt x="1627422" y="0"/>
                  </a:lnTo>
                  <a:cubicBezTo>
                    <a:pt x="1643751" y="0"/>
                    <a:pt x="1659412" y="6487"/>
                    <a:pt x="1670958" y="18033"/>
                  </a:cubicBezTo>
                  <a:cubicBezTo>
                    <a:pt x="1682504" y="29580"/>
                    <a:pt x="1688991" y="45240"/>
                    <a:pt x="1688991" y="61569"/>
                  </a:cubicBezTo>
                  <a:lnTo>
                    <a:pt x="1688991" y="751231"/>
                  </a:lnTo>
                  <a:cubicBezTo>
                    <a:pt x="1688991" y="785234"/>
                    <a:pt x="1661426" y="812800"/>
                    <a:pt x="1627422" y="812800"/>
                  </a:cubicBezTo>
                  <a:lnTo>
                    <a:pt x="61569" y="812800"/>
                  </a:lnTo>
                  <a:cubicBezTo>
                    <a:pt x="45240" y="812800"/>
                    <a:pt x="29580" y="806313"/>
                    <a:pt x="18033" y="794767"/>
                  </a:cubicBezTo>
                  <a:cubicBezTo>
                    <a:pt x="6487" y="783220"/>
                    <a:pt x="0" y="767560"/>
                    <a:pt x="0" y="751231"/>
                  </a:cubicBezTo>
                  <a:lnTo>
                    <a:pt x="0" y="61569"/>
                  </a:lnTo>
                  <a:cubicBezTo>
                    <a:pt x="0" y="45240"/>
                    <a:pt x="6487" y="29580"/>
                    <a:pt x="18033" y="18033"/>
                  </a:cubicBezTo>
                  <a:cubicBezTo>
                    <a:pt x="29580" y="6487"/>
                    <a:pt x="45240" y="0"/>
                    <a:pt x="61569" y="0"/>
                  </a:cubicBezTo>
                  <a:close/>
                </a:path>
              </a:pathLst>
            </a:custGeom>
            <a:solidFill>
              <a:srgbClr val="3C7152"/>
            </a:solidFill>
            <a:ln w="1428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68899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F34DB4B-5642-F159-C523-06BFF3E23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028700"/>
            <a:ext cx="13868400" cy="8309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144000" y="2571750"/>
            <a:ext cx="8115300" cy="6686550"/>
            <a:chOff x="0" y="0"/>
            <a:chExt cx="2137363" cy="17610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37363" cy="1761067"/>
            </a:xfrm>
            <a:custGeom>
              <a:avLst/>
              <a:gdLst/>
              <a:ahLst/>
              <a:cxnLst/>
              <a:rect l="l" t="t" r="r" b="b"/>
              <a:pathLst>
                <a:path w="2137363" h="1761067">
                  <a:moveTo>
                    <a:pt x="48654" y="0"/>
                  </a:moveTo>
                  <a:lnTo>
                    <a:pt x="2088710" y="0"/>
                  </a:lnTo>
                  <a:cubicBezTo>
                    <a:pt x="2115580" y="0"/>
                    <a:pt x="2137363" y="21783"/>
                    <a:pt x="2137363" y="48654"/>
                  </a:cubicBezTo>
                  <a:lnTo>
                    <a:pt x="2137363" y="1712413"/>
                  </a:lnTo>
                  <a:cubicBezTo>
                    <a:pt x="2137363" y="1739284"/>
                    <a:pt x="2115580" y="1761067"/>
                    <a:pt x="2088710" y="1761067"/>
                  </a:cubicBezTo>
                  <a:lnTo>
                    <a:pt x="48654" y="1761067"/>
                  </a:lnTo>
                  <a:cubicBezTo>
                    <a:pt x="21783" y="1761067"/>
                    <a:pt x="0" y="1739284"/>
                    <a:pt x="0" y="1712413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CDC514"/>
            </a:solidFill>
            <a:ln w="1428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37363" cy="1799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448800" y="3771900"/>
            <a:ext cx="77724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b="1" spc="234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Hoạt</a:t>
            </a:r>
            <a:r>
              <a:rPr lang="en-US" sz="8800" b="1" spc="234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 </a:t>
            </a:r>
            <a:r>
              <a:rPr lang="en-US" sz="8800" b="1" spc="234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động</a:t>
            </a:r>
            <a:r>
              <a:rPr lang="en-US" sz="8800" b="1" spc="234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 1: </a:t>
            </a:r>
            <a:r>
              <a:rPr lang="en-US" sz="8800" spc="234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Dấu</a:t>
            </a:r>
            <a:r>
              <a:rPr lang="en-US" sz="8800" spc="234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 </a:t>
            </a:r>
            <a:r>
              <a:rPr lang="en-US" sz="8800" spc="234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hiệu</a:t>
            </a:r>
            <a:r>
              <a:rPr lang="en-US" sz="8800" spc="234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 </a:t>
            </a:r>
            <a:r>
              <a:rPr lang="en-US" sz="8800" spc="234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của</a:t>
            </a:r>
            <a:r>
              <a:rPr lang="en-US" sz="8800" spc="234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 </a:t>
            </a:r>
            <a:r>
              <a:rPr lang="en-US" sz="8800" spc="234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bệnh</a:t>
            </a:r>
            <a:r>
              <a:rPr lang="en-US" sz="8800" spc="234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 </a:t>
            </a:r>
            <a:r>
              <a:rPr lang="en-US" sz="8800" spc="234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sâu</a:t>
            </a:r>
            <a:r>
              <a:rPr lang="en-US" sz="8800" spc="234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 </a:t>
            </a:r>
            <a:r>
              <a:rPr lang="en-US" sz="8800" spc="234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răng</a:t>
            </a:r>
            <a:r>
              <a:rPr lang="en-US" sz="8800" spc="234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 </a:t>
            </a:r>
          </a:p>
        </p:txBody>
      </p:sp>
      <p:pic>
        <p:nvPicPr>
          <p:cNvPr id="2050" name="Picture 2" descr="Hình ảnh Sâu Răng Cần Bảo Vệ Răng PNG , Trực Tuyến, Tình Nguyện Tuyên  Truyền, Nanh PNG miễn phí tải tập tin PSDComment và Vector">
            <a:extLst>
              <a:ext uri="{FF2B5EF4-FFF2-40B4-BE49-F238E27FC236}">
                <a16:creationId xmlns="" xmlns:a16="http://schemas.microsoft.com/office/drawing/2014/main" id="{9186E5E7-AC3A-4BFE-5789-D61A5D945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67" r="98750">
                        <a14:foregroundMark x1="30500" y1="18583" x2="43167" y2="23917"/>
                        <a14:foregroundMark x1="43167" y1="23917" x2="44417" y2="25750"/>
                        <a14:foregroundMark x1="59083" y1="20167" x2="67750" y2="26833"/>
                        <a14:foregroundMark x1="7750" y1="67750" x2="6167" y2="73083"/>
                        <a14:foregroundMark x1="6167" y1="73083" x2="7000" y2="77500"/>
                        <a14:foregroundMark x1="4250" y1="67500" x2="2667" y2="74917"/>
                        <a14:foregroundMark x1="90500" y1="67500" x2="94750" y2="78750"/>
                        <a14:foregroundMark x1="94750" y1="78750" x2="94000" y2="82500"/>
                        <a14:foregroundMark x1="94583" y1="70500" x2="97917" y2="77833"/>
                        <a14:foregroundMark x1="97917" y1="77833" x2="98750" y2="7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0700"/>
            <a:ext cx="7756071" cy="775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09600" y="342900"/>
            <a:ext cx="16725900" cy="2057400"/>
            <a:chOff x="0" y="0"/>
            <a:chExt cx="2137363" cy="17610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37363" cy="1761067"/>
            </a:xfrm>
            <a:custGeom>
              <a:avLst/>
              <a:gdLst/>
              <a:ahLst/>
              <a:cxnLst/>
              <a:rect l="l" t="t" r="r" b="b"/>
              <a:pathLst>
                <a:path w="2137363" h="1761067">
                  <a:moveTo>
                    <a:pt x="48654" y="0"/>
                  </a:moveTo>
                  <a:lnTo>
                    <a:pt x="2088710" y="0"/>
                  </a:lnTo>
                  <a:cubicBezTo>
                    <a:pt x="2115580" y="0"/>
                    <a:pt x="2137363" y="21783"/>
                    <a:pt x="2137363" y="48654"/>
                  </a:cubicBezTo>
                  <a:lnTo>
                    <a:pt x="2137363" y="1712413"/>
                  </a:lnTo>
                  <a:cubicBezTo>
                    <a:pt x="2137363" y="1739284"/>
                    <a:pt x="2115580" y="1761067"/>
                    <a:pt x="2088710" y="1761067"/>
                  </a:cubicBezTo>
                  <a:lnTo>
                    <a:pt x="48654" y="1761067"/>
                  </a:lnTo>
                  <a:cubicBezTo>
                    <a:pt x="21783" y="1761067"/>
                    <a:pt x="0" y="1739284"/>
                    <a:pt x="0" y="1712413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CDC514"/>
            </a:solidFill>
            <a:ln w="1428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37363" cy="1799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F4BF985-5A60-5E4E-EDFC-F621FB5CE1B5}"/>
              </a:ext>
            </a:extLst>
          </p:cNvPr>
          <p:cNvSpPr txBox="1"/>
          <p:nvPr/>
        </p:nvSpPr>
        <p:spPr>
          <a:xfrm>
            <a:off x="1066800" y="495300"/>
            <a:ext cx="1600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Quan sát hình 2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- Nêu những dấu hiệu của người bị bệnh sâu răng.</a:t>
            </a: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- Kể những dấu hiệu khác của bệnh sâu răng mà em biết.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0BBD1D1-EFEF-A5EB-B55A-DB8D294F2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2300"/>
            <a:ext cx="18288000" cy="7124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D7FCBF4-9964-9066-85AE-1A5F6459D36E}"/>
              </a:ext>
            </a:extLst>
          </p:cNvPr>
          <p:cNvGrpSpPr/>
          <p:nvPr/>
        </p:nvGrpSpPr>
        <p:grpSpPr>
          <a:xfrm>
            <a:off x="3048000" y="495300"/>
            <a:ext cx="12039600" cy="1524000"/>
            <a:chOff x="3048000" y="495300"/>
            <a:chExt cx="12039600" cy="1524000"/>
          </a:xfrm>
        </p:grpSpPr>
        <p:grpSp>
          <p:nvGrpSpPr>
            <p:cNvPr id="6" name="Group 6"/>
            <p:cNvGrpSpPr/>
            <p:nvPr/>
          </p:nvGrpSpPr>
          <p:grpSpPr>
            <a:xfrm>
              <a:off x="3048000" y="495300"/>
              <a:ext cx="12039600" cy="1524000"/>
              <a:chOff x="0" y="0"/>
              <a:chExt cx="1688991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688991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688991" h="812800">
                    <a:moveTo>
                      <a:pt x="61569" y="0"/>
                    </a:moveTo>
                    <a:lnTo>
                      <a:pt x="1627422" y="0"/>
                    </a:lnTo>
                    <a:cubicBezTo>
                      <a:pt x="1643751" y="0"/>
                      <a:pt x="1659412" y="6487"/>
                      <a:pt x="1670958" y="18033"/>
                    </a:cubicBezTo>
                    <a:cubicBezTo>
                      <a:pt x="1682504" y="29580"/>
                      <a:pt x="1688991" y="45240"/>
                      <a:pt x="1688991" y="61569"/>
                    </a:cubicBezTo>
                    <a:lnTo>
                      <a:pt x="1688991" y="751231"/>
                    </a:lnTo>
                    <a:cubicBezTo>
                      <a:pt x="1688991" y="785234"/>
                      <a:pt x="1661426" y="812800"/>
                      <a:pt x="1627422" y="812800"/>
                    </a:cubicBezTo>
                    <a:lnTo>
                      <a:pt x="61569" y="812800"/>
                    </a:lnTo>
                    <a:cubicBezTo>
                      <a:pt x="45240" y="812800"/>
                      <a:pt x="29580" y="806313"/>
                      <a:pt x="18033" y="794767"/>
                    </a:cubicBezTo>
                    <a:cubicBezTo>
                      <a:pt x="6487" y="783220"/>
                      <a:pt x="0" y="767560"/>
                      <a:pt x="0" y="751231"/>
                    </a:cubicBezTo>
                    <a:lnTo>
                      <a:pt x="0" y="61569"/>
                    </a:lnTo>
                    <a:cubicBezTo>
                      <a:pt x="0" y="45240"/>
                      <a:pt x="6487" y="29580"/>
                      <a:pt x="18033" y="18033"/>
                    </a:cubicBezTo>
                    <a:cubicBezTo>
                      <a:pt x="29580" y="6487"/>
                      <a:pt x="45240" y="0"/>
                      <a:pt x="61569" y="0"/>
                    </a:cubicBezTo>
                    <a:close/>
                  </a:path>
                </a:pathLst>
              </a:custGeom>
              <a:solidFill>
                <a:srgbClr val="3C7152"/>
              </a:solidFill>
              <a:ln w="1428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688991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AF9D571-EA15-51A1-7519-08E7F9CBA16C}"/>
                </a:ext>
              </a:extLst>
            </p:cNvPr>
            <p:cNvSpPr txBox="1"/>
            <p:nvPr/>
          </p:nvSpPr>
          <p:spPr>
            <a:xfrm>
              <a:off x="3429000" y="647700"/>
              <a:ext cx="11353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>
                  <a:solidFill>
                    <a:schemeClr val="bg1"/>
                  </a:solidFill>
                </a:rPr>
                <a:t>Dấu</a:t>
              </a:r>
              <a:r>
                <a:rPr lang="en-US" sz="7200" dirty="0">
                  <a:solidFill>
                    <a:schemeClr val="bg1"/>
                  </a:solidFill>
                </a:rPr>
                <a:t> </a:t>
              </a:r>
              <a:r>
                <a:rPr lang="en-US" sz="7200" dirty="0" err="1">
                  <a:solidFill>
                    <a:schemeClr val="bg1"/>
                  </a:solidFill>
                </a:rPr>
                <a:t>hiệu</a:t>
              </a:r>
              <a:r>
                <a:rPr lang="en-US" sz="7200" dirty="0">
                  <a:solidFill>
                    <a:schemeClr val="bg1"/>
                  </a:solidFill>
                </a:rPr>
                <a:t> </a:t>
              </a:r>
              <a:r>
                <a:rPr lang="en-US" sz="7200" dirty="0" err="1">
                  <a:solidFill>
                    <a:schemeClr val="bg1"/>
                  </a:solidFill>
                </a:rPr>
                <a:t>của</a:t>
              </a:r>
              <a:r>
                <a:rPr lang="en-US" sz="7200" dirty="0">
                  <a:solidFill>
                    <a:schemeClr val="bg1"/>
                  </a:solidFill>
                </a:rPr>
                <a:t> </a:t>
              </a:r>
              <a:r>
                <a:rPr lang="en-US" sz="7200" dirty="0" err="1">
                  <a:solidFill>
                    <a:schemeClr val="bg1"/>
                  </a:solidFill>
                </a:rPr>
                <a:t>bệnh</a:t>
              </a:r>
              <a:r>
                <a:rPr lang="en-US" sz="7200" dirty="0">
                  <a:solidFill>
                    <a:schemeClr val="bg1"/>
                  </a:solidFill>
                </a:rPr>
                <a:t> </a:t>
              </a:r>
              <a:r>
                <a:rPr lang="en-US" sz="7200" dirty="0" err="1">
                  <a:solidFill>
                    <a:schemeClr val="bg1"/>
                  </a:solidFill>
                </a:rPr>
                <a:t>sâu</a:t>
              </a:r>
              <a:r>
                <a:rPr lang="en-US" sz="7200" dirty="0">
                  <a:solidFill>
                    <a:schemeClr val="bg1"/>
                  </a:solidFill>
                </a:rPr>
                <a:t> </a:t>
              </a:r>
              <a:r>
                <a:rPr lang="en-US" sz="7200" dirty="0" err="1">
                  <a:solidFill>
                    <a:schemeClr val="bg1"/>
                  </a:solidFill>
                </a:rPr>
                <a:t>răng</a:t>
              </a:r>
              <a:r>
                <a:rPr lang="en-US" sz="7200" dirty="0">
                  <a:solidFill>
                    <a:schemeClr val="bg1"/>
                  </a:solidFill>
                </a:rPr>
                <a:t>:</a:t>
              </a: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="" xmlns:a16="http://schemas.microsoft.com/office/drawing/2014/main" id="{04A576C4-4E35-CFDE-8A58-966BF47BB982}"/>
              </a:ext>
            </a:extLst>
          </p:cNvPr>
          <p:cNvGrpSpPr/>
          <p:nvPr/>
        </p:nvGrpSpPr>
        <p:grpSpPr>
          <a:xfrm>
            <a:off x="1828800" y="3238500"/>
            <a:ext cx="14859000" cy="5867400"/>
            <a:chOff x="0" y="0"/>
            <a:chExt cx="13837408" cy="1577677"/>
          </a:xfrm>
        </p:grpSpPr>
        <p:grpSp>
          <p:nvGrpSpPr>
            <p:cNvPr id="30" name="Group 5">
              <a:extLst>
                <a:ext uri="{FF2B5EF4-FFF2-40B4-BE49-F238E27FC236}">
                  <a16:creationId xmlns="" xmlns:a16="http://schemas.microsoft.com/office/drawing/2014/main" id="{F2A94E7A-2C51-8359-8D92-2B08B04851F3}"/>
                </a:ext>
              </a:extLst>
            </p:cNvPr>
            <p:cNvGrpSpPr/>
            <p:nvPr/>
          </p:nvGrpSpPr>
          <p:grpSpPr>
            <a:xfrm>
              <a:off x="0" y="0"/>
              <a:ext cx="13837408" cy="1577677"/>
              <a:chOff x="0" y="0"/>
              <a:chExt cx="3056431" cy="348480"/>
            </a:xfrm>
          </p:grpSpPr>
          <p:sp>
            <p:nvSpPr>
              <p:cNvPr id="32" name="Freeform 6">
                <a:extLst>
                  <a:ext uri="{FF2B5EF4-FFF2-40B4-BE49-F238E27FC236}">
                    <a16:creationId xmlns="" xmlns:a16="http://schemas.microsoft.com/office/drawing/2014/main" id="{A14D98B8-443D-A29A-7928-20AFFAE2A970}"/>
                  </a:ext>
                </a:extLst>
              </p:cNvPr>
              <p:cNvSpPr/>
              <p:nvPr/>
            </p:nvSpPr>
            <p:spPr>
              <a:xfrm>
                <a:off x="-127" y="0"/>
                <a:ext cx="3056685" cy="348353"/>
              </a:xfrm>
              <a:custGeom>
                <a:avLst/>
                <a:gdLst/>
                <a:ahLst/>
                <a:cxnLst/>
                <a:rect l="l" t="t" r="r" b="b"/>
                <a:pathLst>
                  <a:path w="3056685" h="348353">
                    <a:moveTo>
                      <a:pt x="3056557" y="172716"/>
                    </a:moveTo>
                    <a:cubicBezTo>
                      <a:pt x="3056557" y="176526"/>
                      <a:pt x="3056557" y="180335"/>
                      <a:pt x="3056303" y="184018"/>
                    </a:cubicBezTo>
                    <a:cubicBezTo>
                      <a:pt x="3055034" y="210686"/>
                      <a:pt x="3047287" y="231767"/>
                      <a:pt x="3042334" y="243324"/>
                    </a:cubicBezTo>
                    <a:lnTo>
                      <a:pt x="3039285" y="253230"/>
                    </a:lnTo>
                    <a:cubicBezTo>
                      <a:pt x="3033316" y="262120"/>
                      <a:pt x="3029125" y="271264"/>
                      <a:pt x="3019347" y="282186"/>
                    </a:cubicBezTo>
                    <a:cubicBezTo>
                      <a:pt x="3014902" y="288282"/>
                      <a:pt x="3017696" y="286631"/>
                      <a:pt x="3020109" y="283964"/>
                    </a:cubicBezTo>
                    <a:cubicBezTo>
                      <a:pt x="3015537" y="288917"/>
                      <a:pt x="3011219" y="293616"/>
                      <a:pt x="3007281" y="297934"/>
                    </a:cubicBezTo>
                    <a:cubicBezTo>
                      <a:pt x="3003091" y="302125"/>
                      <a:pt x="2999153" y="305681"/>
                      <a:pt x="2996232" y="307713"/>
                    </a:cubicBezTo>
                    <a:lnTo>
                      <a:pt x="2997503" y="305808"/>
                    </a:lnTo>
                    <a:cubicBezTo>
                      <a:pt x="2981374" y="317111"/>
                      <a:pt x="2974007" y="327525"/>
                      <a:pt x="2953180" y="335145"/>
                    </a:cubicBezTo>
                    <a:lnTo>
                      <a:pt x="2953180" y="334764"/>
                    </a:lnTo>
                    <a:cubicBezTo>
                      <a:pt x="2944544" y="337431"/>
                      <a:pt x="2935527" y="342638"/>
                      <a:pt x="2927906" y="344924"/>
                    </a:cubicBezTo>
                    <a:cubicBezTo>
                      <a:pt x="2916984" y="346956"/>
                      <a:pt x="2926509" y="343273"/>
                      <a:pt x="2917619" y="344797"/>
                    </a:cubicBezTo>
                    <a:cubicBezTo>
                      <a:pt x="2914191" y="347210"/>
                      <a:pt x="2904412" y="347972"/>
                      <a:pt x="2894759" y="348353"/>
                    </a:cubicBezTo>
                    <a:cubicBezTo>
                      <a:pt x="2898569" y="347972"/>
                      <a:pt x="2902506" y="347464"/>
                      <a:pt x="2905935" y="346829"/>
                    </a:cubicBezTo>
                    <a:cubicBezTo>
                      <a:pt x="2902125" y="347210"/>
                      <a:pt x="2897934" y="347337"/>
                      <a:pt x="2893871" y="347464"/>
                    </a:cubicBezTo>
                    <a:cubicBezTo>
                      <a:pt x="2890060" y="347718"/>
                      <a:pt x="2885869" y="347718"/>
                      <a:pt x="2883330" y="347464"/>
                    </a:cubicBezTo>
                    <a:cubicBezTo>
                      <a:pt x="2873297" y="347083"/>
                      <a:pt x="2753085" y="347337"/>
                      <a:pt x="2631430" y="345940"/>
                    </a:cubicBezTo>
                    <a:cubicBezTo>
                      <a:pt x="2213136" y="347083"/>
                      <a:pt x="1588195" y="347591"/>
                      <a:pt x="966588" y="347845"/>
                    </a:cubicBezTo>
                    <a:cubicBezTo>
                      <a:pt x="656617" y="347972"/>
                      <a:pt x="346647" y="348099"/>
                      <a:pt x="192659" y="348226"/>
                    </a:cubicBezTo>
                    <a:cubicBezTo>
                      <a:pt x="187325" y="348226"/>
                      <a:pt x="181991" y="348353"/>
                      <a:pt x="176911" y="348353"/>
                    </a:cubicBezTo>
                    <a:cubicBezTo>
                      <a:pt x="171577" y="348353"/>
                      <a:pt x="164719" y="347972"/>
                      <a:pt x="159131" y="347718"/>
                    </a:cubicBezTo>
                    <a:cubicBezTo>
                      <a:pt x="147447" y="346575"/>
                      <a:pt x="136779" y="344670"/>
                      <a:pt x="127508" y="342003"/>
                    </a:cubicBezTo>
                    <a:lnTo>
                      <a:pt x="129540" y="342257"/>
                    </a:lnTo>
                    <a:cubicBezTo>
                      <a:pt x="117475" y="339082"/>
                      <a:pt x="96393" y="332224"/>
                      <a:pt x="74676" y="316984"/>
                    </a:cubicBezTo>
                    <a:cubicBezTo>
                      <a:pt x="53086" y="301998"/>
                      <a:pt x="30988" y="278884"/>
                      <a:pt x="17526" y="250563"/>
                    </a:cubicBezTo>
                    <a:cubicBezTo>
                      <a:pt x="10160" y="235958"/>
                      <a:pt x="5334" y="220465"/>
                      <a:pt x="2540" y="205099"/>
                    </a:cubicBezTo>
                    <a:cubicBezTo>
                      <a:pt x="2159" y="203448"/>
                      <a:pt x="1651" y="201797"/>
                      <a:pt x="1270" y="200273"/>
                    </a:cubicBezTo>
                    <a:cubicBezTo>
                      <a:pt x="762" y="194685"/>
                      <a:pt x="0" y="186050"/>
                      <a:pt x="127" y="175764"/>
                    </a:cubicBezTo>
                    <a:cubicBezTo>
                      <a:pt x="127" y="171954"/>
                      <a:pt x="127" y="168144"/>
                      <a:pt x="381" y="164461"/>
                    </a:cubicBezTo>
                    <a:cubicBezTo>
                      <a:pt x="1651" y="137793"/>
                      <a:pt x="9398" y="116713"/>
                      <a:pt x="14351" y="105156"/>
                    </a:cubicBezTo>
                    <a:lnTo>
                      <a:pt x="17272" y="95250"/>
                    </a:lnTo>
                    <a:cubicBezTo>
                      <a:pt x="23241" y="86360"/>
                      <a:pt x="27432" y="77216"/>
                      <a:pt x="37211" y="66294"/>
                    </a:cubicBezTo>
                    <a:cubicBezTo>
                      <a:pt x="41656" y="60198"/>
                      <a:pt x="38862" y="61849"/>
                      <a:pt x="36449" y="64516"/>
                    </a:cubicBezTo>
                    <a:cubicBezTo>
                      <a:pt x="41021" y="59563"/>
                      <a:pt x="45339" y="54864"/>
                      <a:pt x="49276" y="50546"/>
                    </a:cubicBezTo>
                    <a:cubicBezTo>
                      <a:pt x="53467" y="46355"/>
                      <a:pt x="57404" y="42799"/>
                      <a:pt x="60325" y="40767"/>
                    </a:cubicBezTo>
                    <a:lnTo>
                      <a:pt x="59055" y="42672"/>
                    </a:lnTo>
                    <a:cubicBezTo>
                      <a:pt x="75184" y="31369"/>
                      <a:pt x="78359" y="23749"/>
                      <a:pt x="99187" y="16002"/>
                    </a:cubicBezTo>
                    <a:lnTo>
                      <a:pt x="106045" y="12700"/>
                    </a:lnTo>
                    <a:cubicBezTo>
                      <a:pt x="114681" y="10033"/>
                      <a:pt x="121031" y="5715"/>
                      <a:pt x="128651" y="3429"/>
                    </a:cubicBezTo>
                    <a:cubicBezTo>
                      <a:pt x="139573" y="1397"/>
                      <a:pt x="130048" y="5080"/>
                      <a:pt x="138938" y="3556"/>
                    </a:cubicBezTo>
                    <a:cubicBezTo>
                      <a:pt x="142367" y="1143"/>
                      <a:pt x="152146" y="381"/>
                      <a:pt x="161798" y="0"/>
                    </a:cubicBezTo>
                    <a:cubicBezTo>
                      <a:pt x="151130" y="889"/>
                      <a:pt x="139192" y="3683"/>
                      <a:pt x="140335" y="5080"/>
                    </a:cubicBezTo>
                    <a:cubicBezTo>
                      <a:pt x="143129" y="4572"/>
                      <a:pt x="144780" y="4445"/>
                      <a:pt x="145923" y="4318"/>
                    </a:cubicBezTo>
                    <a:lnTo>
                      <a:pt x="157226" y="1524"/>
                    </a:lnTo>
                    <a:cubicBezTo>
                      <a:pt x="161671" y="762"/>
                      <a:pt x="169291" y="635"/>
                      <a:pt x="173228" y="889"/>
                    </a:cubicBezTo>
                    <a:cubicBezTo>
                      <a:pt x="183261" y="1270"/>
                      <a:pt x="195707" y="1016"/>
                      <a:pt x="224991" y="2413"/>
                    </a:cubicBezTo>
                    <a:cubicBezTo>
                      <a:pt x="643285" y="1270"/>
                      <a:pt x="1268226" y="762"/>
                      <a:pt x="1889833" y="508"/>
                    </a:cubicBezTo>
                    <a:cubicBezTo>
                      <a:pt x="2199804" y="381"/>
                      <a:pt x="2509775" y="254"/>
                      <a:pt x="2793081" y="127"/>
                    </a:cubicBezTo>
                    <a:cubicBezTo>
                      <a:pt x="2863074" y="127"/>
                      <a:pt x="2874566" y="0"/>
                      <a:pt x="2879647" y="0"/>
                    </a:cubicBezTo>
                    <a:cubicBezTo>
                      <a:pt x="2884981" y="0"/>
                      <a:pt x="2891838" y="381"/>
                      <a:pt x="2897427" y="635"/>
                    </a:cubicBezTo>
                    <a:cubicBezTo>
                      <a:pt x="2909110" y="1778"/>
                      <a:pt x="2919778" y="3683"/>
                      <a:pt x="2929050" y="6350"/>
                    </a:cubicBezTo>
                    <a:lnTo>
                      <a:pt x="2926891" y="6096"/>
                    </a:lnTo>
                    <a:cubicBezTo>
                      <a:pt x="2938956" y="9271"/>
                      <a:pt x="2960038" y="16129"/>
                      <a:pt x="2981755" y="31369"/>
                    </a:cubicBezTo>
                    <a:cubicBezTo>
                      <a:pt x="3003344" y="46355"/>
                      <a:pt x="3025443" y="69469"/>
                      <a:pt x="3038905" y="97790"/>
                    </a:cubicBezTo>
                    <a:cubicBezTo>
                      <a:pt x="3046271" y="112395"/>
                      <a:pt x="3051097" y="127888"/>
                      <a:pt x="3053891" y="143254"/>
                    </a:cubicBezTo>
                    <a:cubicBezTo>
                      <a:pt x="3054272" y="144905"/>
                      <a:pt x="3054780" y="146556"/>
                      <a:pt x="3055160" y="148080"/>
                    </a:cubicBezTo>
                    <a:cubicBezTo>
                      <a:pt x="3055922" y="153921"/>
                      <a:pt x="3056685" y="162430"/>
                      <a:pt x="3056557" y="172716"/>
                    </a:cubicBezTo>
                    <a:close/>
                  </a:path>
                </a:pathLst>
              </a:custGeom>
              <a:solidFill>
                <a:srgbClr val="FFFBE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TextBox 7">
              <a:extLst>
                <a:ext uri="{FF2B5EF4-FFF2-40B4-BE49-F238E27FC236}">
                  <a16:creationId xmlns="" xmlns:a16="http://schemas.microsoft.com/office/drawing/2014/main" id="{D84B123D-DB71-0EA5-197C-EB8C27CE7618}"/>
                </a:ext>
              </a:extLst>
            </p:cNvPr>
            <p:cNvSpPr txBox="1"/>
            <p:nvPr/>
          </p:nvSpPr>
          <p:spPr>
            <a:xfrm>
              <a:off x="425766" y="122936"/>
              <a:ext cx="13198758" cy="14081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Giai đoạn 1: </a:t>
              </a:r>
              <a:r>
                <a:rPr kumimoji="0" lang="vi-VN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 khuẩn ăn mòn men răng, hơi thở có mùi, xuất hiện những đốm trắng đục trên răng.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Giai đoạn 2 : </a:t>
              </a:r>
              <a:r>
                <a:rPr kumimoji="0" lang="vi-VN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Sâu ngà răng, trên răng xuất hiện những chấm đen hoặc lỗ nhỏ màu đen.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Giai đoạn 3: </a:t>
              </a:r>
              <a:r>
                <a:rPr kumimoji="0" lang="vi-VN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Viêm tuỷ gây sưng, đau dẫn đến lung lay răng, vỡ hoặc mất răng.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610600" y="2571750"/>
            <a:ext cx="8648700" cy="6686550"/>
            <a:chOff x="0" y="0"/>
            <a:chExt cx="2137363" cy="17610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37363" cy="1761067"/>
            </a:xfrm>
            <a:custGeom>
              <a:avLst/>
              <a:gdLst/>
              <a:ahLst/>
              <a:cxnLst/>
              <a:rect l="l" t="t" r="r" b="b"/>
              <a:pathLst>
                <a:path w="2137363" h="1761067">
                  <a:moveTo>
                    <a:pt x="48654" y="0"/>
                  </a:moveTo>
                  <a:lnTo>
                    <a:pt x="2088710" y="0"/>
                  </a:lnTo>
                  <a:cubicBezTo>
                    <a:pt x="2115580" y="0"/>
                    <a:pt x="2137363" y="21783"/>
                    <a:pt x="2137363" y="48654"/>
                  </a:cubicBezTo>
                  <a:lnTo>
                    <a:pt x="2137363" y="1712413"/>
                  </a:lnTo>
                  <a:cubicBezTo>
                    <a:pt x="2137363" y="1739284"/>
                    <a:pt x="2115580" y="1761067"/>
                    <a:pt x="2088710" y="1761067"/>
                  </a:cubicBezTo>
                  <a:lnTo>
                    <a:pt x="48654" y="1761067"/>
                  </a:lnTo>
                  <a:cubicBezTo>
                    <a:pt x="21783" y="1761067"/>
                    <a:pt x="0" y="1739284"/>
                    <a:pt x="0" y="1712413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CDC514"/>
            </a:solidFill>
            <a:ln w="1428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37363" cy="1799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686800" y="3771900"/>
            <a:ext cx="86868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US" sz="8800" b="1" spc="234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Hoạt</a:t>
            </a:r>
            <a:r>
              <a:rPr lang="en-US" sz="8800" b="1" spc="234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 </a:t>
            </a:r>
            <a:r>
              <a:rPr lang="en-US" sz="8800" b="1" spc="234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động</a:t>
            </a:r>
            <a:r>
              <a:rPr lang="en-US" sz="8800" b="1" spc="234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 2: </a:t>
            </a:r>
            <a:r>
              <a:rPr lang="en-US" sz="8800" spc="234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Nguyên</a:t>
            </a:r>
            <a:r>
              <a:rPr lang="en-US" sz="8800" spc="234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 </a:t>
            </a:r>
            <a:r>
              <a:rPr lang="en-US" sz="8800" spc="234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nhân</a:t>
            </a:r>
            <a:r>
              <a:rPr lang="en-US" sz="8800" spc="234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 </a:t>
            </a:r>
            <a:r>
              <a:rPr lang="en-US" sz="8800" spc="234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gây</a:t>
            </a:r>
            <a:r>
              <a:rPr lang="en-US" sz="8800" spc="234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 </a:t>
            </a:r>
            <a:r>
              <a:rPr lang="en-US" sz="8800" spc="234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bệnh</a:t>
            </a:r>
            <a:r>
              <a:rPr lang="en-US" sz="8800" spc="234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 </a:t>
            </a:r>
            <a:r>
              <a:rPr lang="en-US" sz="8800" spc="234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sâu</a:t>
            </a:r>
            <a:r>
              <a:rPr lang="en-US" sz="8800" spc="234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 </a:t>
            </a:r>
            <a:r>
              <a:rPr lang="en-US" sz="8800" spc="234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Playwrite US Modern"/>
                <a:sym typeface="Playwrite US Modern"/>
              </a:rPr>
              <a:t>răng</a:t>
            </a:r>
            <a:endParaRPr kumimoji="0" lang="en-US" sz="8800" i="0" u="none" strike="noStrike" kern="1200" cap="none" spc="23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Playwrite US Modern"/>
              <a:sym typeface="Playwrite US Modern"/>
            </a:endParaRPr>
          </a:p>
        </p:txBody>
      </p:sp>
      <p:pic>
        <p:nvPicPr>
          <p:cNvPr id="2050" name="Picture 2" descr="Hình ảnh Sâu Răng Cần Bảo Vệ Răng PNG , Trực Tuyến, Tình Nguyện Tuyên  Truyền, Nanh PNG miễn phí tải tập tin PSDComment và Vector">
            <a:extLst>
              <a:ext uri="{FF2B5EF4-FFF2-40B4-BE49-F238E27FC236}">
                <a16:creationId xmlns="" xmlns:a16="http://schemas.microsoft.com/office/drawing/2014/main" id="{9186E5E7-AC3A-4BFE-5789-D61A5D945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667" r="98750">
                        <a14:foregroundMark x1="30500" y1="18583" x2="43167" y2="23917"/>
                        <a14:foregroundMark x1="43167" y1="23917" x2="44417" y2="25750"/>
                        <a14:foregroundMark x1="59083" y1="20167" x2="67750" y2="26833"/>
                        <a14:foregroundMark x1="7750" y1="67750" x2="6167" y2="73083"/>
                        <a14:foregroundMark x1="6167" y1="73083" x2="7000" y2="77500"/>
                        <a14:foregroundMark x1="4250" y1="67500" x2="2667" y2="74917"/>
                        <a14:foregroundMark x1="90500" y1="67500" x2="94750" y2="78750"/>
                        <a14:foregroundMark x1="94750" y1="78750" x2="94000" y2="82500"/>
                        <a14:foregroundMark x1="94583" y1="70500" x2="97917" y2="77833"/>
                        <a14:foregroundMark x1="97917" y1="77833" x2="98750" y2="7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0700"/>
            <a:ext cx="7756071" cy="775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8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09600" y="342900"/>
            <a:ext cx="16725900" cy="2057400"/>
            <a:chOff x="0" y="0"/>
            <a:chExt cx="2137363" cy="17610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37363" cy="1761067"/>
            </a:xfrm>
            <a:custGeom>
              <a:avLst/>
              <a:gdLst/>
              <a:ahLst/>
              <a:cxnLst/>
              <a:rect l="l" t="t" r="r" b="b"/>
              <a:pathLst>
                <a:path w="2137363" h="1761067">
                  <a:moveTo>
                    <a:pt x="48654" y="0"/>
                  </a:moveTo>
                  <a:lnTo>
                    <a:pt x="2088710" y="0"/>
                  </a:lnTo>
                  <a:cubicBezTo>
                    <a:pt x="2115580" y="0"/>
                    <a:pt x="2137363" y="21783"/>
                    <a:pt x="2137363" y="48654"/>
                  </a:cubicBezTo>
                  <a:lnTo>
                    <a:pt x="2137363" y="1712413"/>
                  </a:lnTo>
                  <a:cubicBezTo>
                    <a:pt x="2137363" y="1739284"/>
                    <a:pt x="2115580" y="1761067"/>
                    <a:pt x="2088710" y="1761067"/>
                  </a:cubicBezTo>
                  <a:lnTo>
                    <a:pt x="48654" y="1761067"/>
                  </a:lnTo>
                  <a:cubicBezTo>
                    <a:pt x="21783" y="1761067"/>
                    <a:pt x="0" y="1739284"/>
                    <a:pt x="0" y="1712413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CDC514"/>
            </a:solidFill>
            <a:ln w="1428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37363" cy="1799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F4BF985-5A60-5E4E-EDFC-F621FB5CE1B5}"/>
              </a:ext>
            </a:extLst>
          </p:cNvPr>
          <p:cNvSpPr txBox="1"/>
          <p:nvPr/>
        </p:nvSpPr>
        <p:spPr>
          <a:xfrm>
            <a:off x="1066800" y="495300"/>
            <a:ext cx="1600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Quan sát hình 3 và cho biết.</a:t>
            </a:r>
          </a:p>
          <a:p>
            <a:pPr lvl="0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Nguyên nhân gây bệnh sâu răng.</a:t>
            </a:r>
          </a:p>
          <a:p>
            <a:pPr lvl="0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Nguyên nhân làm tăng nguy cơ gây bệnh sâu răng.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9822AA5-B154-27C2-5930-4BF4221CF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0300"/>
            <a:ext cx="18288000" cy="7886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084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523</Words>
  <Application>Microsoft Office PowerPoint</Application>
  <PresentationFormat>Custom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.VnBahamasBH</vt:lpstr>
      <vt:lpstr>.VnTime</vt:lpstr>
      <vt:lpstr>Arial</vt:lpstr>
      <vt:lpstr>Calibri</vt:lpstr>
      <vt:lpstr>Cambria</vt:lpstr>
      <vt:lpstr>Playwrite US Modern</vt:lpstr>
      <vt:lpstr>Tahoma</vt:lpstr>
      <vt:lpstr>Times New Roman</vt:lpstr>
      <vt:lpstr>VN-NTime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</dc:title>
  <dc:creator>thao</dc:creator>
  <cp:lastModifiedBy>Administrator</cp:lastModifiedBy>
  <cp:revision>34</cp:revision>
  <dcterms:created xsi:type="dcterms:W3CDTF">2006-08-16T00:00:00Z</dcterms:created>
  <dcterms:modified xsi:type="dcterms:W3CDTF">2025-02-11T12:44:40Z</dcterms:modified>
  <dc:identifier>DAGU8QCx2sU</dc:identifier>
</cp:coreProperties>
</file>