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20"/>
  </p:notesMasterIdLst>
  <p:sldIdLst>
    <p:sldId id="269" r:id="rId7"/>
    <p:sldId id="271" r:id="rId8"/>
    <p:sldId id="257" r:id="rId9"/>
    <p:sldId id="270" r:id="rId10"/>
    <p:sldId id="272" r:id="rId11"/>
    <p:sldId id="273" r:id="rId12"/>
    <p:sldId id="274" r:id="rId13"/>
    <p:sldId id="277" r:id="rId14"/>
    <p:sldId id="279" r:id="rId15"/>
    <p:sldId id="280" r:id="rId16"/>
    <p:sldId id="281" r:id="rId17"/>
    <p:sldId id="283"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33CC"/>
    <a:srgbClr val="AD6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EDD918-73AF-402D-8E48-A12DF07AD5E2}"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C2BA5-8A2A-431B-9B55-A99C269D8F71}" type="slidenum">
              <a:rPr lang="en-US" smtClean="0"/>
              <a:t>‹#›</a:t>
            </a:fld>
            <a:endParaRPr lang="en-US"/>
          </a:p>
        </p:txBody>
      </p:sp>
    </p:spTree>
    <p:extLst>
      <p:ext uri="{BB962C8B-B14F-4D97-AF65-F5344CB8AC3E}">
        <p14:creationId xmlns:p14="http://schemas.microsoft.com/office/powerpoint/2010/main" val="159260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Quan</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sát</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tranh</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và</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nêu</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nội</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dung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từng</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tranh</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t>2</a:t>
            </a:fld>
            <a:endParaRPr lang="en-US"/>
          </a:p>
        </p:txBody>
      </p:sp>
    </p:spTree>
    <p:extLst>
      <p:ext uri="{BB962C8B-B14F-4D97-AF65-F5344CB8AC3E}">
        <p14:creationId xmlns:p14="http://schemas.microsoft.com/office/powerpoint/2010/main" val="51912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Quan</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sát</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tranh</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và</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nêu</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nội</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dung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từng</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tranh</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20000"/>
              </a:lnSpc>
              <a:spcBef>
                <a:spcPts val="0"/>
              </a:spcBef>
              <a:spcAft>
                <a:spcPts val="0"/>
              </a:spcAft>
            </a:pP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TLN4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hoàn</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thành</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bảng</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nhóm</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endParaRPr lang="en-US" sz="12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20000"/>
              </a:lnSpc>
              <a:spcBef>
                <a:spcPts val="0"/>
              </a:spcBef>
              <a:spcAft>
                <a:spcPts val="0"/>
              </a:spcAft>
            </a:pP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t>3</a:t>
            </a:fld>
            <a:endParaRPr lang="en-US"/>
          </a:p>
        </p:txBody>
      </p:sp>
    </p:spTree>
    <p:extLst>
      <p:ext uri="{BB962C8B-B14F-4D97-AF65-F5344CB8AC3E}">
        <p14:creationId xmlns:p14="http://schemas.microsoft.com/office/powerpoint/2010/main" val="246900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effectLst/>
                <a:latin typeface="Times New Roman" panose="02020603050405020304" pitchFamily="18" charset="0"/>
                <a:ea typeface="Calibri" panose="020F0502020204030204" pitchFamily="34" charset="0"/>
              </a:rPr>
              <a:t>Tiền</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để</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mua</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bán</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hàng</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hóa</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dịch</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vụ</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phục</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vụ</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cho</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nhu</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cầu</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của</a:t>
            </a:r>
            <a:r>
              <a:rPr lang="en-US" sz="1200" dirty="0" smtClean="0">
                <a:effectLst/>
                <a:latin typeface="Times New Roman" panose="02020603050405020304" pitchFamily="18" charset="0"/>
                <a:ea typeface="Calibri" panose="020F0502020204030204" pitchFamily="34" charset="0"/>
              </a:rPr>
              <a:t> con </a:t>
            </a:r>
            <a:r>
              <a:rPr lang="en-US" sz="1200" dirty="0" err="1" smtClean="0">
                <a:effectLst/>
                <a:latin typeface="Times New Roman" panose="02020603050405020304" pitchFamily="18" charset="0"/>
                <a:ea typeface="Calibri" panose="020F0502020204030204" pitchFamily="34" charset="0"/>
              </a:rPr>
              <a:t>người</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tiết</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kiệm</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gửi</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ngân</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hàng</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để</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dự</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phòng</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cho</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những</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việc</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cần</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nhiều</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tiền</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trong</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tương</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lai</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để</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giúp</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đỡ</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những</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người</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gặp</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khó</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khăn</a:t>
            </a:r>
            <a:r>
              <a:rPr lang="en-US" sz="1200" dirty="0" smtClean="0">
                <a:effectLst/>
                <a:latin typeface="Times New Roman" panose="02020603050405020304" pitchFamily="18" charset="0"/>
                <a:ea typeface="Calibri" panose="020F0502020204030204" pitchFamily="34" charset="0"/>
              </a:rPr>
              <a:t>; …</a:t>
            </a:r>
            <a:r>
              <a:rPr lang="en-US" sz="1200" dirty="0" err="1" smtClean="0">
                <a:effectLst/>
                <a:latin typeface="Times New Roman" panose="02020603050405020304" pitchFamily="18" charset="0"/>
                <a:ea typeface="Calibri" panose="020F0502020204030204" pitchFamily="34" charset="0"/>
              </a:rPr>
              <a:t>Đồng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tiền</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đóng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vai</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trò</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rất</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quan</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trọng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trong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csong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của</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cta</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Vì</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sao</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phải</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quý</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trọng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đồng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tiền</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cta</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cùng</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tìm</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hiểu</a:t>
            </a:r>
            <a:r>
              <a:rPr lang="en-US" sz="1200" baseline="0" dirty="0" smtClean="0">
                <a:effectLst/>
                <a:latin typeface="Times New Roman" panose="02020603050405020304" pitchFamily="18" charset="0"/>
                <a:ea typeface="Calibri" panose="020F0502020204030204" pitchFamily="34" charset="0"/>
              </a:rPr>
              <a:t> </a:t>
            </a:r>
            <a:r>
              <a:rPr lang="en-US" sz="1200" baseline="0" dirty="0" err="1" smtClean="0">
                <a:effectLst/>
                <a:latin typeface="Times New Roman" panose="02020603050405020304" pitchFamily="18" charset="0"/>
                <a:ea typeface="Calibri" panose="020F0502020204030204" pitchFamily="34" charset="0"/>
              </a:rPr>
              <a:t>hd</a:t>
            </a:r>
            <a:r>
              <a:rPr lang="en-US" sz="1200" baseline="0" dirty="0" smtClean="0">
                <a:effectLst/>
                <a:latin typeface="Times New Roman" panose="02020603050405020304" pitchFamily="18" charset="0"/>
                <a:ea typeface="Calibri" panose="020F0502020204030204" pitchFamily="34" charset="0"/>
              </a:rPr>
              <a:t> 2</a:t>
            </a:r>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t>4</a:t>
            </a:fld>
            <a:endParaRPr lang="en-US"/>
          </a:p>
        </p:txBody>
      </p:sp>
    </p:spTree>
    <p:extLst>
      <p:ext uri="{BB962C8B-B14F-4D97-AF65-F5344CB8AC3E}">
        <p14:creationId xmlns:p14="http://schemas.microsoft.com/office/powerpoint/2010/main" val="3778668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Quan</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sát</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tranh</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và</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nêu</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nội</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dung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từng</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smtClean="0">
                <a:effectLst/>
                <a:latin typeface="Times New Roman" panose="02020603050405020304" pitchFamily="18" charset="0"/>
                <a:ea typeface="SimSun" panose="02010600030101010101" pitchFamily="2" charset="-122"/>
                <a:cs typeface="Times New Roman" panose="02020603050405020304" pitchFamily="18" charset="0"/>
              </a:rPr>
              <a:t>tranh</a:t>
            </a:r>
            <a:r>
              <a:rPr lang="en-US" sz="120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6924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smtClean="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t>8</a:t>
            </a:fld>
            <a:endParaRPr lang="en-US"/>
          </a:p>
        </p:txBody>
      </p:sp>
    </p:spTree>
    <p:extLst>
      <p:ext uri="{BB962C8B-B14F-4D97-AF65-F5344CB8AC3E}">
        <p14:creationId xmlns:p14="http://schemas.microsoft.com/office/powerpoint/2010/main" val="368844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smtClean="0">
                <a:solidFill>
                  <a:srgbClr val="1F1F1F"/>
                </a:solidFill>
                <a:effectLst/>
                <a:latin typeface="Google Sans"/>
              </a:rPr>
              <a:t>câu chuyện </a:t>
            </a:r>
            <a:r>
              <a:rPr lang="vi-VN" b="0" i="0" dirty="0" smtClean="0">
                <a:solidFill>
                  <a:srgbClr val="040C28"/>
                </a:solidFill>
                <a:effectLst/>
                <a:latin typeface="Google Sans"/>
              </a:rPr>
              <a:t>khuyên chúng ta hãy dựa vào đôi tay và công sức của mình để làm lụng, bởi chính đôi bàn tay và sức lao động của con người mới là nguồn tạo nên của cải không bao giờ cạn</a:t>
            </a:r>
            <a:r>
              <a:rPr lang="vi-VN" b="0" i="0" dirty="0" smtClean="0">
                <a:solidFill>
                  <a:srgbClr val="1F1F1F"/>
                </a:solidFill>
                <a:effectLst/>
                <a:latin typeface="Google Sans"/>
              </a:rPr>
              <a:t>. Đồng tiền do chính bản thân mình làm ra mới đáng quý và trân trọng.</a:t>
            </a:r>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t>10</a:t>
            </a:fld>
            <a:endParaRPr lang="en-US"/>
          </a:p>
        </p:txBody>
      </p:sp>
    </p:spTree>
    <p:extLst>
      <p:ext uri="{BB962C8B-B14F-4D97-AF65-F5344CB8AC3E}">
        <p14:creationId xmlns:p14="http://schemas.microsoft.com/office/powerpoint/2010/main" val="19223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t>11</a:t>
            </a:fld>
            <a:endParaRPr lang="en-US"/>
          </a:p>
        </p:txBody>
      </p:sp>
    </p:spTree>
    <p:extLst>
      <p:ext uri="{BB962C8B-B14F-4D97-AF65-F5344CB8AC3E}">
        <p14:creationId xmlns:p14="http://schemas.microsoft.com/office/powerpoint/2010/main" val="133382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Qua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bài</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học</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cô</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thấy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các</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đã</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biết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cách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quý</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trọng</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đồng</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tiền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hiểu</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được</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vai</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trò</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của</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tiền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Vậy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cách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bảo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quản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tiền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và</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chi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tiêu</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tiết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kiệm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tiền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ntn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chúng</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ta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sẽ</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tìm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hiểu</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ở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bài</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sau</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C7C2BA5-8A2A-431B-9B55-A99C269D8F71}" type="slidenum">
              <a:rPr lang="en-US" smtClean="0"/>
              <a:t>12</a:t>
            </a:fld>
            <a:endParaRPr lang="en-US"/>
          </a:p>
        </p:txBody>
      </p:sp>
    </p:spTree>
    <p:extLst>
      <p:ext uri="{BB962C8B-B14F-4D97-AF65-F5344CB8AC3E}">
        <p14:creationId xmlns:p14="http://schemas.microsoft.com/office/powerpoint/2010/main" val="335426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46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DCF818-74EE-4350-85F3-2EB3A16040A0}"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195857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CF818-74EE-4350-85F3-2EB3A16040A0}"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100066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CF818-74EE-4350-85F3-2EB3A16040A0}"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1325873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278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1996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134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996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6092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7085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10661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45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CF818-74EE-4350-85F3-2EB3A16040A0}"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3220464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8124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1026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4963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7101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4370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4344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096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162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6385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0046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9DCF818-74EE-4350-85F3-2EB3A16040A0}"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1318700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4759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77482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6460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3701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6059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3377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3797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96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5470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516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DCF818-74EE-4350-85F3-2EB3A16040A0}"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2802496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8205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55083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0585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9281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1042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2022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7562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1934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1261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0772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DCF818-74EE-4350-85F3-2EB3A16040A0}"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1861320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3862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26229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40240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7521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19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344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0811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8723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4256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202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DCF818-74EE-4350-85F3-2EB3A16040A0}"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4182447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2137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4821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1194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4635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8284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6539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solidFill>
                  <a:prstClr val="black"/>
                </a:solidFill>
              </a:rPr>
              <a:pPr/>
              <a:t>3/20/2025</a:t>
            </a:fld>
            <a:endParaRPr lang="en-US">
              <a:solidFill>
                <a:prstClr val="black"/>
              </a:solidFill>
            </a:endParaRPr>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354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CF818-74EE-4350-85F3-2EB3A16040A0}"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11706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DCF818-74EE-4350-85F3-2EB3A16040A0}"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4132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DCF818-74EE-4350-85F3-2EB3A16040A0}"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0F6C-AA86-4E5A-B14E-12A4288E8F79}" type="slidenum">
              <a:rPr lang="en-US" smtClean="0"/>
              <a:t>‹#›</a:t>
            </a:fld>
            <a:endParaRPr lang="en-US"/>
          </a:p>
        </p:txBody>
      </p:sp>
    </p:spTree>
    <p:extLst>
      <p:ext uri="{BB962C8B-B14F-4D97-AF65-F5344CB8AC3E}">
        <p14:creationId xmlns:p14="http://schemas.microsoft.com/office/powerpoint/2010/main" val="98252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CF818-74EE-4350-85F3-2EB3A16040A0}" type="datetimeFigureOut">
              <a:rPr lang="en-US" smtClean="0"/>
              <a:t>3/20/2025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20F6C-AA86-4E5A-B14E-12A4288E8F79}" type="slidenum">
              <a:rPr lang="en-US" smtClean="0"/>
              <a:t>‹#›</a:t>
            </a:fld>
            <a:endParaRPr lang="en-US"/>
          </a:p>
        </p:txBody>
      </p:sp>
    </p:spTree>
    <p:extLst>
      <p:ext uri="{BB962C8B-B14F-4D97-AF65-F5344CB8AC3E}">
        <p14:creationId xmlns:p14="http://schemas.microsoft.com/office/powerpoint/2010/main" val="266507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526861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3789659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3131795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705086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4017798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09" y="70500"/>
            <a:ext cx="12192000" cy="6912293"/>
          </a:xfrm>
        </p:spPr>
      </p:pic>
      <p:pic>
        <p:nvPicPr>
          <p:cNvPr id="9" name="Picture 8">
            <a:extLst>
              <a:ext uri="{FF2B5EF4-FFF2-40B4-BE49-F238E27FC236}">
                <a16:creationId xmlns:a16="http://schemas.microsoft.com/office/drawing/2014/main" id="{6DB8A421-DD98-B205-DEA0-9B19FAC35FBB}"/>
              </a:ext>
            </a:extLst>
          </p:cNvPr>
          <p:cNvPicPr>
            <a:picLocks noChangeAspect="1"/>
          </p:cNvPicPr>
          <p:nvPr/>
        </p:nvPicPr>
        <p:blipFill>
          <a:blip r:embed="rId3"/>
          <a:stretch>
            <a:fillRect/>
          </a:stretch>
        </p:blipFill>
        <p:spPr>
          <a:xfrm>
            <a:off x="4999646" y="2136850"/>
            <a:ext cx="8248603" cy="2804403"/>
          </a:xfrm>
          <a:prstGeom prst="rect">
            <a:avLst/>
          </a:prstGeom>
        </p:spPr>
      </p:pic>
      <p:pic>
        <p:nvPicPr>
          <p:cNvPr id="11" name="Picture 10"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851" y="4574045"/>
            <a:ext cx="2971800" cy="2283955"/>
          </a:xfrm>
          <a:prstGeom prst="rect">
            <a:avLst/>
          </a:prstGeom>
        </p:spPr>
      </p:pic>
      <p:sp>
        <p:nvSpPr>
          <p:cNvPr id="12" name="TextBox 3">
            <a:extLst>
              <a:ext uri="{FF2B5EF4-FFF2-40B4-BE49-F238E27FC236}">
                <a16:creationId xmlns:a16="http://schemas.microsoft.com/office/drawing/2014/main" id="{01B9E52C-9CDA-123A-7A68-397182AE11C1}"/>
              </a:ext>
            </a:extLst>
          </p:cNvPr>
          <p:cNvSpPr txBox="1"/>
          <p:nvPr/>
        </p:nvSpPr>
        <p:spPr>
          <a:xfrm>
            <a:off x="8941870" y="4748898"/>
            <a:ext cx="34458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dirty="0" smtClean="0">
                <a:solidFill>
                  <a:srgbClr val="0070C0"/>
                </a:solidFill>
                <a:latin typeface="Times New Roman" panose="02020603050405020304" pitchFamily="18" charset="0"/>
                <a:cs typeface="Times New Roman" panose="02020603050405020304" pitchFamily="18" charset="0"/>
              </a:rPr>
              <a:t>     </a:t>
            </a:r>
            <a:r>
              <a:rPr lang="en-US" sz="4800" b="1" i="1" dirty="0" smtClean="0">
                <a:solidFill>
                  <a:srgbClr val="0070C0"/>
                </a:solidFill>
                <a:latin typeface="Times New Roman" panose="02020603050405020304" pitchFamily="18" charset="0"/>
                <a:cs typeface="Times New Roman" panose="02020603050405020304" pitchFamily="18" charset="0"/>
              </a:rPr>
              <a:t> </a:t>
            </a:r>
            <a:r>
              <a:rPr lang="en-US" sz="5400" b="1" i="1" dirty="0" smtClean="0">
                <a:solidFill>
                  <a:srgbClr val="FF0066"/>
                </a:solidFill>
                <a:latin typeface="Times New Roman" panose="02020603050405020304" pitchFamily="18" charset="0"/>
                <a:cs typeface="Times New Roman" panose="02020603050405020304" pitchFamily="18" charset="0"/>
              </a:rPr>
              <a:t>TIẾT 1</a:t>
            </a:r>
            <a:endParaRPr kumimoji="0" lang="en-US" sz="5400"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33009" y="70500"/>
            <a:ext cx="1215899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NHIỆT LIỆT CHÀO MỪNG QUÝ THẦY CÔ VỀ DỰ GIỜ LỚP 4B</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960205" y="1148616"/>
            <a:ext cx="4519987" cy="707886"/>
          </a:xfrm>
          <a:prstGeom prst="rect">
            <a:avLst/>
          </a:prstGeom>
          <a:noFill/>
        </p:spPr>
        <p:txBody>
          <a:bodyPr wrap="square" rtlCol="0">
            <a:spAutoFit/>
          </a:bodyPr>
          <a:lstStyle/>
          <a:p>
            <a:pPr algn="ctr"/>
            <a:r>
              <a:rPr lang="en-US" sz="4000" b="1" dirty="0" smtClean="0">
                <a:solidFill>
                  <a:srgbClr val="0000FF"/>
                </a:solidFill>
                <a:latin typeface="Times New Roman" panose="02020603050405020304" pitchFamily="18" charset="0"/>
                <a:cs typeface="Times New Roman" panose="02020603050405020304" pitchFamily="18" charset="0"/>
              </a:rPr>
              <a:t>ĐẠO ĐỨC</a:t>
            </a:r>
            <a:endParaRPr lang="en-US" sz="4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19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algn="ctr">
                <a:defRPr/>
              </a:pPr>
              <a:r>
                <a:rPr lang="en-US" sz="4800" b="1" dirty="0" err="1">
                  <a:ln>
                    <a:solidFill>
                      <a:srgbClr val="002060"/>
                    </a:solidFill>
                  </a:ln>
                  <a:solidFill>
                    <a:srgbClr val="00FF00"/>
                  </a:solidFill>
                </a:rPr>
                <a:t>Trả</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lời</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câu</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hỏi</a:t>
              </a:r>
              <a:endParaRPr lang="en-US" sz="4800" b="1" dirty="0">
                <a:ln>
                  <a:solidFill>
                    <a:srgbClr val="002060"/>
                  </a:solidFill>
                </a:ln>
                <a:solidFill>
                  <a:srgbClr val="00FF00"/>
                </a:solidFill>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i="1" dirty="0">
                <a:solidFill>
                  <a:prstClr val="black"/>
                </a:solidFill>
                <a:latin typeface="+mj-lt"/>
                <a:ea typeface="Calibri" panose="020F0502020204030204" pitchFamily="34" charset="0"/>
                <a:cs typeface="Calibri" panose="020F0502020204030204" pitchFamily="34" charset="0"/>
              </a:rPr>
              <a:t>Theo em vì sao chúng ta phải quý trọng đồng tiền?</a:t>
            </a:r>
            <a:endParaRPr lang="en-US" sz="4000" b="1" i="1" dirty="0">
              <a:solidFill>
                <a:prstClr val="black"/>
              </a:solidFill>
              <a:latin typeface="+mj-lt"/>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543248"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4400" b="1" i="1" dirty="0">
                <a:solidFill>
                  <a:srgbClr val="FF0000"/>
                </a:solidFill>
                <a:latin typeface="+mj-lt"/>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lang="en-US" sz="4400" b="1" i="1" dirty="0">
              <a:solidFill>
                <a:srgbClr val="FF000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302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a:solidFill>
                <a:prstClr val="white"/>
              </a:solidFill>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4045315" y="1204460"/>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a:t>
            </a:r>
            <a:endParaRPr lang="en-US" sz="3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80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PHÓNG </a:t>
            </a:r>
            <a:r>
              <a:rPr lang="en-US" sz="8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p>
          <a:p>
            <a:pPr algn="just"/>
            <a:endParaRPr lang="en-US" sz="4400" dirty="0">
              <a:solidFill>
                <a:prstClr val="black"/>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9499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12262585"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Chọn</a:t>
            </a:r>
            <a:r>
              <a:rPr lang="en-US" sz="3600" b="1" i="1" dirty="0" smtClean="0">
                <a:solidFill>
                  <a:schemeClr val="tx1"/>
                </a:solidFill>
                <a:latin typeface="Times New Roman" panose="02020603050405020304" pitchFamily="18" charset="0"/>
                <a:cs typeface="Times New Roman" panose="02020603050405020304" pitchFamily="18" charset="0"/>
              </a:rPr>
              <a:t> 1 </a:t>
            </a:r>
            <a:r>
              <a:rPr lang="en-US" sz="3600" b="1" i="1" dirty="0" err="1" smtClean="0">
                <a:solidFill>
                  <a:schemeClr val="tx1"/>
                </a:solidFill>
                <a:latin typeface="Times New Roman" panose="02020603050405020304" pitchFamily="18" charset="0"/>
                <a:cs typeface="Times New Roman" panose="02020603050405020304" pitchFamily="18" charset="0"/>
              </a:rPr>
              <a:t>bạn</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đóng</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vai</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phóng</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viên</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các</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bạn</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còn</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lại</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trong</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nhóm</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sẽ</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trả</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lời</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các</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câu</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hỏi</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của</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bạn</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phóng</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viên</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đặt</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ra</a:t>
            </a:r>
            <a:endParaRPr lang="en-US" sz="3600" b="1" i="1" dirty="0" smtClean="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 y="1414913"/>
            <a:ext cx="12192000" cy="37856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20000"/>
              </a:lnSpc>
            </a:pPr>
            <a:r>
              <a:rPr lang="en-US" sz="4000" b="1" dirty="0" err="1">
                <a:solidFill>
                  <a:srgbClr val="0000FF"/>
                </a:solidFill>
                <a:latin typeface="Times New Roman" panose="02020603050405020304" pitchFamily="18" charset="0"/>
                <a:cs typeface="Times New Roman" panose="02020603050405020304" pitchFamily="18" charset="0"/>
              </a:rPr>
              <a:t>C</a:t>
            </a:r>
            <a:r>
              <a:rPr lang="en-US" sz="4000" b="1" dirty="0" err="1" smtClean="0">
                <a:solidFill>
                  <a:srgbClr val="0000FF"/>
                </a:solidFill>
                <a:latin typeface="Times New Roman" panose="02020603050405020304" pitchFamily="18" charset="0"/>
                <a:cs typeface="Times New Roman" panose="02020603050405020304" pitchFamily="18" charset="0"/>
              </a:rPr>
              <a:t>âu</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hỏi</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gợi</a:t>
            </a:r>
            <a:r>
              <a:rPr lang="en-US" sz="4000" b="1" dirty="0" smtClean="0">
                <a:solidFill>
                  <a:srgbClr val="0000FF"/>
                </a:solidFill>
                <a:latin typeface="Times New Roman" panose="02020603050405020304" pitchFamily="18" charset="0"/>
                <a:cs typeface="Times New Roman" panose="02020603050405020304" pitchFamily="18" charset="0"/>
              </a:rPr>
              <a:t> ý:</a:t>
            </a:r>
            <a:endParaRPr lang="en-US" sz="4000" b="1" dirty="0">
              <a:solidFill>
                <a:srgbClr val="0000FF"/>
              </a:solidFill>
              <a:latin typeface="Times New Roman" panose="02020603050405020304" pitchFamily="18" charset="0"/>
              <a:cs typeface="Times New Roman" panose="02020603050405020304" pitchFamily="18" charset="0"/>
            </a:endParaRPr>
          </a:p>
          <a:p>
            <a:pPr lvl="0" algn="just">
              <a:lnSpc>
                <a:spcPct val="120000"/>
              </a:lnSpc>
            </a:pPr>
            <a:r>
              <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kiệm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20000"/>
              </a:lnSpc>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kiệm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đấy</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p>
          <a:p>
            <a:pPr lvl="0" algn="just">
              <a:lnSpc>
                <a:spcPct val="120000"/>
              </a:lnSpc>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lvl="0" algn="just">
              <a:lnSpc>
                <a:spcPct val="120000"/>
              </a:lnSpc>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Theo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4" name="9convert.com - ĐÊM NGƯƠC 1 PHUT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71875" y="4167739"/>
            <a:ext cx="4620126" cy="2690261"/>
          </a:xfrm>
          <a:prstGeom prst="rect">
            <a:avLst/>
          </a:prstGeom>
        </p:spPr>
      </p:pic>
    </p:spTree>
    <p:extLst>
      <p:ext uri="{BB962C8B-B14F-4D97-AF65-F5344CB8AC3E}">
        <p14:creationId xmlns:p14="http://schemas.microsoft.com/office/powerpoint/2010/main" val="151631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extLst>
      <p:ext uri="{BB962C8B-B14F-4D97-AF65-F5344CB8AC3E}">
        <p14:creationId xmlns:p14="http://schemas.microsoft.com/office/powerpoint/2010/main" val="1066188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style>
          <a:lnRef idx="1">
            <a:schemeClr val="accent4"/>
          </a:lnRef>
          <a:fillRef idx="2">
            <a:schemeClr val="accent4"/>
          </a:fillRef>
          <a:effectRef idx="1">
            <a:schemeClr val="accent4"/>
          </a:effectRef>
          <a:fontRef idx="minor">
            <a:schemeClr val="dk1"/>
          </a:fontRef>
        </p:style>
        <p:txBody>
          <a:bodyPr/>
          <a:lstStyle/>
          <a:p>
            <a:r>
              <a:rPr lang="en-US" b="1" i="1" dirty="0" err="1">
                <a:solidFill>
                  <a:srgbClr val="FF0000"/>
                </a:solidFill>
                <a:latin typeface="Times New Roman" panose="02020603050405020304" pitchFamily="18" charset="0"/>
                <a:ea typeface="SimSun" panose="02010600030101010101" pitchFamily="2" charset="-122"/>
              </a:rPr>
              <a:t>Hoạt</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động</a:t>
            </a:r>
            <a:r>
              <a:rPr lang="en-US" b="1" i="1" dirty="0">
                <a:solidFill>
                  <a:srgbClr val="FF0000"/>
                </a:solidFill>
                <a:latin typeface="Times New Roman" panose="02020603050405020304" pitchFamily="18" charset="0"/>
                <a:ea typeface="SimSun" panose="02010600030101010101" pitchFamily="2" charset="-122"/>
              </a:rPr>
              <a:t> 1: </a:t>
            </a:r>
            <a:r>
              <a:rPr lang="en-US" b="1" i="1" dirty="0" err="1">
                <a:solidFill>
                  <a:srgbClr val="FF0000"/>
                </a:solidFill>
                <a:latin typeface="Times New Roman" panose="02020603050405020304" pitchFamily="18" charset="0"/>
                <a:ea typeface="SimSun" panose="02010600030101010101" pitchFamily="2" charset="-122"/>
              </a:rPr>
              <a:t>Tìm</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hiểu</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vai</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trò</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của</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tiền</a:t>
            </a:r>
            <a:r>
              <a:rPr lang="en-US" b="1" i="1" dirty="0">
                <a:solidFill>
                  <a:srgbClr val="FF0000"/>
                </a:solidFill>
                <a:latin typeface="Times New Roman" panose="02020603050405020304" pitchFamily="18" charset="0"/>
                <a:ea typeface="SimSun" panose="02010600030101010101" pitchFamily="2" charset="-122"/>
              </a:rPr>
              <a:t> </a:t>
            </a:r>
            <a:endParaRPr lang="en-US" i="1" dirty="0">
              <a:solidFill>
                <a:srgbClr val="FF0000"/>
              </a:solidFill>
            </a:endParaRPr>
          </a:p>
        </p:txBody>
      </p:sp>
      <p:sp>
        <p:nvSpPr>
          <p:cNvPr id="3" name="TextBox 2"/>
          <p:cNvSpPr txBox="1"/>
          <p:nvPr/>
        </p:nvSpPr>
        <p:spPr>
          <a:xfrm>
            <a:off x="0" y="1838425"/>
            <a:ext cx="12002703" cy="21236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	</a:t>
            </a:r>
            <a:r>
              <a:rPr lang="en-US" sz="4400" b="1" i="1" dirty="0" err="1" smtClean="0">
                <a:solidFill>
                  <a:srgbClr val="0000FF"/>
                </a:solidFill>
                <a:latin typeface="Times New Roman" panose="02020603050405020304" pitchFamily="18" charset="0"/>
                <a:cs typeface="Times New Roman" panose="02020603050405020304" pitchFamily="18" charset="0"/>
              </a:rPr>
              <a:t>Quan</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sát</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các</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bức</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tranh</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và</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trả</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lời</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câu</a:t>
            </a:r>
            <a:r>
              <a:rPr lang="en-US" sz="4400" b="1" i="1" dirty="0" smtClean="0">
                <a:solidFill>
                  <a:srgbClr val="0000FF"/>
                </a:solidFill>
                <a:latin typeface="Times New Roman" panose="02020603050405020304" pitchFamily="18" charset="0"/>
                <a:cs typeface="Times New Roman" panose="02020603050405020304" pitchFamily="18" charset="0"/>
              </a:rPr>
              <a:t> </a:t>
            </a:r>
            <a:r>
              <a:rPr lang="en-US" sz="4400" b="1" i="1" dirty="0" err="1" smtClean="0">
                <a:solidFill>
                  <a:srgbClr val="0000FF"/>
                </a:solidFill>
                <a:latin typeface="Times New Roman" panose="02020603050405020304" pitchFamily="18" charset="0"/>
                <a:cs typeface="Times New Roman" panose="02020603050405020304" pitchFamily="18" charset="0"/>
              </a:rPr>
              <a:t>hỏi</a:t>
            </a:r>
            <a:endParaRPr lang="en-US" sz="4400" b="1" i="1" dirty="0" smtClean="0">
              <a:solidFill>
                <a:srgbClr val="0000FF"/>
              </a:solidFill>
              <a:latin typeface="Times New Roman" panose="02020603050405020304" pitchFamily="18" charset="0"/>
              <a:cs typeface="Times New Roman" panose="02020603050405020304" pitchFamily="18" charset="0"/>
            </a:endParaRPr>
          </a:p>
          <a:p>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Hãy</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nêu</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vai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trò</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của</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tiền</a:t>
            </a:r>
            <a:r>
              <a:rPr lang="en-US" sz="4400" b="1" i="1" dirty="0" smtClean="0">
                <a:solidFill>
                  <a:srgbClr val="FF0000"/>
                </a:solidFill>
                <a:latin typeface="Times New Roman" panose="02020603050405020304" pitchFamily="18" charset="0"/>
                <a:cs typeface="Times New Roman" panose="02020603050405020304" pitchFamily="18" charset="0"/>
              </a:rPr>
              <a:t> qua </a:t>
            </a:r>
            <a:r>
              <a:rPr lang="en-US" sz="4400" b="1" i="1" dirty="0" err="1" smtClean="0">
                <a:solidFill>
                  <a:srgbClr val="FF0000"/>
                </a:solidFill>
                <a:latin typeface="Times New Roman" panose="02020603050405020304" pitchFamily="18" charset="0"/>
                <a:cs typeface="Times New Roman" panose="02020603050405020304" pitchFamily="18" charset="0"/>
              </a:rPr>
              <a:t>các</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bức</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tranh</a:t>
            </a:r>
            <a:r>
              <a:rPr lang="en-US" sz="4400" b="1" i="1" dirty="0" smtClean="0">
                <a:solidFill>
                  <a:srgbClr val="FF0000"/>
                </a:solidFill>
                <a:latin typeface="Times New Roman" panose="02020603050405020304" pitchFamily="18" charset="0"/>
                <a:cs typeface="Times New Roman" panose="02020603050405020304" pitchFamily="18" charset="0"/>
              </a:rPr>
              <a:t>.</a:t>
            </a:r>
          </a:p>
          <a:p>
            <a:r>
              <a:rPr lang="en-US" sz="4400" b="1" i="1" dirty="0" smtClean="0">
                <a:solidFill>
                  <a:srgbClr val="FF0000"/>
                </a:solidFill>
                <a:latin typeface="Times New Roman" panose="02020603050405020304" pitchFamily="18" charset="0"/>
                <a:cs typeface="Times New Roman" panose="02020603050405020304" pitchFamily="18" charset="0"/>
              </a:rPr>
              <a:t>- Theo </a:t>
            </a:r>
            <a:r>
              <a:rPr lang="en-US" sz="4400" b="1" i="1" dirty="0" err="1" smtClean="0">
                <a:solidFill>
                  <a:srgbClr val="FF0000"/>
                </a:solidFill>
                <a:latin typeface="Times New Roman" panose="02020603050405020304" pitchFamily="18" charset="0"/>
                <a:cs typeface="Times New Roman" panose="02020603050405020304" pitchFamily="18" charset="0"/>
              </a:rPr>
              <a:t>em</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tiền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còn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có</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vai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trò</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nào</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khác</a:t>
            </a:r>
            <a:r>
              <a:rPr lang="en-US" sz="4400" b="1" i="1" dirty="0" smtClean="0">
                <a:solidFill>
                  <a:srgbClr val="FF0000"/>
                </a:solidFill>
                <a:latin typeface="Times New Roman" panose="02020603050405020304" pitchFamily="18" charset="0"/>
                <a:cs typeface="Times New Roman" panose="02020603050405020304" pitchFamily="18" charset="0"/>
              </a:rPr>
              <a:t> ?</a:t>
            </a:r>
            <a:endParaRPr lang="en-US" sz="4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9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9396"/>
            <a:ext cx="12192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QUAN SÁT CÁC BỨC TRANH HÃY NÊU VAI TRÒ CỦA TIỀN QUA CÁC BỨC TRANH</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42303" y="481062"/>
            <a:ext cx="6413945" cy="6248922"/>
          </a:xfrm>
          <a:prstGeom prst="rect">
            <a:avLst/>
          </a:prstGeom>
        </p:spPr>
      </p:pic>
      <p:pic>
        <p:nvPicPr>
          <p:cNvPr id="7" name="Picture 6"/>
          <p:cNvPicPr>
            <a:picLocks noChangeAspect="1"/>
          </p:cNvPicPr>
          <p:nvPr/>
        </p:nvPicPr>
        <p:blipFill>
          <a:blip r:embed="rId4"/>
          <a:stretch>
            <a:fillRect/>
          </a:stretch>
        </p:blipFill>
        <p:spPr>
          <a:xfrm>
            <a:off x="6556248" y="548640"/>
            <a:ext cx="5376672" cy="6062472"/>
          </a:xfrm>
          <a:prstGeom prst="rect">
            <a:avLst/>
          </a:prstGeom>
        </p:spPr>
      </p:pic>
    </p:spTree>
    <p:extLst>
      <p:ext uri="{BB962C8B-B14F-4D97-AF65-F5344CB8AC3E}">
        <p14:creationId xmlns:p14="http://schemas.microsoft.com/office/powerpoint/2010/main" val="224137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12612149"/>
              </p:ext>
            </p:extLst>
          </p:nvPr>
        </p:nvGraphicFramePr>
        <p:xfrm>
          <a:off x="404259" y="469409"/>
          <a:ext cx="11328936" cy="2616925"/>
        </p:xfrm>
        <a:graphic>
          <a:graphicData uri="http://schemas.openxmlformats.org/drawingml/2006/table">
            <a:tbl>
              <a:tblPr firstRow="1" bandRow="1"/>
              <a:tblGrid>
                <a:gridCol w="2983834">
                  <a:extLst>
                    <a:ext uri="{9D8B030D-6E8A-4147-A177-3AD203B41FA5}">
                      <a16:colId xmlns:a16="http://schemas.microsoft.com/office/drawing/2014/main" val="20000"/>
                    </a:ext>
                  </a:extLst>
                </a:gridCol>
                <a:gridCol w="8345102">
                  <a:extLst>
                    <a:ext uri="{9D8B030D-6E8A-4147-A177-3AD203B41FA5}">
                      <a16:colId xmlns:a16="http://schemas.microsoft.com/office/drawing/2014/main" val="20001"/>
                    </a:ext>
                  </a:extLst>
                </a:gridCol>
              </a:tblGrid>
              <a:tr h="517298">
                <a:tc>
                  <a:txBody>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TRANH</a:t>
                      </a:r>
                      <a:endParaRPr lang="en-US" sz="32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VAI TRÒ</a:t>
                      </a:r>
                      <a:r>
                        <a:rPr lang="en-US" sz="3200" b="1" baseline="0" dirty="0" smtClean="0">
                          <a:solidFill>
                            <a:srgbClr val="FF0000"/>
                          </a:solidFill>
                          <a:latin typeface="Times New Roman" panose="02020603050405020304" pitchFamily="18" charset="0"/>
                          <a:cs typeface="Times New Roman" panose="02020603050405020304" pitchFamily="18" charset="0"/>
                        </a:rPr>
                        <a:t> CỦA TIỀN</a:t>
                      </a:r>
                      <a:endParaRPr lang="en-US" sz="32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26714">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26714">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26714">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26714">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57476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pic>
        <p:nvPicPr>
          <p:cNvPr id="5" name="9convert.com - ĐÊM NGƯƠC 3 PHUT  BONG SÔ_360P (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84716" y="3777915"/>
            <a:ext cx="4064000" cy="2286000"/>
          </a:xfrm>
          <a:prstGeom prst="rect">
            <a:avLst/>
          </a:prstGeom>
        </p:spPr>
      </p:pic>
    </p:spTree>
    <p:extLst>
      <p:ext uri="{BB962C8B-B14F-4D97-AF65-F5344CB8AC3E}">
        <p14:creationId xmlns:p14="http://schemas.microsoft.com/office/powerpoint/2010/main" val="156096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2303" y="115504"/>
            <a:ext cx="6413945" cy="6614480"/>
          </a:xfrm>
          <a:prstGeom prst="rect">
            <a:avLst/>
          </a:prstGeom>
        </p:spPr>
      </p:pic>
      <p:pic>
        <p:nvPicPr>
          <p:cNvPr id="7" name="Picture 6"/>
          <p:cNvPicPr>
            <a:picLocks noChangeAspect="1"/>
          </p:cNvPicPr>
          <p:nvPr/>
        </p:nvPicPr>
        <p:blipFill>
          <a:blip r:embed="rId4"/>
          <a:stretch>
            <a:fillRect/>
          </a:stretch>
        </p:blipFill>
        <p:spPr>
          <a:xfrm>
            <a:off x="6556247" y="0"/>
            <a:ext cx="5523457" cy="6611112"/>
          </a:xfrm>
          <a:prstGeom prst="rect">
            <a:avLst/>
          </a:prstGeom>
        </p:spPr>
      </p:pic>
    </p:spTree>
    <p:extLst>
      <p:ext uri="{BB962C8B-B14F-4D97-AF65-F5344CB8AC3E}">
        <p14:creationId xmlns:p14="http://schemas.microsoft.com/office/powerpoint/2010/main" val="3848948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56" y="644894"/>
            <a:ext cx="8219975" cy="779647"/>
          </a:xfrm>
        </p:spPr>
        <p:style>
          <a:lnRef idx="1">
            <a:schemeClr val="accent1"/>
          </a:lnRef>
          <a:fillRef idx="2">
            <a:schemeClr val="accent1"/>
          </a:fillRef>
          <a:effectRef idx="1">
            <a:schemeClr val="accent1"/>
          </a:effectRef>
          <a:fontRef idx="minor">
            <a:schemeClr val="dk1"/>
          </a:fontRef>
        </p:style>
        <p:txBody>
          <a:bodyPr>
            <a:normAutofit fontScale="90000"/>
          </a:bodyPr>
          <a:lstStyle/>
          <a:p>
            <a:pPr marL="0" marR="0">
              <a:lnSpc>
                <a:spcPct val="120000"/>
              </a:lnSpc>
              <a:spcBef>
                <a:spcPts val="0"/>
              </a:spcBef>
              <a:spcAft>
                <a:spcPts val="0"/>
              </a:spcAft>
            </a:pPr>
            <a: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còn</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alendar&#10;&#10;Description automatically generated">
            <a:extLst>
              <a:ext uri="{FF2B5EF4-FFF2-40B4-BE49-F238E27FC236}">
                <a16:creationId xmlns:a16="http://schemas.microsoft.com/office/drawing/2014/main" id="{801A22F8-F463-DE4A-0CC6-64815DD2D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284" y="1559774"/>
            <a:ext cx="5714518" cy="5298226"/>
          </a:xfrm>
          <a:prstGeom prst="rect">
            <a:avLst/>
          </a:prstGeom>
        </p:spPr>
      </p:pic>
    </p:spTree>
    <p:extLst>
      <p:ext uri="{BB962C8B-B14F-4D97-AF65-F5344CB8AC3E}">
        <p14:creationId xmlns:p14="http://schemas.microsoft.com/office/powerpoint/2010/main" val="14709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70080" cy="1325563"/>
          </a:xfrm>
        </p:spPr>
        <p:style>
          <a:lnRef idx="1">
            <a:schemeClr val="accent4"/>
          </a:lnRef>
          <a:fillRef idx="2">
            <a:schemeClr val="accent4"/>
          </a:fillRef>
          <a:effectRef idx="1">
            <a:schemeClr val="accent4"/>
          </a:effectRef>
          <a:fontRef idx="minor">
            <a:schemeClr val="dk1"/>
          </a:fontRef>
        </p:style>
        <p:txBody>
          <a:bodyPr>
            <a:normAutofit fontScale="90000"/>
          </a:bodyPr>
          <a:lstStyle/>
          <a:p>
            <a:pPr marL="0" marR="0">
              <a:lnSpc>
                <a:spcPct val="120000"/>
              </a:lnSpc>
              <a:spcBef>
                <a:spcPts val="0"/>
              </a:spcBef>
              <a:spcAft>
                <a:spcPts val="0"/>
              </a:spcAft>
            </a:pPr>
            <a:r>
              <a:rPr lang="en-US" b="1" i="1" dirty="0" err="1">
                <a:solidFill>
                  <a:srgbClr val="FF0000"/>
                </a:solidFill>
                <a:latin typeface="Times New Roman" panose="02020603050405020304" pitchFamily="18" charset="0"/>
                <a:ea typeface="SimSun" panose="02010600030101010101" pitchFamily="2" charset="-122"/>
              </a:rPr>
              <a:t>Hoạt</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động</a:t>
            </a:r>
            <a:r>
              <a:rPr lang="en-US" b="1" i="1" dirty="0">
                <a:solidFill>
                  <a:srgbClr val="FF0000"/>
                </a:solidFill>
                <a:latin typeface="Times New Roman" panose="02020603050405020304" pitchFamily="18" charset="0"/>
                <a:ea typeface="SimSun" panose="02010600030101010101" pitchFamily="2" charset="-122"/>
              </a:rPr>
              <a:t> 2: </a:t>
            </a:r>
            <a:r>
              <a:rPr lang="en-US" b="1" i="1" dirty="0" err="1">
                <a:solidFill>
                  <a:srgbClr val="FF0000"/>
                </a:solidFill>
                <a:latin typeface="Times New Roman" panose="02020603050405020304" pitchFamily="18" charset="0"/>
                <a:ea typeface="SimSun" panose="02010600030101010101" pitchFamily="2" charset="-122"/>
              </a:rPr>
              <a:t>Khám</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phá</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vì</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sao</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phải</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quý</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trọng</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đồng</a:t>
            </a:r>
            <a:r>
              <a:rPr lang="en-US" b="1" i="1" dirty="0">
                <a:solidFill>
                  <a:srgbClr val="FF0000"/>
                </a:solidFill>
                <a:latin typeface="Times New Roman" panose="02020603050405020304" pitchFamily="18" charset="0"/>
                <a:ea typeface="SimSun" panose="02010600030101010101" pitchFamily="2" charset="-122"/>
              </a:rPr>
              <a:t> </a:t>
            </a:r>
            <a:r>
              <a:rPr lang="en-US" b="1" i="1" dirty="0" err="1">
                <a:solidFill>
                  <a:srgbClr val="FF0000"/>
                </a:solidFill>
                <a:latin typeface="Times New Roman" panose="02020603050405020304" pitchFamily="18" charset="0"/>
                <a:ea typeface="SimSun" panose="02010600030101010101" pitchFamily="2" charset="-122"/>
              </a:rPr>
              <a:t>tiền</a:t>
            </a:r>
            <a:r>
              <a:rPr lang="en-US" b="1" i="1" dirty="0">
                <a:solidFill>
                  <a:srgbClr val="FF0000"/>
                </a:solidFill>
                <a:latin typeface="Times New Roman" panose="02020603050405020304" pitchFamily="18" charset="0"/>
                <a:ea typeface="SimSun" panose="02010600030101010101" pitchFamily="2" charset="-122"/>
              </a:rPr>
              <a:t> </a:t>
            </a:r>
            <a:endParaRPr lang="en-US" b="1" i="1" dirty="0">
              <a:solidFill>
                <a:srgbClr val="FF0000"/>
              </a:solidFill>
            </a:endParaRPr>
          </a:p>
        </p:txBody>
      </p:sp>
    </p:spTree>
    <p:extLst>
      <p:ext uri="{BB962C8B-B14F-4D97-AF65-F5344CB8AC3E}">
        <p14:creationId xmlns:p14="http://schemas.microsoft.com/office/powerpoint/2010/main" val="3998888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algn="ctr">
                <a:defRPr/>
              </a:pPr>
              <a:r>
                <a:rPr lang="en-US" sz="4800" b="1" dirty="0" err="1">
                  <a:ln>
                    <a:solidFill>
                      <a:srgbClr val="002060"/>
                    </a:solidFill>
                  </a:ln>
                  <a:solidFill>
                    <a:srgbClr val="00FF00"/>
                  </a:solidFill>
                </a:rPr>
                <a:t>Trả</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lời</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câu</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hỏi</a:t>
              </a:r>
              <a:endParaRPr lang="en-US" sz="4800" b="1" dirty="0">
                <a:ln>
                  <a:solidFill>
                    <a:srgbClr val="002060"/>
                  </a:solidFill>
                </a:ln>
                <a:solidFill>
                  <a:srgbClr val="00FF00"/>
                </a:solidFill>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921568" y="1318661"/>
            <a:ext cx="7332345" cy="306083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i="1" dirty="0">
                <a:solidFill>
                  <a:srgbClr val="00B050"/>
                </a:solidFill>
                <a:latin typeface="+mj-lt"/>
                <a:ea typeface="Calibri" panose="020F0502020204030204" pitchFamily="34" charset="0"/>
                <a:cs typeface="Calibri" panose="020F0502020204030204" pitchFamily="34" charset="0"/>
              </a:rPr>
              <a:t>Vì sao lần thứ nhất người con lại thản nhiên khi thấy người cha ném tiền xuống ao?</a:t>
            </a:r>
            <a:endParaRPr lang="en-US" sz="3600" b="1" i="1" dirty="0">
              <a:solidFill>
                <a:srgbClr val="00B05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0774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algn="ctr">
                <a:defRPr/>
              </a:pPr>
              <a:r>
                <a:rPr lang="en-US" sz="4800" b="1" dirty="0" err="1">
                  <a:ln>
                    <a:solidFill>
                      <a:srgbClr val="002060"/>
                    </a:solidFill>
                  </a:ln>
                  <a:solidFill>
                    <a:srgbClr val="00FF00"/>
                  </a:solidFill>
                </a:rPr>
                <a:t>Trả</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lời</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câu</a:t>
              </a:r>
              <a:r>
                <a:rPr lang="en-US" sz="4800" b="1" dirty="0">
                  <a:ln>
                    <a:solidFill>
                      <a:srgbClr val="002060"/>
                    </a:solidFill>
                  </a:ln>
                  <a:solidFill>
                    <a:srgbClr val="00FF00"/>
                  </a:solidFill>
                </a:rPr>
                <a:t> </a:t>
              </a:r>
              <a:r>
                <a:rPr lang="en-US" sz="4800" b="1" dirty="0" err="1">
                  <a:ln>
                    <a:solidFill>
                      <a:srgbClr val="002060"/>
                    </a:solidFill>
                  </a:ln>
                  <a:solidFill>
                    <a:srgbClr val="00FF00"/>
                  </a:solidFill>
                </a:rPr>
                <a:t>hỏi</a:t>
              </a:r>
              <a:endParaRPr lang="en-US" sz="4800" b="1" dirty="0">
                <a:ln>
                  <a:solidFill>
                    <a:srgbClr val="002060"/>
                  </a:solidFill>
                </a:ln>
                <a:solidFill>
                  <a:srgbClr val="00FF00"/>
                </a:solidFill>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i="1" dirty="0">
                <a:solidFill>
                  <a:prstClr val="black"/>
                </a:solidFill>
                <a:latin typeface="+mj-lt"/>
                <a:ea typeface="Calibri" panose="020F0502020204030204" pitchFamily="34" charset="0"/>
                <a:cs typeface="Calibri" panose="020F0502020204030204" pitchFamily="34" charset="0"/>
              </a:rPr>
              <a:t>Lần thứ hai, khi thấy người cha ném tiền vào lửa người con </a:t>
            </a:r>
            <a:r>
              <a:rPr lang="vi-VN" sz="3600" b="1" i="1" dirty="0" smtClean="0">
                <a:solidFill>
                  <a:prstClr val="black"/>
                </a:solidFill>
                <a:latin typeface="+mj-lt"/>
                <a:ea typeface="Calibri" panose="020F0502020204030204" pitchFamily="34" charset="0"/>
                <a:cs typeface="Calibri" panose="020F0502020204030204" pitchFamily="34" charset="0"/>
              </a:rPr>
              <a:t>đã</a:t>
            </a:r>
            <a:endParaRPr lang="en-US" sz="3600" b="1" i="1" dirty="0" smtClean="0">
              <a:solidFill>
                <a:prstClr val="black"/>
              </a:solidFill>
              <a:latin typeface="+mj-lt"/>
              <a:ea typeface="Calibri" panose="020F0502020204030204" pitchFamily="34" charset="0"/>
              <a:cs typeface="Calibri" panose="020F0502020204030204" pitchFamily="34" charset="0"/>
            </a:endParaRPr>
          </a:p>
          <a:p>
            <a:pPr algn="ctr"/>
            <a:r>
              <a:rPr lang="vi-VN" sz="3600" b="1" i="1" dirty="0" smtClean="0">
                <a:solidFill>
                  <a:prstClr val="black"/>
                </a:solidFill>
                <a:latin typeface="+mj-lt"/>
                <a:ea typeface="Calibri" panose="020F0502020204030204" pitchFamily="34" charset="0"/>
                <a:cs typeface="Calibri" panose="020F0502020204030204" pitchFamily="34" charset="0"/>
              </a:rPr>
              <a:t> </a:t>
            </a:r>
            <a:r>
              <a:rPr lang="vi-VN" sz="3600" b="1" i="1" dirty="0">
                <a:solidFill>
                  <a:prstClr val="black"/>
                </a:solidFill>
                <a:latin typeface="+mj-lt"/>
                <a:ea typeface="Calibri" panose="020F0502020204030204" pitchFamily="34" charset="0"/>
                <a:cs typeface="Calibri" panose="020F0502020204030204" pitchFamily="34" charset="0"/>
              </a:rPr>
              <a:t>làm gì? Vì sao?</a:t>
            </a:r>
            <a:endParaRPr lang="en-US" sz="3600" b="1" i="1" dirty="0">
              <a:solidFill>
                <a:prstClr val="black"/>
              </a:solidFill>
              <a:latin typeface="+mj-lt"/>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i="1" dirty="0">
                <a:solidFill>
                  <a:srgbClr val="FF0000"/>
                </a:solidFill>
                <a:latin typeface="+mj-lt"/>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lang="en-US" sz="3600" b="1" i="1" dirty="0">
              <a:solidFill>
                <a:srgbClr val="FF000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8770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474</Words>
  <Application>Microsoft Office PowerPoint</Application>
  <PresentationFormat>Widescreen</PresentationFormat>
  <Paragraphs>46</Paragraphs>
  <Slides>13</Slides>
  <Notes>9</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13</vt:i4>
      </vt:variant>
    </vt:vector>
  </HeadingPairs>
  <TitlesOfParts>
    <vt:vector size="25" baseType="lpstr">
      <vt:lpstr>SimSun</vt:lpstr>
      <vt:lpstr>Arial</vt:lpstr>
      <vt:lpstr>Calibri</vt:lpstr>
      <vt:lpstr>Calibri Light</vt:lpstr>
      <vt:lpstr>Google Sans</vt:lpstr>
      <vt:lpstr>Times New Roman</vt:lpstr>
      <vt:lpstr>Office Theme</vt:lpstr>
      <vt:lpstr>1_Custom Design</vt:lpstr>
      <vt:lpstr>2_Custom Design</vt:lpstr>
      <vt:lpstr>3_Custom Design</vt:lpstr>
      <vt:lpstr>4_Custom Design</vt:lpstr>
      <vt:lpstr>5_Custom Design</vt:lpstr>
      <vt:lpstr>PowerPoint Presentation</vt:lpstr>
      <vt:lpstr>Hoạt động 1: Tìm hiểu vai trò của tiền </vt:lpstr>
      <vt:lpstr>PowerPoint Presentation</vt:lpstr>
      <vt:lpstr>PowerPoint Presentation</vt:lpstr>
      <vt:lpstr>PowerPoint Presentation</vt:lpstr>
      <vt:lpstr> Theo em tiền còn có vai trò nào khác? </vt:lpstr>
      <vt:lpstr>Hoạt động 2: Khám phá vì sao phải quý trọng đồng tiền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32</cp:revision>
  <dcterms:created xsi:type="dcterms:W3CDTF">2024-04-01T08:06:16Z</dcterms:created>
  <dcterms:modified xsi:type="dcterms:W3CDTF">2025-03-20T14:44:07Z</dcterms:modified>
</cp:coreProperties>
</file>