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362" r:id="rId3"/>
    <p:sldId id="445" r:id="rId4"/>
    <p:sldId id="446" r:id="rId5"/>
    <p:sldId id="357" r:id="rId6"/>
    <p:sldId id="374" r:id="rId7"/>
    <p:sldId id="447" r:id="rId8"/>
    <p:sldId id="310" r:id="rId9"/>
    <p:sldId id="448" r:id="rId10"/>
    <p:sldId id="377" r:id="rId11"/>
    <p:sldId id="260" r:id="rId12"/>
    <p:sldId id="449" r:id="rId13"/>
    <p:sldId id="450" r:id="rId14"/>
    <p:sldId id="452" r:id="rId15"/>
    <p:sldId id="451" r:id="rId16"/>
    <p:sldId id="453" r:id="rId17"/>
    <p:sldId id="454" r:id="rId18"/>
    <p:sldId id="261" r:id="rId19"/>
    <p:sldId id="455" r:id="rId20"/>
    <p:sldId id="456" r:id="rId21"/>
    <p:sldId id="31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94FF"/>
    <a:srgbClr val="FAD2D4"/>
    <a:srgbClr val="F7B7BA"/>
    <a:srgbClr val="EADCF4"/>
    <a:srgbClr val="DFC9EF"/>
    <a:srgbClr val="F1777C"/>
    <a:srgbClr val="E6E6E6"/>
    <a:srgbClr val="FFEDB3"/>
    <a:srgbClr val="C5F0FF"/>
    <a:srgbClr val="9DC3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2" autoAdjust="0"/>
    <p:restoredTop sz="81725" autoAdjust="0"/>
  </p:normalViewPr>
  <p:slideViewPr>
    <p:cSldViewPr snapToGrid="0">
      <p:cViewPr varScale="1">
        <p:scale>
          <a:sx n="70" d="100"/>
          <a:sy n="70" d="100"/>
        </p:scale>
        <p:origin x="102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2F477-9A84-488D-BF0D-43D232C1935D}" type="datetimeFigureOut">
              <a:rPr lang="en-US" smtClean="0"/>
              <a:t>4/29/2025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A5C273-540C-45E7-99D4-C1D11C869608}" type="slidenum">
              <a:rPr lang="en-US" smtClean="0"/>
              <a:t>‹#›</a:t>
            </a:fld>
            <a:endParaRPr lang="en-US"/>
          </a:p>
        </p:txBody>
      </p:sp>
    </p:spTree>
    <p:extLst>
      <p:ext uri="{BB962C8B-B14F-4D97-AF65-F5344CB8AC3E}">
        <p14:creationId xmlns:p14="http://schemas.microsoft.com/office/powerpoint/2010/main" val="2070530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5C273-540C-45E7-99D4-C1D11C869608}" type="slidenum">
              <a:rPr lang="en-US" smtClean="0"/>
              <a:t>15</a:t>
            </a:fld>
            <a:endParaRPr lang="en-US"/>
          </a:p>
        </p:txBody>
      </p:sp>
    </p:spTree>
    <p:extLst>
      <p:ext uri="{BB962C8B-B14F-4D97-AF65-F5344CB8AC3E}">
        <p14:creationId xmlns:p14="http://schemas.microsoft.com/office/powerpoint/2010/main" val="2731500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809D-69BD-4B1F-86DA-CC299C03C79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592E86-AE00-D515-0B60-668C30A990B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6382BC-2C7C-D4DB-651A-B9B3DF8A98AD}"/>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4/29/2025</a:t>
            </a:fld>
            <a:endParaRPr lang="en-US"/>
          </a:p>
        </p:txBody>
      </p:sp>
      <p:sp>
        <p:nvSpPr>
          <p:cNvPr id="5" name="Footer Placeholder 4">
            <a:extLst>
              <a:ext uri="{FF2B5EF4-FFF2-40B4-BE49-F238E27FC236}">
                <a16:creationId xmlns:a16="http://schemas.microsoft.com/office/drawing/2014/main" id="{8711BE02-E709-07F3-8041-CAA394E3D5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D180AB-A972-2A3C-ABA7-4E2EE4B7F20C}"/>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640218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9542A-5FF0-A6AD-2418-91F27E41BD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04053C-F3DA-EB3B-F2F4-55CA23EEE4C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348C8-68C0-FAC9-3BCB-C9F7A4CE3640}"/>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4/29/2025</a:t>
            </a:fld>
            <a:endParaRPr lang="en-US"/>
          </a:p>
        </p:txBody>
      </p:sp>
      <p:sp>
        <p:nvSpPr>
          <p:cNvPr id="5" name="Footer Placeholder 4">
            <a:extLst>
              <a:ext uri="{FF2B5EF4-FFF2-40B4-BE49-F238E27FC236}">
                <a16:creationId xmlns:a16="http://schemas.microsoft.com/office/drawing/2014/main" id="{CEA1CE56-B3D7-B300-D660-93793CF588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3324B8-FD76-7BC4-A631-1ADE38D9B308}"/>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833113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2259E5-EB74-7940-09C7-6E4FB1F927E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53CABF-B5EF-1961-3319-ECDFCB5F5C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162E71-8B02-58FD-7162-75D4128043B9}"/>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4/29/2025</a:t>
            </a:fld>
            <a:endParaRPr lang="en-US"/>
          </a:p>
        </p:txBody>
      </p:sp>
      <p:sp>
        <p:nvSpPr>
          <p:cNvPr id="5" name="Footer Placeholder 4">
            <a:extLst>
              <a:ext uri="{FF2B5EF4-FFF2-40B4-BE49-F238E27FC236}">
                <a16:creationId xmlns:a16="http://schemas.microsoft.com/office/drawing/2014/main" id="{7EC0481A-A301-9755-2E1F-B8928D5339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6F1F57-0F5D-995D-A57C-E14F85FEBDFB}"/>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641848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626328680"/>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08995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374736"/>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4/29/2025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97586269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4/29/2025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4031304736"/>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4/29/2025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271349543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4/29/2025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264457577"/>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4/29/2025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543338963"/>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FBA0B-93F7-555C-18CC-4FA0C7C3AF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A97CB46-4378-6225-678F-75F75DEB8C3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D173B-A868-2C2F-0CE0-71EE697F2B85}"/>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4/29/2025</a:t>
            </a:fld>
            <a:endParaRPr lang="en-US"/>
          </a:p>
        </p:txBody>
      </p:sp>
      <p:sp>
        <p:nvSpPr>
          <p:cNvPr id="5" name="Footer Placeholder 4">
            <a:extLst>
              <a:ext uri="{FF2B5EF4-FFF2-40B4-BE49-F238E27FC236}">
                <a16:creationId xmlns:a16="http://schemas.microsoft.com/office/drawing/2014/main" id="{76875B71-53EE-0D1E-D3A4-CD24F9B41D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D9149D-B992-9A84-A854-3C0478497021}"/>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487226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4/29/2025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76315879"/>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4/29/2025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813687130"/>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57F888-FE39-B5D9-E180-C797486C8A7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A7926A3-FC8D-8F5A-20A5-BFD397F63FA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AAD68E4-AA92-7AD3-FB82-191ABCA5BCBE}"/>
              </a:ext>
            </a:extLst>
          </p:cNvPr>
          <p:cNvSpPr>
            <a:spLocks noGrp="1"/>
          </p:cNvSpPr>
          <p:nvPr>
            <p:ph type="dt" sz="half" idx="10"/>
          </p:nvPr>
        </p:nvSpPr>
        <p:spPr/>
        <p:txBody>
          <a:bodyPr/>
          <a:lstStyle/>
          <a:p>
            <a:fld id="{DB77A872-536B-4939-B515-8C7D92DB9A02}" type="datetimeFigureOut">
              <a:rPr lang="en-US" smtClean="0"/>
              <a:t>4/29/2025</a:t>
            </a:fld>
            <a:endParaRPr lang="en-US"/>
          </a:p>
        </p:txBody>
      </p:sp>
      <p:sp>
        <p:nvSpPr>
          <p:cNvPr id="5" name="Chỗ dành sẵn cho Chân trang 4">
            <a:extLst>
              <a:ext uri="{FF2B5EF4-FFF2-40B4-BE49-F238E27FC236}">
                <a16:creationId xmlns:a16="http://schemas.microsoft.com/office/drawing/2014/main" id="{97D31000-269D-54FD-8634-32BEE239C53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FABC6-002D-8329-5DC6-1CD238893518}"/>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690986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4C225-8E86-EA92-CE62-9CD40F88453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0A11A7-EA53-431C-3E29-05B5D3D380D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F22628-0375-E1DD-A5E2-E1DA51D3784A}"/>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4/29/2025</a:t>
            </a:fld>
            <a:endParaRPr lang="en-US"/>
          </a:p>
        </p:txBody>
      </p:sp>
      <p:sp>
        <p:nvSpPr>
          <p:cNvPr id="5" name="Footer Placeholder 4">
            <a:extLst>
              <a:ext uri="{FF2B5EF4-FFF2-40B4-BE49-F238E27FC236}">
                <a16:creationId xmlns:a16="http://schemas.microsoft.com/office/drawing/2014/main" id="{8CE2F968-1C34-62B8-B6D8-D3B8DE32F4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E20334-EBDA-A3A6-586F-69E638E3BE6D}"/>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330799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B8B1E-1E1F-14B5-5142-7215AAC448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9BE0999-41FE-ACFD-2B82-EDFBA750F83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46A884-BE02-8C04-4983-C3667360FDD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CC9E10-FBA8-8882-C715-5A61D0D49F6B}"/>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4/29/2025</a:t>
            </a:fld>
            <a:endParaRPr lang="en-US"/>
          </a:p>
        </p:txBody>
      </p:sp>
      <p:sp>
        <p:nvSpPr>
          <p:cNvPr id="6" name="Footer Placeholder 5">
            <a:extLst>
              <a:ext uri="{FF2B5EF4-FFF2-40B4-BE49-F238E27FC236}">
                <a16:creationId xmlns:a16="http://schemas.microsoft.com/office/drawing/2014/main" id="{CAA4CED5-DA95-11C2-199A-B7BB4289C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40E837-CE7C-E722-F8EB-78229BE7293C}"/>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866298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8501F-1766-E174-E29B-1CA8A7C2ACE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0129DA5-07C0-5CEE-4A4B-594A95E4BE2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39DB91-17DA-7B69-5DE3-0BB2EB8003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3AE767-C508-6C78-B474-243F39D0F4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0277C5-281D-AD1F-4F15-DC9ABD829B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48EFAE-696A-2515-7747-595E761C50B0}"/>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4/29/2025</a:t>
            </a:fld>
            <a:endParaRPr lang="en-US"/>
          </a:p>
        </p:txBody>
      </p:sp>
      <p:sp>
        <p:nvSpPr>
          <p:cNvPr id="8" name="Footer Placeholder 7">
            <a:extLst>
              <a:ext uri="{FF2B5EF4-FFF2-40B4-BE49-F238E27FC236}">
                <a16:creationId xmlns:a16="http://schemas.microsoft.com/office/drawing/2014/main" id="{44B37DF1-1A5B-441A-9AD3-595BD4448D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EFAA8D-6C0A-B4E3-6D01-AFD5EEC67951}"/>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168246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BC023-F230-1A39-BDFE-747BC9F043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E6DCD4-08B4-61B6-0BA2-E10515116A2C}"/>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4/29/2025</a:t>
            </a:fld>
            <a:endParaRPr lang="en-US"/>
          </a:p>
        </p:txBody>
      </p:sp>
      <p:sp>
        <p:nvSpPr>
          <p:cNvPr id="4" name="Footer Placeholder 3">
            <a:extLst>
              <a:ext uri="{FF2B5EF4-FFF2-40B4-BE49-F238E27FC236}">
                <a16:creationId xmlns:a16="http://schemas.microsoft.com/office/drawing/2014/main" id="{B3DEB362-5558-B1D7-2D4F-54D20FF995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45E2C86-8220-7E4A-AF8D-9ECB9BCBF397}"/>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59464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295412-0C0A-6802-7AA1-9854D71E22C7}"/>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4/29/2025</a:t>
            </a:fld>
            <a:endParaRPr lang="en-US"/>
          </a:p>
        </p:txBody>
      </p:sp>
      <p:sp>
        <p:nvSpPr>
          <p:cNvPr id="3" name="Footer Placeholder 2">
            <a:extLst>
              <a:ext uri="{FF2B5EF4-FFF2-40B4-BE49-F238E27FC236}">
                <a16:creationId xmlns:a16="http://schemas.microsoft.com/office/drawing/2014/main" id="{2F2BCDC2-02A3-42CB-C166-526103C55A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B7A6A6-BC6A-91CA-6F99-857E60DCCCA7}"/>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615685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B22AA-AEDB-E818-8A31-56B85190C3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099D53-4847-037C-ED8F-2E653D1D70F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71AD58-034E-A16A-6BC9-5AC46D1DA9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8CAF2D-448C-731D-D459-9BB7DB32A2DD}"/>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4/29/2025</a:t>
            </a:fld>
            <a:endParaRPr lang="en-US"/>
          </a:p>
        </p:txBody>
      </p:sp>
      <p:sp>
        <p:nvSpPr>
          <p:cNvPr id="6" name="Footer Placeholder 5">
            <a:extLst>
              <a:ext uri="{FF2B5EF4-FFF2-40B4-BE49-F238E27FC236}">
                <a16:creationId xmlns:a16="http://schemas.microsoft.com/office/drawing/2014/main" id="{2094658B-14DB-4690-7751-FB60060C73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5E014F-322C-D0C0-1BC2-58B2EF23C2D4}"/>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336408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B9-4AE1-0C05-B325-0430AA0AFF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18A95E-311E-60B6-DA2C-691D0C8B10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7412EE-CE4F-ACE5-165D-ADBF42DA66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E34117-71F1-7B00-D970-3507DE4C5BF2}"/>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4/29/2025</a:t>
            </a:fld>
            <a:endParaRPr lang="en-US"/>
          </a:p>
        </p:txBody>
      </p:sp>
      <p:sp>
        <p:nvSpPr>
          <p:cNvPr id="6" name="Footer Placeholder 5">
            <a:extLst>
              <a:ext uri="{FF2B5EF4-FFF2-40B4-BE49-F238E27FC236}">
                <a16:creationId xmlns:a16="http://schemas.microsoft.com/office/drawing/2014/main" id="{A2FCCA97-D4C1-FDDF-413B-F850F7DC21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13A17C-0CE8-3738-778B-CC0D32EADB37}"/>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730735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round pink circle with white text and a black background&#10;&#10;Description automatically generated">
            <a:extLst>
              <a:ext uri="{FF2B5EF4-FFF2-40B4-BE49-F238E27FC236}">
                <a16:creationId xmlns:a16="http://schemas.microsoft.com/office/drawing/2014/main" id="{6224F0C6-39CB-EE75-9C28-EF7E906611C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extLst>
      <p:ext uri="{BB962C8B-B14F-4D97-AF65-F5344CB8AC3E}">
        <p14:creationId xmlns:p14="http://schemas.microsoft.com/office/powerpoint/2010/main" val="2744178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5C33E16C-016B-EFCE-7C37-78F32486388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extLst>
      <p:ext uri="{BB962C8B-B14F-4D97-AF65-F5344CB8AC3E}">
        <p14:creationId xmlns:p14="http://schemas.microsoft.com/office/powerpoint/2010/main" val="4251217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sv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sv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3505200" y="2883535"/>
            <a:ext cx="1790065" cy="2630170"/>
          </a:xfrm>
          <a:prstGeom prst="rect">
            <a:avLst/>
          </a:prstGeom>
        </p:spPr>
      </p:pic>
      <p:pic>
        <p:nvPicPr>
          <p:cNvPr id="3" name="Graphic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906000" y="2743200"/>
            <a:ext cx="1453515" cy="2911475"/>
          </a:xfrm>
          <a:prstGeom prst="rect">
            <a:avLst/>
          </a:prstGeom>
        </p:spPr>
      </p:pic>
      <p:grpSp>
        <p:nvGrpSpPr>
          <p:cNvPr id="4" name="Group 3"/>
          <p:cNvGrpSpPr/>
          <p:nvPr/>
        </p:nvGrpSpPr>
        <p:grpSpPr>
          <a:xfrm>
            <a:off x="3478412" y="381000"/>
            <a:ext cx="6852163" cy="2454275"/>
            <a:chOff x="7324" y="600"/>
            <a:chExt cx="5502" cy="3865"/>
          </a:xfrm>
          <a:solidFill>
            <a:schemeClr val="accent4">
              <a:lumMod val="60000"/>
              <a:lumOff val="40000"/>
            </a:schemeClr>
          </a:solidFill>
        </p:grpSpPr>
        <p:pic>
          <p:nvPicPr>
            <p:cNvPr id="2"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45" y="600"/>
              <a:ext cx="5481" cy="3865"/>
            </a:xfrm>
            <a:prstGeom prst="rect">
              <a:avLst/>
            </a:prstGeom>
          </p:spPr>
        </p:pic>
        <p:sp>
          <p:nvSpPr>
            <p:cNvPr id="16" name="Text Box 15"/>
            <p:cNvSpPr txBox="1"/>
            <p:nvPr/>
          </p:nvSpPr>
          <p:spPr>
            <a:xfrm>
              <a:off x="7324" y="1200"/>
              <a:ext cx="5490" cy="2082"/>
            </a:xfrm>
            <a:prstGeom prst="rect">
              <a:avLst/>
            </a:prstGeom>
            <a:noFill/>
            <a:extLst>
              <a:ext uri="{909E8E84-426E-40DD-AFC4-6F175D3DCCD1}">
                <a14:hiddenFill xmlns:a14="http://schemas.microsoft.com/office/drawing/2010/main">
                  <a:grpFill/>
                </a14:hiddenFill>
              </a:ext>
            </a:extLst>
          </p:spPr>
          <p:txBody>
            <a:bodyPr wrap="square" rtlCol="0">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Chào các bạn! Hãy cùng đến trường với chúng tớ nào!</a:t>
              </a:r>
            </a:p>
          </p:txBody>
        </p:sp>
      </p:grpSp>
      <p:grpSp>
        <p:nvGrpSpPr>
          <p:cNvPr id="5" name="Group 4"/>
          <p:cNvGrpSpPr/>
          <p:nvPr/>
        </p:nvGrpSpPr>
        <p:grpSpPr>
          <a:xfrm>
            <a:off x="5410200" y="457200"/>
            <a:ext cx="4855210" cy="2453640"/>
            <a:chOff x="8832" y="4800"/>
            <a:chExt cx="7646" cy="3864"/>
          </a:xfrm>
        </p:grpSpPr>
        <p:pic>
          <p:nvPicPr>
            <p:cNvPr id="6"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832" y="4800"/>
              <a:ext cx="7216" cy="3865"/>
            </a:xfrm>
            <a:prstGeom prst="rect">
              <a:avLst/>
            </a:prstGeom>
          </p:spPr>
        </p:pic>
        <p:sp>
          <p:nvSpPr>
            <p:cNvPr id="8" name="Text Box 7"/>
            <p:cNvSpPr txBox="1"/>
            <p:nvPr/>
          </p:nvSpPr>
          <p:spPr>
            <a:xfrm>
              <a:off x="9102" y="5040"/>
              <a:ext cx="7377" cy="30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Trước khi đi chúng ta hãy cùng khởi động nhé!</a:t>
              </a:r>
            </a:p>
          </p:txBody>
        </p:sp>
      </p:grpSp>
      <p:pic>
        <p:nvPicPr>
          <p:cNvPr id="9" name="Picture 8" descr="A round pink circle with white text and a black background&#10;&#10;Description automatically generated">
            <a:extLst>
              <a:ext uri="{FF2B5EF4-FFF2-40B4-BE49-F238E27FC236}">
                <a16:creationId xmlns:a16="http://schemas.microsoft.com/office/drawing/2014/main" id="{FD4AE212-493C-7E55-0944-6B68166EC8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000"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000"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assroom with desks and chairs&#10;&#10;Description automatically generated">
            <a:extLst>
              <a:ext uri="{FF2B5EF4-FFF2-40B4-BE49-F238E27FC236}">
                <a16:creationId xmlns:a16="http://schemas.microsoft.com/office/drawing/2014/main" id="{F6B3DBFD-9511-016F-4B92-F22F389FD655}"/>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2860" b="2114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A5AD69C-1910-1E0F-80BE-B13F06C5D735}"/>
              </a:ext>
            </a:extLst>
          </p:cNvPr>
          <p:cNvSpPr txBox="1"/>
          <p:nvPr/>
        </p:nvSpPr>
        <p:spPr>
          <a:xfrm>
            <a:off x="2426923" y="1470825"/>
            <a:ext cx="7416532" cy="2800767"/>
          </a:xfrm>
          <a:prstGeom prst="rect">
            <a:avLst/>
          </a:prstGeom>
          <a:noFill/>
        </p:spPr>
        <p:txBody>
          <a:bodyPr wrap="square" rtlCol="0">
            <a:spAutoFit/>
          </a:bodyPr>
          <a:lstStyle/>
          <a:p>
            <a:pPr algn="ctr"/>
            <a:r>
              <a:rPr lang="vi-VN" sz="4400" dirty="0">
                <a:solidFill>
                  <a:schemeClr val="bg1"/>
                </a:solidFill>
                <a:latin typeface="Cambria" panose="02040503050406030204" pitchFamily="18" charset="0"/>
                <a:ea typeface="Cambria" panose="02040503050406030204" pitchFamily="18" charset="0"/>
              </a:rPr>
              <a:t>Một số danh từ chung có thể được viết hoa để thể hiện sự tôn trọng đặc biệt đối với đối tượng được nói đến.</a:t>
            </a:r>
            <a:endParaRPr lang="en-US" sz="4400" dirty="0">
              <a:solidFill>
                <a:schemeClr val="bg1"/>
              </a:solidFill>
              <a:latin typeface="Cambria" panose="02040503050406030204" pitchFamily="18" charset="0"/>
              <a:ea typeface="Cambria" panose="02040503050406030204" pitchFamily="18" charset="0"/>
            </a:endParaRPr>
          </a:p>
        </p:txBody>
      </p:sp>
      <p:pic>
        <p:nvPicPr>
          <p:cNvPr id="5" name="Picture 4" descr="A blue and orange text&#10;&#10;Description automatically generated">
            <a:extLst>
              <a:ext uri="{FF2B5EF4-FFF2-40B4-BE49-F238E27FC236}">
                <a16:creationId xmlns:a16="http://schemas.microsoft.com/office/drawing/2014/main" id="{7A6FC077-CB27-F24E-89FA-B87BA81418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161" y="239859"/>
            <a:ext cx="4109060" cy="1414395"/>
          </a:xfrm>
          <a:prstGeom prst="rect">
            <a:avLst/>
          </a:prstGeom>
        </p:spPr>
      </p:pic>
    </p:spTree>
    <p:extLst>
      <p:ext uri="{BB962C8B-B14F-4D97-AF65-F5344CB8AC3E}">
        <p14:creationId xmlns:p14="http://schemas.microsoft.com/office/powerpoint/2010/main" val="3258797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653144" y="483326"/>
            <a:ext cx="11168742" cy="1077218"/>
          </a:xfrm>
          <a:prstGeom prst="rect">
            <a:avLst/>
          </a:prstGeom>
          <a:noFill/>
        </p:spPr>
        <p:txBody>
          <a:bodyPr wrap="square" rtlCol="0">
            <a:spAutoFit/>
          </a:bodyPr>
          <a:lstStyle/>
          <a:p>
            <a:pPr lvl="0" algn="ctr">
              <a:defRPr/>
            </a:pPr>
            <a:r>
              <a:rPr lang="en-US" sz="3200" b="1" dirty="0">
                <a:solidFill>
                  <a:srgbClr val="000000"/>
                </a:solidFill>
                <a:latin typeface="Cambria" panose="02040503050406030204" pitchFamily="18" charset="0"/>
                <a:ea typeface="Cambria" panose="02040503050406030204" pitchFamily="18" charset="0"/>
              </a:rPr>
              <a:t>3. </a:t>
            </a:r>
            <a:r>
              <a:rPr lang="vi-VN" sz="3200" b="1" dirty="0">
                <a:solidFill>
                  <a:srgbClr val="000000"/>
                </a:solidFill>
                <a:latin typeface="Cambria" panose="02040503050406030204" pitchFamily="18" charset="0"/>
                <a:ea typeface="Cambria" panose="02040503050406030204" pitchFamily="18" charset="0"/>
              </a:rPr>
              <a:t>Tìm danh từ chung được viết hoa trong những câu thơ, câu văn dưới đây và cho biết tác dụng của việc viết hoa đó.</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A7E69592-03F5-58F2-F03F-4CA7DAB571D1}"/>
              </a:ext>
            </a:extLst>
          </p:cNvPr>
          <p:cNvSpPr/>
          <p:nvPr/>
        </p:nvSpPr>
        <p:spPr>
          <a:xfrm>
            <a:off x="1332411" y="1815738"/>
            <a:ext cx="10097589" cy="2246811"/>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a. Khi ta lớn lên Đất Nước đã có rồi</a:t>
            </a:r>
          </a:p>
          <a:p>
            <a:pPr algn="just"/>
            <a:r>
              <a:rPr lang="vi-VN" sz="2400" b="0" i="0" dirty="0">
                <a:solidFill>
                  <a:srgbClr val="000000"/>
                </a:solidFill>
                <a:effectLst/>
                <a:latin typeface="Cambria" panose="02040503050406030204" pitchFamily="18" charset="0"/>
                <a:ea typeface="Cambria" panose="02040503050406030204" pitchFamily="18" charset="0"/>
              </a:rPr>
              <a:t>    Đất Nước có trong những cái “ngày xửa ngày xưa…” mẹ thường hay kể.</a:t>
            </a:r>
          </a:p>
          <a:p>
            <a:pPr algn="just"/>
            <a:r>
              <a:rPr lang="vi-VN" sz="2400" b="0" i="0" dirty="0">
                <a:solidFill>
                  <a:srgbClr val="000000"/>
                </a:solidFill>
                <a:effectLst/>
                <a:latin typeface="Cambria" panose="02040503050406030204" pitchFamily="18" charset="0"/>
                <a:ea typeface="Cambria" panose="02040503050406030204" pitchFamily="18" charset="0"/>
              </a:rPr>
              <a:t>    Đất Nước bắt đầu với miếng trầu bây giờ bà ăn</a:t>
            </a:r>
          </a:p>
          <a:p>
            <a:pPr algn="just"/>
            <a:r>
              <a:rPr lang="vi-VN" sz="2400" b="0" i="0" dirty="0">
                <a:solidFill>
                  <a:srgbClr val="000000"/>
                </a:solidFill>
                <a:effectLst/>
                <a:latin typeface="Cambria" panose="02040503050406030204" pitchFamily="18" charset="0"/>
                <a:ea typeface="Cambria" panose="02040503050406030204" pitchFamily="18" charset="0"/>
              </a:rPr>
              <a:t>    Đất Nước lớn lên khi dân mình biết trồng tre mà đánh giặc.</a:t>
            </a:r>
          </a:p>
          <a:p>
            <a:pPr algn="just"/>
            <a:r>
              <a:rPr lang="vi-VN" sz="2400" b="0" i="0" dirty="0">
                <a:solidFill>
                  <a:srgbClr val="000000"/>
                </a:solidFill>
                <a:effectLst/>
                <a:latin typeface="Cambria" panose="02040503050406030204" pitchFamily="18" charset="0"/>
                <a:ea typeface="Cambria" panose="02040503050406030204" pitchFamily="18" charset="0"/>
              </a:rPr>
              <a:t>                                                                                (Nguyễn Khoa Điềm)</a:t>
            </a:r>
          </a:p>
        </p:txBody>
      </p:sp>
      <p:sp>
        <p:nvSpPr>
          <p:cNvPr id="7" name="Rectangle: Rounded Corners 6">
            <a:extLst>
              <a:ext uri="{FF2B5EF4-FFF2-40B4-BE49-F238E27FC236}">
                <a16:creationId xmlns:a16="http://schemas.microsoft.com/office/drawing/2014/main" id="{2CC47CAF-D52D-E39B-52A8-65161EAF722B}"/>
              </a:ext>
            </a:extLst>
          </p:cNvPr>
          <p:cNvSpPr/>
          <p:nvPr/>
        </p:nvSpPr>
        <p:spPr>
          <a:xfrm>
            <a:off x="587829" y="4336869"/>
            <a:ext cx="5460274" cy="2325187"/>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b.</a:t>
            </a:r>
          </a:p>
          <a:p>
            <a:pPr algn="ctr"/>
            <a:r>
              <a:rPr lang="vi-VN" sz="2400" b="0" i="0" dirty="0">
                <a:solidFill>
                  <a:srgbClr val="000000"/>
                </a:solidFill>
                <a:effectLst/>
                <a:latin typeface="Cambria" panose="02040503050406030204" pitchFamily="18" charset="0"/>
                <a:ea typeface="Cambria" panose="02040503050406030204" pitchFamily="18" charset="0"/>
              </a:rPr>
              <a:t>Vì sao trái đất nặng ân tình</a:t>
            </a:r>
          </a:p>
          <a:p>
            <a:pPr algn="ctr"/>
            <a:r>
              <a:rPr lang="vi-VN" sz="2400" b="0" i="0" dirty="0">
                <a:solidFill>
                  <a:srgbClr val="000000"/>
                </a:solidFill>
                <a:effectLst/>
                <a:latin typeface="Cambria" panose="02040503050406030204" pitchFamily="18" charset="0"/>
                <a:ea typeface="Cambria" panose="02040503050406030204" pitchFamily="18" charset="0"/>
              </a:rPr>
              <a:t>Nhắc mãi tên Người – Hồ Chí Minh</a:t>
            </a:r>
          </a:p>
          <a:p>
            <a:pPr algn="ctr"/>
            <a:r>
              <a:rPr lang="vi-VN" sz="2400" b="0" i="0" dirty="0">
                <a:solidFill>
                  <a:srgbClr val="000000"/>
                </a:solidFill>
                <a:effectLst/>
                <a:latin typeface="Cambria" panose="02040503050406030204" pitchFamily="18" charset="0"/>
                <a:ea typeface="Cambria" panose="02040503050406030204" pitchFamily="18" charset="0"/>
              </a:rPr>
              <a:t>Như một niềm tin, như dũng khí</a:t>
            </a:r>
          </a:p>
          <a:p>
            <a:pPr algn="ctr"/>
            <a:r>
              <a:rPr lang="vi-VN" sz="2400" b="0" i="0" dirty="0">
                <a:solidFill>
                  <a:srgbClr val="000000"/>
                </a:solidFill>
                <a:effectLst/>
                <a:latin typeface="Cambria" panose="02040503050406030204" pitchFamily="18" charset="0"/>
                <a:ea typeface="Cambria" panose="02040503050406030204" pitchFamily="18" charset="0"/>
              </a:rPr>
              <a:t>Như lòng nhân nghĩa, đức hi sinh</a:t>
            </a:r>
          </a:p>
          <a:p>
            <a:pPr algn="ctr"/>
            <a:r>
              <a:rPr lang="vi-VN" sz="2400" b="0" i="0" dirty="0">
                <a:solidFill>
                  <a:srgbClr val="000000"/>
                </a:solidFill>
                <a:effectLst/>
                <a:latin typeface="Cambria" panose="02040503050406030204" pitchFamily="18" charset="0"/>
                <a:ea typeface="Cambria" panose="02040503050406030204" pitchFamily="18" charset="0"/>
              </a:rPr>
              <a:t>                                           (Tố Hữu)</a:t>
            </a:r>
          </a:p>
        </p:txBody>
      </p:sp>
      <p:sp>
        <p:nvSpPr>
          <p:cNvPr id="11" name="Rectangle: Rounded Corners 10">
            <a:extLst>
              <a:ext uri="{FF2B5EF4-FFF2-40B4-BE49-F238E27FC236}">
                <a16:creationId xmlns:a16="http://schemas.microsoft.com/office/drawing/2014/main" id="{B8E82D79-C338-DF37-B41E-CCB870C0916F}"/>
              </a:ext>
            </a:extLst>
          </p:cNvPr>
          <p:cNvSpPr/>
          <p:nvPr/>
        </p:nvSpPr>
        <p:spPr>
          <a:xfrm>
            <a:off x="6622869" y="4336869"/>
            <a:ext cx="5460274" cy="2325187"/>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Cambria" panose="02040503050406030204" pitchFamily="18" charset="0"/>
                <a:ea typeface="Cambria" panose="02040503050406030204" pitchFamily="18" charset="0"/>
              </a:rPr>
              <a:t>c. Sóng thần, động đất, bão lũ, hạn hán, dịch bệnh,… là những lời cảnh báo nghiêm khắc của Mẹ Thiên Nhiên đối với loài người.</a:t>
            </a:r>
          </a:p>
          <a:p>
            <a:pPr algn="r"/>
            <a:r>
              <a:rPr lang="vi-VN" sz="2400" dirty="0">
                <a:solidFill>
                  <a:srgbClr val="002060"/>
                </a:solidFill>
                <a:latin typeface="Cambria" panose="02040503050406030204" pitchFamily="18" charset="0"/>
                <a:ea typeface="Cambria" panose="02040503050406030204" pitchFamily="18" charset="0"/>
              </a:rPr>
              <a:t> (Báo </a:t>
            </a:r>
            <a:r>
              <a:rPr lang="vi-VN" sz="2400" i="1" dirty="0">
                <a:solidFill>
                  <a:srgbClr val="002060"/>
                </a:solidFill>
                <a:latin typeface="Cambria" panose="02040503050406030204" pitchFamily="18" charset="0"/>
                <a:ea typeface="Cambria" panose="02040503050406030204" pitchFamily="18" charset="0"/>
              </a:rPr>
              <a:t>Văn nghệ</a:t>
            </a:r>
            <a:r>
              <a:rPr lang="vi-VN" sz="24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99658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7"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1084217" y="483326"/>
            <a:ext cx="104241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Hoàn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phiếu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8CB0630E-1F9B-F034-0B54-856E0D090A03}"/>
              </a:ext>
            </a:extLst>
          </p:cNvPr>
          <p:cNvPicPr>
            <a:picLocks noChangeAspect="1"/>
          </p:cNvPicPr>
          <p:nvPr/>
        </p:nvPicPr>
        <p:blipFill>
          <a:blip r:embed="rId3"/>
          <a:stretch>
            <a:fillRect/>
          </a:stretch>
        </p:blipFill>
        <p:spPr>
          <a:xfrm>
            <a:off x="1642518" y="1271178"/>
            <a:ext cx="8742454" cy="5150865"/>
          </a:xfrm>
          <a:prstGeom prst="rect">
            <a:avLst/>
          </a:prstGeom>
        </p:spPr>
      </p:pic>
    </p:spTree>
    <p:extLst>
      <p:ext uri="{BB962C8B-B14F-4D97-AF65-F5344CB8AC3E}">
        <p14:creationId xmlns:p14="http://schemas.microsoft.com/office/powerpoint/2010/main" val="2253065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in graduation gowns&#10;&#10;Description automatically generated">
            <a:extLst>
              <a:ext uri="{FF2B5EF4-FFF2-40B4-BE49-F238E27FC236}">
                <a16:creationId xmlns:a16="http://schemas.microsoft.com/office/drawing/2014/main" id="{2391A542-EB31-0E54-14E7-C56A2A7ABE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294703" cy="7563678"/>
          </a:xfrm>
          <a:prstGeom prst="rect">
            <a:avLst/>
          </a:prstGeom>
        </p:spPr>
      </p:pic>
      <p:pic>
        <p:nvPicPr>
          <p:cNvPr id="2" name="Picture 1">
            <a:extLst>
              <a:ext uri="{FF2B5EF4-FFF2-40B4-BE49-F238E27FC236}">
                <a16:creationId xmlns:a16="http://schemas.microsoft.com/office/drawing/2014/main" id="{7BD4BB79-784A-2A73-E2C0-E923C446E934}"/>
              </a:ext>
            </a:extLst>
          </p:cNvPr>
          <p:cNvPicPr>
            <a:picLocks noChangeAspect="1"/>
          </p:cNvPicPr>
          <p:nvPr/>
        </p:nvPicPr>
        <p:blipFill>
          <a:blip r:embed="rId3"/>
          <a:stretch>
            <a:fillRect/>
          </a:stretch>
        </p:blipFill>
        <p:spPr>
          <a:xfrm>
            <a:off x="2394545" y="410835"/>
            <a:ext cx="7193903" cy="4834547"/>
          </a:xfrm>
          <a:prstGeom prst="rect">
            <a:avLst/>
          </a:prstGeom>
        </p:spPr>
      </p:pic>
    </p:spTree>
    <p:extLst>
      <p:ext uri="{BB962C8B-B14F-4D97-AF65-F5344CB8AC3E}">
        <p14:creationId xmlns:p14="http://schemas.microsoft.com/office/powerpoint/2010/main" val="3700266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762C8E0C-3157-3221-F9DB-0AF055BB529B}"/>
              </a:ext>
            </a:extLst>
          </p:cNvPr>
          <p:cNvPicPr>
            <a:picLocks noChangeAspect="1"/>
          </p:cNvPicPr>
          <p:nvPr/>
        </p:nvPicPr>
        <p:blipFill>
          <a:blip r:embed="rId3"/>
          <a:stretch>
            <a:fillRect/>
          </a:stretch>
        </p:blipFill>
        <p:spPr>
          <a:xfrm>
            <a:off x="1292133" y="1329281"/>
            <a:ext cx="9642351" cy="3921988"/>
          </a:xfrm>
          <a:prstGeom prst="rect">
            <a:avLst/>
          </a:prstGeom>
        </p:spPr>
      </p:pic>
    </p:spTree>
    <p:extLst>
      <p:ext uri="{BB962C8B-B14F-4D97-AF65-F5344CB8AC3E}">
        <p14:creationId xmlns:p14="http://schemas.microsoft.com/office/powerpoint/2010/main" val="4089309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A landscape with a river and houses&#10;&#10;Description automatically generated">
            <a:extLst>
              <a:ext uri="{FF2B5EF4-FFF2-40B4-BE49-F238E27FC236}">
                <a16:creationId xmlns:a16="http://schemas.microsoft.com/office/drawing/2014/main" id="{0D8308D0-400C-1FFE-4BD5-48D314A0B066}"/>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11" name="Rectangle: Rounded Corners 10">
            <a:extLst>
              <a:ext uri="{FF2B5EF4-FFF2-40B4-BE49-F238E27FC236}">
                <a16:creationId xmlns:a16="http://schemas.microsoft.com/office/drawing/2014/main" id="{260D47B7-A23C-EDDC-9087-3C03A851A332}"/>
              </a:ext>
            </a:extLst>
          </p:cNvPr>
          <p:cNvSpPr/>
          <p:nvPr/>
        </p:nvSpPr>
        <p:spPr>
          <a:xfrm>
            <a:off x="373856" y="2082254"/>
            <a:ext cx="11444288" cy="4618583"/>
          </a:xfrm>
          <a:prstGeom prst="roundRect">
            <a:avLst>
              <a:gd name="adj" fmla="val 331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5E359F07-8AF0-25E9-74A8-2204EC3011C8}"/>
              </a:ext>
            </a:extLst>
          </p:cNvPr>
          <p:cNvSpPr/>
          <p:nvPr/>
        </p:nvSpPr>
        <p:spPr>
          <a:xfrm>
            <a:off x="1159668" y="272371"/>
            <a:ext cx="9872664" cy="17359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669F637-E33A-70C3-8108-04E8C7CA94B2}"/>
              </a:ext>
            </a:extLst>
          </p:cNvPr>
          <p:cNvSpPr txBox="1"/>
          <p:nvPr/>
        </p:nvSpPr>
        <p:spPr>
          <a:xfrm>
            <a:off x="1384663" y="494677"/>
            <a:ext cx="9366067" cy="1200329"/>
          </a:xfrm>
          <a:prstGeom prst="rect">
            <a:avLst/>
          </a:prstGeom>
          <a:noFill/>
        </p:spPr>
        <p:txBody>
          <a:bodyPr wrap="square" rtlCol="0">
            <a:spAutoFit/>
          </a:bodyPr>
          <a:lstStyle/>
          <a:p>
            <a:pPr lvl="0" algn="ctr">
              <a:defRPr/>
            </a:pPr>
            <a:r>
              <a:rPr lang="en-US" sz="3600" dirty="0">
                <a:solidFill>
                  <a:srgbClr val="000000"/>
                </a:solidFill>
                <a:latin typeface="Cambria" panose="02040503050406030204" pitchFamily="18" charset="0"/>
                <a:ea typeface="Cambria" panose="02040503050406030204" pitchFamily="18" charset="0"/>
              </a:rPr>
              <a:t>4. </a:t>
            </a:r>
            <a:r>
              <a:rPr lang="vi-VN" sz="3600" dirty="0">
                <a:solidFill>
                  <a:srgbClr val="000000"/>
                </a:solidFill>
                <a:latin typeface="Cambria" panose="02040503050406030204" pitchFamily="18" charset="0"/>
                <a:ea typeface="Cambria" panose="02040503050406030204" pitchFamily="18" charset="0"/>
              </a:rPr>
              <a:t>Viết 2 – 3 câu trong đó có danh từ chung được viết hoa thể hiện sự tôn trọng đặc biệt.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E789ED3-1A21-1BBD-F2F2-9A63445AB25F}"/>
              </a:ext>
            </a:extLst>
          </p:cNvPr>
          <p:cNvSpPr txBox="1"/>
          <p:nvPr/>
        </p:nvSpPr>
        <p:spPr>
          <a:xfrm>
            <a:off x="1995897" y="2824817"/>
            <a:ext cx="9198972" cy="3046988"/>
          </a:xfrm>
          <a:prstGeom prst="rect">
            <a:avLst/>
          </a:prstGeom>
          <a:noFill/>
        </p:spPr>
        <p:txBody>
          <a:bodyPr wrap="square" rtlCol="0">
            <a:spAutoFit/>
          </a:bodyPr>
          <a:lstStyle/>
          <a:p>
            <a:pPr lvl="0" algn="ctr">
              <a:defRPr/>
            </a:pPr>
            <a:r>
              <a:rPr lang="en-US" sz="3200" dirty="0" err="1">
                <a:solidFill>
                  <a:srgbClr val="FF0000"/>
                </a:solidFill>
                <a:latin typeface="Cambria" panose="02040503050406030204" pitchFamily="18" charset="0"/>
                <a:ea typeface="Cambria" panose="02040503050406030204" pitchFamily="18" charset="0"/>
              </a:rPr>
              <a:t>Ví</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dụ</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Chủ tịch Hồ Chí Minh luôn dành muôn vàn tình thương yêu cho các cháu thiếu niên, nhi đồng. Nhân dịp tết Trung thu hoặc dịp khai giảng,... Bác đã viết thư cho các cháu để căn dặn rất ân cần, trìu mến. Người đã đặt niềm tin yêu của mình vào những chủ nhân tương lai của đất nước.</a:t>
            </a:r>
          </a:p>
        </p:txBody>
      </p:sp>
      <p:pic>
        <p:nvPicPr>
          <p:cNvPr id="2" name="Picture 1">
            <a:extLst>
              <a:ext uri="{FF2B5EF4-FFF2-40B4-BE49-F238E27FC236}">
                <a16:creationId xmlns:a16="http://schemas.microsoft.com/office/drawing/2014/main" id="{912F86B2-F07E-671C-13BB-57D6D5DBF2A3}"/>
              </a:ext>
            </a:extLst>
          </p:cNvPr>
          <p:cNvPicPr>
            <a:picLocks noChangeAspect="1"/>
          </p:cNvPicPr>
          <p:nvPr/>
        </p:nvPicPr>
        <p:blipFill>
          <a:blip r:embed="rId4"/>
          <a:stretch>
            <a:fillRect/>
          </a:stretch>
        </p:blipFill>
        <p:spPr>
          <a:xfrm flipH="1">
            <a:off x="-638757" y="3492760"/>
            <a:ext cx="3166156" cy="3304810"/>
          </a:xfrm>
          <a:prstGeom prst="rect">
            <a:avLst/>
          </a:prstGeom>
        </p:spPr>
      </p:pic>
    </p:spTree>
    <p:extLst>
      <p:ext uri="{BB962C8B-B14F-4D97-AF65-F5344CB8AC3E}">
        <p14:creationId xmlns:p14="http://schemas.microsoft.com/office/powerpoint/2010/main" val="2258611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in graduation gowns&#10;&#10;Description automatically generated">
            <a:extLst>
              <a:ext uri="{FF2B5EF4-FFF2-40B4-BE49-F238E27FC236}">
                <a16:creationId xmlns:a16="http://schemas.microsoft.com/office/drawing/2014/main" id="{2391A542-EB31-0E54-14E7-C56A2A7ABE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294703" cy="7563678"/>
          </a:xfrm>
          <a:prstGeom prst="rect">
            <a:avLst/>
          </a:prstGeom>
        </p:spPr>
      </p:pic>
      <p:sp>
        <p:nvSpPr>
          <p:cNvPr id="3" name="TextBox 2">
            <a:extLst>
              <a:ext uri="{FF2B5EF4-FFF2-40B4-BE49-F238E27FC236}">
                <a16:creationId xmlns:a16="http://schemas.microsoft.com/office/drawing/2014/main" id="{AEA4B2EC-88DB-63F1-E32C-614F945BE195}"/>
              </a:ext>
            </a:extLst>
          </p:cNvPr>
          <p:cNvSpPr txBox="1"/>
          <p:nvPr/>
        </p:nvSpPr>
        <p:spPr>
          <a:xfrm>
            <a:off x="2351314" y="1214846"/>
            <a:ext cx="8046720" cy="2704011"/>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8C5B69C5-BA90-26EF-532C-3CADC6C5703B}"/>
              </a:ext>
            </a:extLst>
          </p:cNvPr>
          <p:cNvSpPr txBox="1"/>
          <p:nvPr/>
        </p:nvSpPr>
        <p:spPr>
          <a:xfrm>
            <a:off x="2011680" y="822961"/>
            <a:ext cx="8190412" cy="3970318"/>
          </a:xfrm>
          <a:prstGeom prst="rect">
            <a:avLst/>
          </a:prstGeom>
          <a:noFill/>
        </p:spPr>
        <p:txBody>
          <a:bodyPr wrap="square" rtlCol="0">
            <a:spAutoFit/>
          </a:bodyPr>
          <a:lstStyle/>
          <a:p>
            <a:pPr algn="just"/>
            <a:r>
              <a:rPr lang="en-US" sz="2800" dirty="0">
                <a:solidFill>
                  <a:schemeClr val="bg1"/>
                </a:solidFill>
                <a:latin typeface="Cambria" panose="02040503050406030204" pitchFamily="18" charset="0"/>
                <a:ea typeface="Cambria" panose="02040503050406030204" pitchFamily="18" charset="0"/>
              </a:rPr>
              <a:t>   </a:t>
            </a:r>
            <a:r>
              <a:rPr lang="vi-VN" sz="2800" dirty="0">
                <a:solidFill>
                  <a:schemeClr val="bg1"/>
                </a:solidFill>
                <a:latin typeface="Cambria" panose="02040503050406030204" pitchFamily="18" charset="0"/>
                <a:ea typeface="Cambria" panose="02040503050406030204" pitchFamily="18" charset="0"/>
              </a:rPr>
              <a:t>Ngoài những từ chỉ lãnh tụ, tổ quốc, đất nước,... có những danh từ chung vốn được viết thường như tất cả những danh từ chung khác nhưng đôi khi vẫn được viết hoa, chẳng hạn, danh từ chỉ quan hệ trong gia đình (ông, bà, bố, mẹ,...), danh từ chỉ thầy cô giáo,... để thể hiện sự tôn trọng đặc biệt. Những trường hợp viết hoa này được coi là “viết hoa tu từ”, vì vậy không nên lạm dụng (chỉ viết hoa khi thực sự muốn nhấn mạnh ý tôn trọng đặc biệt).</a:t>
            </a:r>
            <a:endParaRPr lang="en-US" sz="28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94364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house with flowers and trees&#10;&#10;Description automatically generated">
            <a:extLst>
              <a:ext uri="{FF2B5EF4-FFF2-40B4-BE49-F238E27FC236}">
                <a16:creationId xmlns:a16="http://schemas.microsoft.com/office/drawing/2014/main" id="{E497AB45-387B-DD5C-7A3A-D69175BA0B5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
        <p:nvSpPr>
          <p:cNvPr id="4" name="Rectangle: Rounded Corners 3">
            <a:extLst>
              <a:ext uri="{FF2B5EF4-FFF2-40B4-BE49-F238E27FC236}">
                <a16:creationId xmlns:a16="http://schemas.microsoft.com/office/drawing/2014/main" id="{3160BB2C-7993-726C-8DBA-22E87C6A6BBA}"/>
              </a:ext>
            </a:extLst>
          </p:cNvPr>
          <p:cNvSpPr/>
          <p:nvPr/>
        </p:nvSpPr>
        <p:spPr>
          <a:xfrm>
            <a:off x="540773" y="393290"/>
            <a:ext cx="11002297" cy="6066504"/>
          </a:xfrm>
          <a:prstGeom prst="roundRect">
            <a:avLst/>
          </a:prstGeom>
          <a:solidFill>
            <a:schemeClr val="bg1">
              <a:alpha val="96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00" dirty="0">
              <a:ln>
                <a:solidFill>
                  <a:schemeClr val="accent6">
                    <a:lumMod val="50000"/>
                  </a:schemeClr>
                </a:solidFill>
              </a:ln>
              <a:solidFill>
                <a:srgbClr val="00B0F0"/>
              </a:solidFill>
              <a:latin typeface="SVN-Gretoon" panose="02040603050506020204" pitchFamily="18" charset="0"/>
            </a:endParaRPr>
          </a:p>
        </p:txBody>
      </p:sp>
      <p:pic>
        <p:nvPicPr>
          <p:cNvPr id="5" name="Picture 4" descr="A yellow and pink text on a black background&#10;&#10;Description automatically generated">
            <a:extLst>
              <a:ext uri="{FF2B5EF4-FFF2-40B4-BE49-F238E27FC236}">
                <a16:creationId xmlns:a16="http://schemas.microsoft.com/office/drawing/2014/main" id="{27B9DA00-CA42-2715-1E52-25F33C309E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142" y="1840854"/>
            <a:ext cx="9455716" cy="3176291"/>
          </a:xfrm>
          <a:prstGeom prst="rect">
            <a:avLst/>
          </a:prstGeom>
        </p:spPr>
      </p:pic>
    </p:spTree>
    <p:extLst>
      <p:ext uri="{BB962C8B-B14F-4D97-AF65-F5344CB8AC3E}">
        <p14:creationId xmlns:p14="http://schemas.microsoft.com/office/powerpoint/2010/main" val="3734322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65430" y="73294"/>
            <a:ext cx="5582199" cy="2735219"/>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p:cNvSpPr txBox="1"/>
          <p:nvPr/>
        </p:nvSpPr>
        <p:spPr>
          <a:xfrm>
            <a:off x="181973" y="182880"/>
            <a:ext cx="5408929" cy="2462213"/>
          </a:xfrm>
          <a:prstGeom prst="rect">
            <a:avLst/>
          </a:prstGeom>
          <a:noFill/>
        </p:spPr>
        <p:txBody>
          <a:bodyPr wrap="square" rtlCol="0">
            <a:spAutoFit/>
          </a:bodyPr>
          <a:lstStyle/>
          <a:p>
            <a:pPr lvl="0" algn="just"/>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Danh từ </a:t>
            </a:r>
            <a:r>
              <a:rPr lang="en-US" sz="2200" b="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chung</a:t>
            </a: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được viết hoa để thể hiện sự tôn trọng đặc biệt trong những dòng thơ sau là :</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Yêu Bác lòng ta trong sáng hơn,</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Xin nguyện cùng Người vươn tới mãi </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Vững như muôn ngọn dải Trường Sơn</a:t>
            </a:r>
          </a:p>
          <a:p>
            <a:pPr lvl="0" algn="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(Tố Hữu )</a:t>
            </a:r>
          </a:p>
        </p:txBody>
      </p:sp>
      <p:sp>
        <p:nvSpPr>
          <p:cNvPr id="37" name="Đúng"/>
          <p:cNvSpPr/>
          <p:nvPr/>
        </p:nvSpPr>
        <p:spPr>
          <a:xfrm>
            <a:off x="5713059" y="1366900"/>
            <a:ext cx="3110864"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Bác</a:t>
            </a: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Người</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p:cNvSpPr/>
          <p:nvPr/>
        </p:nvSpPr>
        <p:spPr>
          <a:xfrm>
            <a:off x="8849412" y="165834"/>
            <a:ext cx="3036896" cy="1108835"/>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Trường</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Sơn</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p:cNvSpPr/>
          <p:nvPr/>
        </p:nvSpPr>
        <p:spPr>
          <a:xfrm>
            <a:off x="5716733" y="165834"/>
            <a:ext cx="3072496"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Bác</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7999" y="179471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1245" y="50326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87220" y="60299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6"/>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3505200" y="2883535"/>
            <a:ext cx="1790065" cy="2630170"/>
          </a:xfrm>
          <a:prstGeom prst="rect">
            <a:avLst/>
          </a:prstGeom>
        </p:spPr>
      </p:pic>
      <p:pic>
        <p:nvPicPr>
          <p:cNvPr id="12" name="Graphic 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906000" y="2743200"/>
            <a:ext cx="1453515" cy="2911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 presetClass="emph" presetSubtype="2" repeatCount="4000" fill="hold" nodeType="clickEffect">
                                  <p:stCondLst>
                                    <p:cond delay="0"/>
                                  </p:stCondLst>
                                  <p:childTnLst>
                                    <p:animClr clrSpc="rgb" dir="cw">
                                      <p:cBhvr>
                                        <p:cTn id="24" dur="200" fill="hold"/>
                                        <p:tgtEl>
                                          <p:spTgt spid="39"/>
                                        </p:tgtEl>
                                        <p:attrNameLst>
                                          <p:attrName>fillcolor</p:attrName>
                                        </p:attrNameLst>
                                      </p:cBhvr>
                                      <p:to>
                                        <a:srgbClr val="FF7C80"/>
                                      </p:to>
                                    </p:animClr>
                                    <p:set>
                                      <p:cBhvr>
                                        <p:cTn id="25" dur="200" fill="hold"/>
                                        <p:tgtEl>
                                          <p:spTgt spid="39"/>
                                        </p:tgtEl>
                                        <p:attrNameLst>
                                          <p:attrName>fill.type</p:attrName>
                                        </p:attrNameLst>
                                      </p:cBhvr>
                                      <p:to>
                                        <p:strVal val="solid"/>
                                      </p:to>
                                    </p:set>
                                    <p:set>
                                      <p:cBhvr>
                                        <p:cTn id="26" dur="200" fill="hold"/>
                                        <p:tgtEl>
                                          <p:spTgt spid="39"/>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40"/>
                                        </p:tgtEl>
                                        <p:attrNameLst>
                                          <p:attrName>fillcolor</p:attrName>
                                        </p:attrNameLst>
                                      </p:cBhvr>
                                      <p:to>
                                        <a:srgbClr val="FF7C80"/>
                                      </p:to>
                                    </p:animClr>
                                    <p:set>
                                      <p:cBhvr>
                                        <p:cTn id="34" dur="200" fill="hold"/>
                                        <p:tgtEl>
                                          <p:spTgt spid="40"/>
                                        </p:tgtEl>
                                        <p:attrNameLst>
                                          <p:attrName>fill.type</p:attrName>
                                        </p:attrNameLst>
                                      </p:cBhvr>
                                      <p:to>
                                        <p:strVal val="solid"/>
                                      </p:to>
                                    </p:set>
                                    <p:set>
                                      <p:cBhvr>
                                        <p:cTn id="35" dur="200" fill="hold"/>
                                        <p:tgtEl>
                                          <p:spTgt spid="40"/>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par>
                                <p:cTn id="36" presetID="1"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40"/>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repeatCount="4000" fill="hold" nodeType="clickEffect">
                                  <p:stCondLst>
                                    <p:cond delay="0"/>
                                  </p:stCondLst>
                                  <p:childTnLst>
                                    <p:animClr clrSpc="rgb" dir="cw">
                                      <p:cBhvr>
                                        <p:cTn id="42" dur="200" fill="hold"/>
                                        <p:tgtEl>
                                          <p:spTgt spid="37"/>
                                        </p:tgtEl>
                                        <p:attrNameLst>
                                          <p:attrName>fillcolor</p:attrName>
                                        </p:attrNameLst>
                                      </p:cBhvr>
                                      <p:to>
                                        <a:srgbClr val="00FF00"/>
                                      </p:to>
                                    </p:animClr>
                                    <p:set>
                                      <p:cBhvr>
                                        <p:cTn id="43" dur="200" fill="hold"/>
                                        <p:tgtEl>
                                          <p:spTgt spid="37"/>
                                        </p:tgtEl>
                                        <p:attrNameLst>
                                          <p:attrName>fill.type</p:attrName>
                                        </p:attrNameLst>
                                      </p:cBhvr>
                                      <p:to>
                                        <p:strVal val="solid"/>
                                      </p:to>
                                    </p:set>
                                    <p:set>
                                      <p:cBhvr>
                                        <p:cTn id="44" dur="200" fill="hold"/>
                                        <p:tgtEl>
                                          <p:spTgt spid="3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Am-thanh-tra-loi-dung-www_nhacchuongvui_com.wav"/>
                                        </p:tgtEl>
                                      </p:cMediaNode>
                                    </p:audio>
                                  </p:subTnLst>
                                </p:cTn>
                              </p:par>
                            </p:childTnLst>
                          </p:cTn>
                        </p:par>
                        <p:par>
                          <p:cTn id="47" fill="hold">
                            <p:stCondLst>
                              <p:cond delay="800"/>
                            </p:stCondLst>
                            <p:childTnLst>
                              <p:par>
                                <p:cTn id="48" presetID="14" presetClass="exit" presetSubtype="10" fill="hold" grpId="1" nodeType="afterEffect">
                                  <p:stCondLst>
                                    <p:cond delay="0"/>
                                  </p:stCondLst>
                                  <p:childTnLst>
                                    <p:animEffect transition="out" filter="randombar(horizontal)">
                                      <p:cBhvr>
                                        <p:cTn id="49" dur="500"/>
                                        <p:tgtEl>
                                          <p:spTgt spid="39"/>
                                        </p:tgtEl>
                                      </p:cBhvr>
                                    </p:animEffect>
                                    <p:set>
                                      <p:cBhvr>
                                        <p:cTn id="50" dur="1" fill="hold">
                                          <p:stCondLst>
                                            <p:cond delay="499"/>
                                          </p:stCondLst>
                                        </p:cTn>
                                        <p:tgtEl>
                                          <p:spTgt spid="39"/>
                                        </p:tgtEl>
                                        <p:attrNameLst>
                                          <p:attrName>style.visibility</p:attrName>
                                        </p:attrNameLst>
                                      </p:cBhvr>
                                      <p:to>
                                        <p:strVal val="hidden"/>
                                      </p:to>
                                    </p:set>
                                  </p:childTnLst>
                                </p:cTn>
                              </p:par>
                              <p:par>
                                <p:cTn id="51" presetID="14" presetClass="exit" presetSubtype="10" fill="hold" grpId="1" nodeType="withEffect">
                                  <p:stCondLst>
                                    <p:cond delay="0"/>
                                  </p:stCondLst>
                                  <p:childTnLst>
                                    <p:animEffect transition="out" filter="randombar(horizontal)">
                                      <p:cBhvr>
                                        <p:cTn id="52" dur="500"/>
                                        <p:tgtEl>
                                          <p:spTgt spid="40"/>
                                        </p:tgtEl>
                                      </p:cBhvr>
                                    </p:animEffect>
                                    <p:set>
                                      <p:cBhvr>
                                        <p:cTn id="53" dur="1" fill="hold">
                                          <p:stCondLst>
                                            <p:cond delay="499"/>
                                          </p:stCondLst>
                                        </p:cTn>
                                        <p:tgtEl>
                                          <p:spTgt spid="40"/>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43"/>
                                        </p:tgtEl>
                                      </p:cBhvr>
                                    </p:animEffect>
                                    <p:set>
                                      <p:cBhvr>
                                        <p:cTn id="56" dur="1" fill="hold">
                                          <p:stCondLst>
                                            <p:cond delay="499"/>
                                          </p:stCondLst>
                                        </p:cTn>
                                        <p:tgtEl>
                                          <p:spTgt spid="43"/>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5" grpId="0" bldLvl="0" animBg="1"/>
      <p:bldP spid="36" grpId="0"/>
      <p:bldP spid="37" grpId="0" bldLvl="0" animBg="1"/>
      <p:bldP spid="39" grpId="0" bldLvl="0" animBg="1"/>
      <p:bldP spid="39" grpId="1" bldLvl="0" animBg="1"/>
      <p:bldP spid="40" grpId="0" bldLvl="0" animBg="1"/>
      <p:bldP spid="40" grpId="1"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65430" y="73294"/>
            <a:ext cx="5582199" cy="2735219"/>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p:cNvSpPr txBox="1"/>
          <p:nvPr/>
        </p:nvSpPr>
        <p:spPr>
          <a:xfrm>
            <a:off x="181973" y="182880"/>
            <a:ext cx="5408929" cy="2462213"/>
          </a:xfrm>
          <a:prstGeom prst="rect">
            <a:avLst/>
          </a:prstGeom>
          <a:noFill/>
        </p:spPr>
        <p:txBody>
          <a:bodyPr wrap="square" rtlCol="0">
            <a:spAutoFit/>
          </a:bodyPr>
          <a:lstStyle/>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Lê -nin đi vắng</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Nhưng trong vườn sên đầy nắng</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Chiếc ghế sơn xanh còn ấm hơi Người </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(Tố Hữu)</a:t>
            </a:r>
          </a:p>
          <a:p>
            <a:pPr lvl="0" algn="just"/>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Từ Người trong câu thơ trên được viết hoa để thể hiện sự tôn trọng đặc biệt đối với ai</a:t>
            </a:r>
            <a:r>
              <a:rPr lang="en-US"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7" name="Đúng"/>
          <p:cNvSpPr/>
          <p:nvPr/>
        </p:nvSpPr>
        <p:spPr>
          <a:xfrm>
            <a:off x="5713059" y="1366900"/>
            <a:ext cx="3110864"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Lê</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Nin</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p:cNvSpPr/>
          <p:nvPr/>
        </p:nvSpPr>
        <p:spPr>
          <a:xfrm>
            <a:off x="8849412" y="165834"/>
            <a:ext cx="3036896" cy="1108835"/>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a:t>
            </a:r>
            <a:r>
              <a:rPr kumimoji="0" lang="en-US" sz="28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2 </a:t>
            </a:r>
            <a:r>
              <a:rPr kumimoji="0" lang="en-US" sz="28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phương</a:t>
            </a:r>
            <a:r>
              <a:rPr kumimoji="0" lang="en-US" sz="28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án</a:t>
            </a:r>
            <a:r>
              <a:rPr kumimoji="0" lang="en-US" sz="28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trên</a:t>
            </a:r>
            <a:endParaRPr kumimoji="0" lang="en-US" sz="2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p:cNvSpPr/>
          <p:nvPr/>
        </p:nvSpPr>
        <p:spPr>
          <a:xfrm>
            <a:off x="5716733" y="165834"/>
            <a:ext cx="3072496"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Bác</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Hồ</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7999" y="179471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1245" y="50326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30911" y="60299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6"/>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3505200" y="2883535"/>
            <a:ext cx="1790065" cy="2630170"/>
          </a:xfrm>
          <a:prstGeom prst="rect">
            <a:avLst/>
          </a:prstGeom>
        </p:spPr>
      </p:pic>
      <p:pic>
        <p:nvPicPr>
          <p:cNvPr id="12" name="Graphic 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906000" y="2743200"/>
            <a:ext cx="1453515" cy="2911475"/>
          </a:xfrm>
          <a:prstGeom prst="rect">
            <a:avLst/>
          </a:prstGeom>
        </p:spPr>
      </p:pic>
    </p:spTree>
    <p:extLst>
      <p:ext uri="{BB962C8B-B14F-4D97-AF65-F5344CB8AC3E}">
        <p14:creationId xmlns:p14="http://schemas.microsoft.com/office/powerpoint/2010/main" val="3395839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 presetClass="emph" presetSubtype="2" repeatCount="4000" fill="hold" nodeType="clickEffect">
                                  <p:stCondLst>
                                    <p:cond delay="0"/>
                                  </p:stCondLst>
                                  <p:childTnLst>
                                    <p:animClr clrSpc="rgb" dir="cw">
                                      <p:cBhvr>
                                        <p:cTn id="24" dur="200" fill="hold"/>
                                        <p:tgtEl>
                                          <p:spTgt spid="39"/>
                                        </p:tgtEl>
                                        <p:attrNameLst>
                                          <p:attrName>fillcolor</p:attrName>
                                        </p:attrNameLst>
                                      </p:cBhvr>
                                      <p:to>
                                        <a:srgbClr val="FF7C80"/>
                                      </p:to>
                                    </p:animClr>
                                    <p:set>
                                      <p:cBhvr>
                                        <p:cTn id="25" dur="200" fill="hold"/>
                                        <p:tgtEl>
                                          <p:spTgt spid="39"/>
                                        </p:tgtEl>
                                        <p:attrNameLst>
                                          <p:attrName>fill.type</p:attrName>
                                        </p:attrNameLst>
                                      </p:cBhvr>
                                      <p:to>
                                        <p:strVal val="solid"/>
                                      </p:to>
                                    </p:set>
                                    <p:set>
                                      <p:cBhvr>
                                        <p:cTn id="26" dur="200" fill="hold"/>
                                        <p:tgtEl>
                                          <p:spTgt spid="39"/>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40"/>
                                        </p:tgtEl>
                                        <p:attrNameLst>
                                          <p:attrName>fillcolor</p:attrName>
                                        </p:attrNameLst>
                                      </p:cBhvr>
                                      <p:to>
                                        <a:srgbClr val="FF7C80"/>
                                      </p:to>
                                    </p:animClr>
                                    <p:set>
                                      <p:cBhvr>
                                        <p:cTn id="34" dur="200" fill="hold"/>
                                        <p:tgtEl>
                                          <p:spTgt spid="40"/>
                                        </p:tgtEl>
                                        <p:attrNameLst>
                                          <p:attrName>fill.type</p:attrName>
                                        </p:attrNameLst>
                                      </p:cBhvr>
                                      <p:to>
                                        <p:strVal val="solid"/>
                                      </p:to>
                                    </p:set>
                                    <p:set>
                                      <p:cBhvr>
                                        <p:cTn id="35" dur="200" fill="hold"/>
                                        <p:tgtEl>
                                          <p:spTgt spid="40"/>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par>
                                <p:cTn id="36" presetID="1"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40"/>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repeatCount="4000" fill="hold" nodeType="clickEffect">
                                  <p:stCondLst>
                                    <p:cond delay="0"/>
                                  </p:stCondLst>
                                  <p:childTnLst>
                                    <p:animClr clrSpc="rgb" dir="cw">
                                      <p:cBhvr>
                                        <p:cTn id="42" dur="200" fill="hold"/>
                                        <p:tgtEl>
                                          <p:spTgt spid="37"/>
                                        </p:tgtEl>
                                        <p:attrNameLst>
                                          <p:attrName>fillcolor</p:attrName>
                                        </p:attrNameLst>
                                      </p:cBhvr>
                                      <p:to>
                                        <a:srgbClr val="00FF00"/>
                                      </p:to>
                                    </p:animClr>
                                    <p:set>
                                      <p:cBhvr>
                                        <p:cTn id="43" dur="200" fill="hold"/>
                                        <p:tgtEl>
                                          <p:spTgt spid="37"/>
                                        </p:tgtEl>
                                        <p:attrNameLst>
                                          <p:attrName>fill.type</p:attrName>
                                        </p:attrNameLst>
                                      </p:cBhvr>
                                      <p:to>
                                        <p:strVal val="solid"/>
                                      </p:to>
                                    </p:set>
                                    <p:set>
                                      <p:cBhvr>
                                        <p:cTn id="44" dur="200" fill="hold"/>
                                        <p:tgtEl>
                                          <p:spTgt spid="3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Am-thanh-tra-loi-dung-www_nhacchuongvui_com.wav"/>
                                        </p:tgtEl>
                                      </p:cMediaNode>
                                    </p:audio>
                                  </p:subTnLst>
                                </p:cTn>
                              </p:par>
                            </p:childTnLst>
                          </p:cTn>
                        </p:par>
                        <p:par>
                          <p:cTn id="47" fill="hold">
                            <p:stCondLst>
                              <p:cond delay="800"/>
                            </p:stCondLst>
                            <p:childTnLst>
                              <p:par>
                                <p:cTn id="48" presetID="14" presetClass="exit" presetSubtype="10" fill="hold" grpId="1" nodeType="afterEffect">
                                  <p:stCondLst>
                                    <p:cond delay="0"/>
                                  </p:stCondLst>
                                  <p:childTnLst>
                                    <p:animEffect transition="out" filter="randombar(horizontal)">
                                      <p:cBhvr>
                                        <p:cTn id="49" dur="500"/>
                                        <p:tgtEl>
                                          <p:spTgt spid="39"/>
                                        </p:tgtEl>
                                      </p:cBhvr>
                                    </p:animEffect>
                                    <p:set>
                                      <p:cBhvr>
                                        <p:cTn id="50" dur="1" fill="hold">
                                          <p:stCondLst>
                                            <p:cond delay="499"/>
                                          </p:stCondLst>
                                        </p:cTn>
                                        <p:tgtEl>
                                          <p:spTgt spid="39"/>
                                        </p:tgtEl>
                                        <p:attrNameLst>
                                          <p:attrName>style.visibility</p:attrName>
                                        </p:attrNameLst>
                                      </p:cBhvr>
                                      <p:to>
                                        <p:strVal val="hidden"/>
                                      </p:to>
                                    </p:set>
                                  </p:childTnLst>
                                </p:cTn>
                              </p:par>
                              <p:par>
                                <p:cTn id="51" presetID="14" presetClass="exit" presetSubtype="10" fill="hold" grpId="1" nodeType="withEffect">
                                  <p:stCondLst>
                                    <p:cond delay="0"/>
                                  </p:stCondLst>
                                  <p:childTnLst>
                                    <p:animEffect transition="out" filter="randombar(horizontal)">
                                      <p:cBhvr>
                                        <p:cTn id="52" dur="500"/>
                                        <p:tgtEl>
                                          <p:spTgt spid="40"/>
                                        </p:tgtEl>
                                      </p:cBhvr>
                                    </p:animEffect>
                                    <p:set>
                                      <p:cBhvr>
                                        <p:cTn id="53" dur="1" fill="hold">
                                          <p:stCondLst>
                                            <p:cond delay="499"/>
                                          </p:stCondLst>
                                        </p:cTn>
                                        <p:tgtEl>
                                          <p:spTgt spid="40"/>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43"/>
                                        </p:tgtEl>
                                      </p:cBhvr>
                                    </p:animEffect>
                                    <p:set>
                                      <p:cBhvr>
                                        <p:cTn id="56" dur="1" fill="hold">
                                          <p:stCondLst>
                                            <p:cond delay="499"/>
                                          </p:stCondLst>
                                        </p:cTn>
                                        <p:tgtEl>
                                          <p:spTgt spid="43"/>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5" grpId="0" bldLvl="0" animBg="1"/>
      <p:bldP spid="36" grpId="0"/>
      <p:bldP spid="37" grpId="0" bldLvl="0" animBg="1"/>
      <p:bldP spid="39" grpId="0" bldLvl="0" animBg="1"/>
      <p:bldP spid="39" grpId="1" bldLvl="0" animBg="1"/>
      <p:bldP spid="40" grpId="0" bldLvl="0" animBg="1"/>
      <p:bldP spid="40" grpId="1"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65430" y="73295"/>
            <a:ext cx="5582199" cy="2397780"/>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p:cNvSpPr txBox="1"/>
          <p:nvPr/>
        </p:nvSpPr>
        <p:spPr>
          <a:xfrm>
            <a:off x="469355" y="429623"/>
            <a:ext cx="4852035" cy="1815882"/>
          </a:xfrm>
          <a:prstGeom prst="rect">
            <a:avLst/>
          </a:prstGeom>
          <a:noFill/>
        </p:spPr>
        <p:txBody>
          <a:bodyPr wrap="square" rtlCol="0">
            <a:spAutoFit/>
          </a:bodyPr>
          <a:lstStyle/>
          <a:p>
            <a:pPr lvl="0" algn="ctr"/>
            <a:r>
              <a:rPr lang="vi-VN" sz="28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Danh từ riêng nào cần viết hoa trong câu dưới đây? </a:t>
            </a:r>
            <a:endParaRPr lang="en-US" sz="28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lvl="0" algn="ct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Anh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kim</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đồng</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rất</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thông</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minh</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dũng</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cảm</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endParaRPr kumimoji="0" lang="en-US" sz="2800" b="1" i="1"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Đúng"/>
          <p:cNvSpPr/>
          <p:nvPr/>
        </p:nvSpPr>
        <p:spPr>
          <a:xfrm>
            <a:off x="6157196" y="700694"/>
            <a:ext cx="5272803" cy="1141170"/>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Kim </a:t>
            </a:r>
            <a:r>
              <a:rPr kumimoji="0" lang="en-US" sz="48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Đồng</a:t>
            </a:r>
            <a:endParaRPr kumimoji="0" lang="en-US" sz="4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1" name="Picture 4" descr="Káº¿t quáº£ hÃ¬nh áº£nh cho right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20571" y="240237"/>
            <a:ext cx="952912" cy="95291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04800" y="6096635"/>
            <a:ext cx="4370854" cy="761365"/>
            <a:chOff x="248" y="8974"/>
            <a:chExt cx="3596" cy="1589"/>
          </a:xfrm>
        </p:grpSpPr>
        <p:sp>
          <p:nvSpPr>
            <p:cNvPr id="8" name="Rounded Rectangle 7"/>
            <p:cNvSpPr/>
            <p:nvPr/>
          </p:nvSpPr>
          <p:spPr>
            <a:xfrm>
              <a:off x="248" y="8974"/>
              <a:ext cx="3596" cy="1589"/>
            </a:xfrm>
            <a:prstGeom prst="roundRect">
              <a:avLst/>
            </a:prstGeom>
            <a:solidFill>
              <a:schemeClr val="accent5">
                <a:lumMod val="75000"/>
              </a:schemeClr>
            </a:solidFill>
            <a:ln w="82550" cmpd="sng">
              <a:solidFill>
                <a:schemeClr val="bg1"/>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 Box 9"/>
            <p:cNvSpPr txBox="1"/>
            <p:nvPr/>
          </p:nvSpPr>
          <p:spPr>
            <a:xfrm>
              <a:off x="766" y="8991"/>
              <a:ext cx="2797" cy="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SVN-The Voice Heavy" panose="02040603050506020204" charset="0"/>
                  <a:ea typeface="+mn-ea"/>
                  <a:cs typeface="SVN-The Voice Heavy" panose="02040603050506020204" charset="0"/>
                </a:rPr>
                <a:t>Khởi động</a:t>
              </a:r>
            </a:p>
          </p:txBody>
        </p:sp>
      </p:grpSp>
      <p:pic>
        <p:nvPicPr>
          <p:cNvPr id="11" name="Graphic 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505200" y="2883535"/>
            <a:ext cx="1790065" cy="2630170"/>
          </a:xfrm>
          <a:prstGeom prst="rect">
            <a:avLst/>
          </a:prstGeom>
        </p:spPr>
      </p:pic>
      <p:pic>
        <p:nvPicPr>
          <p:cNvPr id="12" name="Graphic 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906000" y="2743200"/>
            <a:ext cx="1453515" cy="2911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randombar(horizontal)">
                                      <p:cBhvr>
                                        <p:cTn id="13" dur="500"/>
                                        <p:tgtEl>
                                          <p:spTgt spid="3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inVertical)">
                                      <p:cBhvr>
                                        <p:cTn id="21" dur="500"/>
                                        <p:tgtEl>
                                          <p:spTgt spid="37"/>
                                        </p:tgtEl>
                                      </p:cBhvr>
                                    </p:animEffect>
                                  </p:childTnLst>
                                </p:cTn>
                              </p:par>
                              <p:par>
                                <p:cTn id="22" presetID="16" presetClass="entr" presetSubtype="21"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barn(inVertical)">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p:bldP spid="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875F6FEB-03A1-6355-7205-AE70CB395A3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
        <p:nvSpPr>
          <p:cNvPr id="2" name="Freeform 6">
            <a:extLst>
              <a:ext uri="{FF2B5EF4-FFF2-40B4-BE49-F238E27FC236}">
                <a16:creationId xmlns:a16="http://schemas.microsoft.com/office/drawing/2014/main" id="{14FB7EC0-D07D-AFBA-D077-D66CE6A66785}"/>
              </a:ext>
            </a:extLst>
          </p:cNvPr>
          <p:cNvSpPr/>
          <p:nvPr/>
        </p:nvSpPr>
        <p:spPr>
          <a:xfrm>
            <a:off x="1496403" y="1843496"/>
            <a:ext cx="4379088" cy="4652417"/>
          </a:xfrm>
          <a:custGeom>
            <a:avLst/>
            <a:gdLst/>
            <a:ahLst/>
            <a:cxnLst/>
            <a:rect l="l" t="t" r="r" b="b"/>
            <a:pathLst>
              <a:path w="4255467" h="4521080">
                <a:moveTo>
                  <a:pt x="0" y="0"/>
                </a:moveTo>
                <a:lnTo>
                  <a:pt x="4255467" y="0"/>
                </a:lnTo>
                <a:lnTo>
                  <a:pt x="4255467" y="4521080"/>
                </a:lnTo>
                <a:lnTo>
                  <a:pt x="0" y="4521080"/>
                </a:lnTo>
                <a:lnTo>
                  <a:pt x="0" y="0"/>
                </a:lnTo>
                <a:close/>
              </a:path>
            </a:pathLst>
          </a:custGeom>
          <a:blipFill>
            <a:blip r:embed="rId3"/>
            <a:stretch>
              <a:fillRect/>
            </a:stretch>
          </a:blipFill>
        </p:spPr>
        <p:txBody>
          <a:bodyPr/>
          <a:lstStyle/>
          <a:p>
            <a:endParaRPr lang="en-US"/>
          </a:p>
        </p:txBody>
      </p:sp>
      <p:sp>
        <p:nvSpPr>
          <p:cNvPr id="3" name="Freeform 7">
            <a:extLst>
              <a:ext uri="{FF2B5EF4-FFF2-40B4-BE49-F238E27FC236}">
                <a16:creationId xmlns:a16="http://schemas.microsoft.com/office/drawing/2014/main" id="{8A9A0B3A-3CEF-D309-8BE4-1ACA9541CA82}"/>
              </a:ext>
            </a:extLst>
          </p:cNvPr>
          <p:cNvSpPr/>
          <p:nvPr/>
        </p:nvSpPr>
        <p:spPr>
          <a:xfrm>
            <a:off x="6316511" y="1982274"/>
            <a:ext cx="3456139" cy="4374860"/>
          </a:xfrm>
          <a:custGeom>
            <a:avLst/>
            <a:gdLst/>
            <a:ahLst/>
            <a:cxnLst/>
            <a:rect l="l" t="t" r="r" b="b"/>
            <a:pathLst>
              <a:path w="3358572" h="4251357">
                <a:moveTo>
                  <a:pt x="0" y="0"/>
                </a:moveTo>
                <a:lnTo>
                  <a:pt x="3358571" y="0"/>
                </a:lnTo>
                <a:lnTo>
                  <a:pt x="3358571" y="4251357"/>
                </a:lnTo>
                <a:lnTo>
                  <a:pt x="0" y="4251357"/>
                </a:lnTo>
                <a:lnTo>
                  <a:pt x="0" y="0"/>
                </a:lnTo>
                <a:close/>
              </a:path>
            </a:pathLst>
          </a:custGeom>
          <a:blipFill>
            <a:blip r:embed="rId4"/>
            <a:stretch>
              <a:fillRect/>
            </a:stretch>
          </a:blipFill>
        </p:spPr>
        <p:txBody>
          <a:bodyPr/>
          <a:lstStyle/>
          <a:p>
            <a:endParaRPr lang="en-US"/>
          </a:p>
        </p:txBody>
      </p:sp>
      <p:pic>
        <p:nvPicPr>
          <p:cNvPr id="4" name="Picture 3">
            <a:extLst>
              <a:ext uri="{FF2B5EF4-FFF2-40B4-BE49-F238E27FC236}">
                <a16:creationId xmlns:a16="http://schemas.microsoft.com/office/drawing/2014/main" id="{D49EE057-87AC-FAD1-C572-15D4E9237414}"/>
              </a:ext>
            </a:extLst>
          </p:cNvPr>
          <p:cNvPicPr>
            <a:picLocks noChangeAspect="1"/>
          </p:cNvPicPr>
          <p:nvPr/>
        </p:nvPicPr>
        <p:blipFill>
          <a:blip r:embed="rId5"/>
          <a:stretch>
            <a:fillRect/>
          </a:stretch>
        </p:blipFill>
        <p:spPr>
          <a:xfrm>
            <a:off x="0" y="905109"/>
            <a:ext cx="12192000" cy="1364055"/>
          </a:xfrm>
          <a:prstGeom prst="rect">
            <a:avLst/>
          </a:prstGeom>
        </p:spPr>
      </p:pic>
    </p:spTree>
    <p:extLst>
      <p:ext uri="{BB962C8B-B14F-4D97-AF65-F5344CB8AC3E}">
        <p14:creationId xmlns:p14="http://schemas.microsoft.com/office/powerpoint/2010/main" val="2919467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F8BE6F8-FCAE-1985-FBD8-1A239493615B}"/>
              </a:ext>
            </a:extLst>
          </p:cNvPr>
          <p:cNvSpPr/>
          <p:nvPr/>
        </p:nvSpPr>
        <p:spPr>
          <a:xfrm>
            <a:off x="65430" y="73295"/>
            <a:ext cx="5582199" cy="2397780"/>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 name="06 NK PowerSkills">
            <a:extLst>
              <a:ext uri="{FF2B5EF4-FFF2-40B4-BE49-F238E27FC236}">
                <a16:creationId xmlns:a16="http://schemas.microsoft.com/office/drawing/2014/main" id="{5CAD156B-324A-F985-F984-494966BF8EAF}"/>
              </a:ext>
            </a:extLst>
          </p:cNvPr>
          <p:cNvSpPr txBox="1"/>
          <p:nvPr/>
        </p:nvSpPr>
        <p:spPr>
          <a:xfrm>
            <a:off x="364852" y="298995"/>
            <a:ext cx="4852035" cy="2062103"/>
          </a:xfrm>
          <a:prstGeom prst="rect">
            <a:avLst/>
          </a:prstGeom>
          <a:noFill/>
        </p:spPr>
        <p:txBody>
          <a:bodyPr wrap="square" rtlCol="0">
            <a:spAutoFit/>
          </a:bodyPr>
          <a:lstStyle/>
          <a:p>
            <a:pPr lvl="0" algn="ctr"/>
            <a:r>
              <a:rPr lang="vi-VN" sz="3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Từ nào viết hoa chưa đúng trong câu sau? </a:t>
            </a:r>
          </a:p>
          <a:p>
            <a:pPr lvl="0" algn="ctr"/>
            <a:r>
              <a:rPr lang="vi-VN" sz="32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Lan và Hoa là hai Chị Em sinh đôi. </a:t>
            </a:r>
          </a:p>
        </p:txBody>
      </p:sp>
      <p:sp>
        <p:nvSpPr>
          <p:cNvPr id="4" name="Đúng">
            <a:extLst>
              <a:ext uri="{FF2B5EF4-FFF2-40B4-BE49-F238E27FC236}">
                <a16:creationId xmlns:a16="http://schemas.microsoft.com/office/drawing/2014/main" id="{1E943DC1-D892-343D-AB27-1520ADB1E530}"/>
              </a:ext>
            </a:extLst>
          </p:cNvPr>
          <p:cNvSpPr/>
          <p:nvPr/>
        </p:nvSpPr>
        <p:spPr>
          <a:xfrm>
            <a:off x="6157196" y="700694"/>
            <a:ext cx="5272803" cy="1141170"/>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lvl="0" algn="ctr">
              <a:defRPr/>
            </a:pPr>
            <a:r>
              <a:rPr lang="en-US" sz="5400" b="1" dirty="0" err="1">
                <a:ln w="0"/>
                <a:solidFill>
                  <a:srgbClr val="5B9BD5">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Chị</a:t>
            </a:r>
            <a:r>
              <a:rPr lang="en-US" sz="5400" b="1" dirty="0">
                <a:ln w="0"/>
                <a:solidFill>
                  <a:srgbClr val="5B9BD5">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Em</a:t>
            </a:r>
            <a:endParaRPr kumimoji="0" lang="en-US" sz="54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4" descr="Káº¿t quáº£ hÃ¬nh áº£nh cho right icon">
            <a:extLst>
              <a:ext uri="{FF2B5EF4-FFF2-40B4-BE49-F238E27FC236}">
                <a16:creationId xmlns:a16="http://schemas.microsoft.com/office/drawing/2014/main" id="{00AFAC3C-E79B-F792-7CA2-293CE32F53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20571" y="240237"/>
            <a:ext cx="952912" cy="95291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7D0B365-DD7E-A0EE-43D1-0EC8A787E370}"/>
              </a:ext>
            </a:extLst>
          </p:cNvPr>
          <p:cNvGrpSpPr/>
          <p:nvPr/>
        </p:nvGrpSpPr>
        <p:grpSpPr>
          <a:xfrm>
            <a:off x="304800" y="6096635"/>
            <a:ext cx="4370854" cy="761365"/>
            <a:chOff x="248" y="8974"/>
            <a:chExt cx="3596" cy="1589"/>
          </a:xfrm>
        </p:grpSpPr>
        <p:sp>
          <p:nvSpPr>
            <p:cNvPr id="8" name="Rounded Rectangle 7">
              <a:extLst>
                <a:ext uri="{FF2B5EF4-FFF2-40B4-BE49-F238E27FC236}">
                  <a16:creationId xmlns:a16="http://schemas.microsoft.com/office/drawing/2014/main" id="{D5258F98-EA17-F03A-A015-BFCCBCD758C7}"/>
                </a:ext>
              </a:extLst>
            </p:cNvPr>
            <p:cNvSpPr/>
            <p:nvPr/>
          </p:nvSpPr>
          <p:spPr>
            <a:xfrm>
              <a:off x="248" y="8974"/>
              <a:ext cx="3596" cy="1589"/>
            </a:xfrm>
            <a:prstGeom prst="roundRect">
              <a:avLst/>
            </a:prstGeom>
            <a:solidFill>
              <a:schemeClr val="accent5">
                <a:lumMod val="75000"/>
              </a:schemeClr>
            </a:solidFill>
            <a:ln w="82550" cmpd="sng">
              <a:solidFill>
                <a:schemeClr val="bg1"/>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 Box 9">
              <a:extLst>
                <a:ext uri="{FF2B5EF4-FFF2-40B4-BE49-F238E27FC236}">
                  <a16:creationId xmlns:a16="http://schemas.microsoft.com/office/drawing/2014/main" id="{82370310-415A-AB54-A425-97536382993A}"/>
                </a:ext>
              </a:extLst>
            </p:cNvPr>
            <p:cNvSpPr txBox="1"/>
            <p:nvPr/>
          </p:nvSpPr>
          <p:spPr>
            <a:xfrm>
              <a:off x="766" y="8991"/>
              <a:ext cx="2797" cy="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SVN-The Voice Heavy" panose="02040603050506020204" charset="0"/>
                  <a:ea typeface="+mn-ea"/>
                  <a:cs typeface="SVN-The Voice Heavy" panose="02040603050506020204" charset="0"/>
                </a:rPr>
                <a:t>Khởi động</a:t>
              </a:r>
            </a:p>
          </p:txBody>
        </p:sp>
      </p:grpSp>
      <p:pic>
        <p:nvPicPr>
          <p:cNvPr id="14" name="Graphic 6">
            <a:extLst>
              <a:ext uri="{FF2B5EF4-FFF2-40B4-BE49-F238E27FC236}">
                <a16:creationId xmlns:a16="http://schemas.microsoft.com/office/drawing/2014/main" id="{F57DD1D6-8DB0-9278-00C9-7DA5262166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505200" y="2883535"/>
            <a:ext cx="1790065" cy="2630170"/>
          </a:xfrm>
          <a:prstGeom prst="rect">
            <a:avLst/>
          </a:prstGeom>
        </p:spPr>
      </p:pic>
      <p:pic>
        <p:nvPicPr>
          <p:cNvPr id="15" name="Graphic 1">
            <a:extLst>
              <a:ext uri="{FF2B5EF4-FFF2-40B4-BE49-F238E27FC236}">
                <a16:creationId xmlns:a16="http://schemas.microsoft.com/office/drawing/2014/main" id="{EF778E63-996C-2ECF-6664-B9447C561B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906000" y="2743200"/>
            <a:ext cx="1453515" cy="2911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artoon landscape with mountains and trees&#10;&#10;Description automatically generated">
            <a:extLst>
              <a:ext uri="{FF2B5EF4-FFF2-40B4-BE49-F238E27FC236}">
                <a16:creationId xmlns:a16="http://schemas.microsoft.com/office/drawing/2014/main" id="{C5521AE0-1CDA-E24C-78B9-E7AD01BBA86F}"/>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14EC6187-76AA-85BA-F755-B1DB741DD122}"/>
              </a:ext>
            </a:extLst>
          </p:cNvPr>
          <p:cNvSpPr/>
          <p:nvPr/>
        </p:nvSpPr>
        <p:spPr>
          <a:xfrm>
            <a:off x="1454943" y="633412"/>
            <a:ext cx="9282113" cy="5735857"/>
          </a:xfrm>
          <a:prstGeom prst="roundRect">
            <a:avLst/>
          </a:prstGeom>
          <a:solidFill>
            <a:schemeClr val="bg1">
              <a:alpha val="74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E057A26-4EE2-3A2A-E864-5ED034DFDBBB}"/>
              </a:ext>
            </a:extLst>
          </p:cNvPr>
          <p:cNvSpPr txBox="1"/>
          <p:nvPr/>
        </p:nvSpPr>
        <p:spPr>
          <a:xfrm>
            <a:off x="2810215" y="821568"/>
            <a:ext cx="6651171" cy="584775"/>
          </a:xfrm>
          <a:prstGeom prst="rect">
            <a:avLst/>
          </a:prstGeom>
          <a:noFill/>
        </p:spPr>
        <p:txBody>
          <a:bodyPr wrap="square" rtlCol="0">
            <a:spAutoFit/>
          </a:bodyPr>
          <a:lstStyle/>
          <a:p>
            <a:pPr algn="ctr"/>
            <a:r>
              <a:rPr lang="en-US" sz="3200" dirty="0" err="1">
                <a:solidFill>
                  <a:srgbClr val="0070C0"/>
                </a:solidFill>
              </a:rPr>
              <a:t>Thứ</a:t>
            </a:r>
            <a:r>
              <a:rPr lang="en-US" sz="3200" dirty="0">
                <a:solidFill>
                  <a:srgbClr val="0070C0"/>
                </a:solidFill>
              </a:rPr>
              <a:t> ....., </a:t>
            </a:r>
            <a:r>
              <a:rPr lang="en-US" sz="3200" dirty="0" err="1">
                <a:solidFill>
                  <a:srgbClr val="0070C0"/>
                </a:solidFill>
              </a:rPr>
              <a:t>ngày</a:t>
            </a:r>
            <a:r>
              <a:rPr lang="en-US" sz="3200" dirty="0">
                <a:solidFill>
                  <a:srgbClr val="0070C0"/>
                </a:solidFill>
              </a:rPr>
              <a:t> ..... </a:t>
            </a:r>
            <a:r>
              <a:rPr lang="en-US" sz="3200" dirty="0" err="1">
                <a:solidFill>
                  <a:srgbClr val="0070C0"/>
                </a:solidFill>
              </a:rPr>
              <a:t>tháng</a:t>
            </a:r>
            <a:r>
              <a:rPr lang="en-US" sz="3200" dirty="0">
                <a:solidFill>
                  <a:srgbClr val="0070C0"/>
                </a:solidFill>
              </a:rPr>
              <a:t> ...... </a:t>
            </a:r>
            <a:r>
              <a:rPr lang="en-US" sz="3200" dirty="0" err="1">
                <a:solidFill>
                  <a:srgbClr val="0070C0"/>
                </a:solidFill>
              </a:rPr>
              <a:t>năm</a:t>
            </a:r>
            <a:r>
              <a:rPr lang="en-US" sz="3200" dirty="0">
                <a:solidFill>
                  <a:srgbClr val="0070C0"/>
                </a:solidFill>
              </a:rPr>
              <a:t> .....</a:t>
            </a:r>
          </a:p>
        </p:txBody>
      </p:sp>
      <p:pic>
        <p:nvPicPr>
          <p:cNvPr id="5" name="Picture 4">
            <a:extLst>
              <a:ext uri="{FF2B5EF4-FFF2-40B4-BE49-F238E27FC236}">
                <a16:creationId xmlns:a16="http://schemas.microsoft.com/office/drawing/2014/main" id="{62791984-100D-623A-A211-5EF8722AD7AA}"/>
              </a:ext>
            </a:extLst>
          </p:cNvPr>
          <p:cNvPicPr>
            <a:picLocks noChangeAspect="1"/>
          </p:cNvPicPr>
          <p:nvPr/>
        </p:nvPicPr>
        <p:blipFill>
          <a:blip r:embed="rId3"/>
          <a:stretch>
            <a:fillRect/>
          </a:stretch>
        </p:blipFill>
        <p:spPr>
          <a:xfrm>
            <a:off x="4343678" y="1198236"/>
            <a:ext cx="3609145" cy="1457070"/>
          </a:xfrm>
          <a:prstGeom prst="rect">
            <a:avLst/>
          </a:prstGeom>
        </p:spPr>
      </p:pic>
      <p:sp>
        <p:nvSpPr>
          <p:cNvPr id="10" name="Freeform 5">
            <a:extLst>
              <a:ext uri="{FF2B5EF4-FFF2-40B4-BE49-F238E27FC236}">
                <a16:creationId xmlns:a16="http://schemas.microsoft.com/office/drawing/2014/main" id="{4F6B1053-F791-6BE2-F4E5-63A53CFB67B3}"/>
              </a:ext>
            </a:extLst>
          </p:cNvPr>
          <p:cNvSpPr/>
          <p:nvPr/>
        </p:nvSpPr>
        <p:spPr>
          <a:xfrm>
            <a:off x="9311046" y="1167228"/>
            <a:ext cx="2880954" cy="5690772"/>
          </a:xfrm>
          <a:custGeom>
            <a:avLst/>
            <a:gdLst/>
            <a:ahLst/>
            <a:cxnLst/>
            <a:rect l="l" t="t" r="r" b="b"/>
            <a:pathLst>
              <a:path w="2880954" h="5690772">
                <a:moveTo>
                  <a:pt x="0" y="0"/>
                </a:moveTo>
                <a:lnTo>
                  <a:pt x="2880954" y="0"/>
                </a:lnTo>
                <a:lnTo>
                  <a:pt x="2880954" y="5690772"/>
                </a:lnTo>
                <a:lnTo>
                  <a:pt x="0" y="5690772"/>
                </a:lnTo>
                <a:lnTo>
                  <a:pt x="0" y="0"/>
                </a:lnTo>
                <a:close/>
              </a:path>
            </a:pathLst>
          </a:custGeom>
          <a:blipFill>
            <a:blip r:embed="rId4"/>
            <a:stretch>
              <a:fillRect/>
            </a:stretch>
          </a:blipFill>
        </p:spPr>
        <p:txBody>
          <a:bodyPr/>
          <a:lstStyle/>
          <a:p>
            <a:endParaRPr lang="en-US" dirty="0"/>
          </a:p>
        </p:txBody>
      </p:sp>
      <p:pic>
        <p:nvPicPr>
          <p:cNvPr id="11" name="Picture 10">
            <a:extLst>
              <a:ext uri="{FF2B5EF4-FFF2-40B4-BE49-F238E27FC236}">
                <a16:creationId xmlns:a16="http://schemas.microsoft.com/office/drawing/2014/main" id="{B4F658D5-4109-B7DF-95DF-7EF452EC370C}"/>
              </a:ext>
            </a:extLst>
          </p:cNvPr>
          <p:cNvPicPr>
            <a:picLocks noChangeAspect="1"/>
          </p:cNvPicPr>
          <p:nvPr/>
        </p:nvPicPr>
        <p:blipFill>
          <a:blip r:embed="rId5"/>
          <a:stretch>
            <a:fillRect/>
          </a:stretch>
        </p:blipFill>
        <p:spPr>
          <a:xfrm>
            <a:off x="1659483" y="2589810"/>
            <a:ext cx="8559526" cy="2749534"/>
          </a:xfrm>
          <a:prstGeom prst="rect">
            <a:avLst/>
          </a:prstGeom>
        </p:spPr>
      </p:pic>
      <p:pic>
        <p:nvPicPr>
          <p:cNvPr id="12" name="Picture 11" descr="A round pink circle with white text and a black background&#10;&#10;Description automatically generated">
            <a:extLst>
              <a:ext uri="{FF2B5EF4-FFF2-40B4-BE49-F238E27FC236}">
                <a16:creationId xmlns:a16="http://schemas.microsoft.com/office/drawing/2014/main" id="{F4C2D02D-0053-7B87-B87D-8E7C7422D1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extLst>
      <p:ext uri="{BB962C8B-B14F-4D97-AF65-F5344CB8AC3E}">
        <p14:creationId xmlns:p14="http://schemas.microsoft.com/office/powerpoint/2010/main" val="3345688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1084217" y="483326"/>
            <a:ext cx="1042416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a:solidFill>
                  <a:srgbClr val="000000"/>
                </a:solidFill>
                <a:effectLst/>
                <a:latin typeface="Cambria" panose="02040503050406030204" pitchFamily="18" charset="0"/>
                <a:ea typeface="Cambria" panose="02040503050406030204" pitchFamily="18" charset="0"/>
              </a:rPr>
              <a:t>1. </a:t>
            </a:r>
            <a:r>
              <a:rPr lang="vi-VN" sz="2800" b="1" i="0" dirty="0">
                <a:solidFill>
                  <a:srgbClr val="000000"/>
                </a:solidFill>
                <a:effectLst/>
                <a:latin typeface="Cambria" panose="02040503050406030204" pitchFamily="18" charset="0"/>
                <a:ea typeface="Cambria" panose="02040503050406030204" pitchFamily="18" charset="0"/>
              </a:rPr>
              <a:t>Nêu điểm giống nhau về cách viết những từ in đậm trong các đoạn thơ dưới đây. Các từ đó có phải danh từ riêng không?</a:t>
            </a:r>
            <a:endParaRPr lang="en-US" sz="28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F4A9B72-8EB0-0E33-5025-F9A11A1D1BB2}"/>
              </a:ext>
            </a:extLst>
          </p:cNvPr>
          <p:cNvSpPr txBox="1"/>
          <p:nvPr/>
        </p:nvSpPr>
        <p:spPr>
          <a:xfrm>
            <a:off x="483325" y="1881051"/>
            <a:ext cx="7080069" cy="2677656"/>
          </a:xfrm>
          <a:prstGeom prst="rect">
            <a:avLst/>
          </a:prstGeom>
          <a:noFill/>
        </p:spPr>
        <p:txBody>
          <a:bodyPr wrap="square" rtlCol="0">
            <a:spAutoFit/>
          </a:bodyPr>
          <a:lstStyle/>
          <a:p>
            <a:pPr algn="just"/>
            <a:r>
              <a:rPr lang="vi-VN" sz="2800" b="0" i="0" dirty="0">
                <a:solidFill>
                  <a:srgbClr val="7030A0"/>
                </a:solidFill>
                <a:effectLst/>
                <a:latin typeface="Cambria" panose="02040503050406030204" pitchFamily="18" charset="0"/>
                <a:ea typeface="Cambria" panose="02040503050406030204" pitchFamily="18" charset="0"/>
              </a:rPr>
              <a:t>a. Con ở miền Nam ra thăm lăng </a:t>
            </a:r>
            <a:r>
              <a:rPr lang="vi-VN" sz="2800" b="1" i="0" dirty="0">
                <a:solidFill>
                  <a:srgbClr val="7030A0"/>
                </a:solidFill>
                <a:effectLst/>
                <a:latin typeface="Cambria" panose="02040503050406030204" pitchFamily="18" charset="0"/>
                <a:ea typeface="Cambria" panose="02040503050406030204" pitchFamily="18" charset="0"/>
              </a:rPr>
              <a:t>Bác</a:t>
            </a:r>
            <a:endParaRPr lang="vi-VN" sz="2800" b="0" i="0" dirty="0">
              <a:solidFill>
                <a:srgbClr val="7030A0"/>
              </a:solidFill>
              <a:effectLst/>
              <a:latin typeface="Cambria" panose="02040503050406030204" pitchFamily="18" charset="0"/>
              <a:ea typeface="Cambria" panose="02040503050406030204" pitchFamily="18" charset="0"/>
            </a:endParaRPr>
          </a:p>
          <a:p>
            <a:pPr algn="just"/>
            <a:r>
              <a:rPr lang="vi-VN" sz="2800" b="0" i="0" dirty="0">
                <a:solidFill>
                  <a:srgbClr val="7030A0"/>
                </a:solidFill>
                <a:effectLst/>
                <a:latin typeface="Cambria" panose="02040503050406030204" pitchFamily="18" charset="0"/>
                <a:ea typeface="Cambria" panose="02040503050406030204" pitchFamily="18" charset="0"/>
              </a:rPr>
              <a:t>    Đã thấy trong sương hàng tre bát ngát</a:t>
            </a:r>
          </a:p>
          <a:p>
            <a:pPr algn="just"/>
            <a:r>
              <a:rPr lang="vi-VN" sz="2800" b="0" i="0" dirty="0">
                <a:solidFill>
                  <a:srgbClr val="7030A0"/>
                </a:solidFill>
                <a:effectLst/>
                <a:latin typeface="Cambria" panose="02040503050406030204" pitchFamily="18" charset="0"/>
                <a:ea typeface="Cambria" panose="02040503050406030204" pitchFamily="18" charset="0"/>
              </a:rPr>
              <a:t>    Ôi! Hàng tre xanh xanh Việt Nam</a:t>
            </a:r>
          </a:p>
          <a:p>
            <a:pPr algn="just"/>
            <a:r>
              <a:rPr lang="vi-VN" sz="2800" b="0" i="0" dirty="0">
                <a:solidFill>
                  <a:srgbClr val="7030A0"/>
                </a:solidFill>
                <a:effectLst/>
                <a:latin typeface="Cambria" panose="02040503050406030204" pitchFamily="18" charset="0"/>
                <a:ea typeface="Cambria" panose="02040503050406030204" pitchFamily="18" charset="0"/>
              </a:rPr>
              <a:t>    Bão táp mưa sa đứng thẳng hàng.</a:t>
            </a:r>
          </a:p>
          <a:p>
            <a:pPr algn="r"/>
            <a:r>
              <a:rPr lang="vi-VN" sz="2800" b="0" i="0" dirty="0">
                <a:solidFill>
                  <a:srgbClr val="7030A0"/>
                </a:solidFill>
                <a:effectLst/>
                <a:latin typeface="Cambria" panose="02040503050406030204" pitchFamily="18" charset="0"/>
                <a:ea typeface="Cambria" panose="02040503050406030204" pitchFamily="18" charset="0"/>
              </a:rPr>
              <a:t>(Viễn Phương)</a:t>
            </a:r>
          </a:p>
          <a:p>
            <a:endParaRPr lang="en-US" sz="2800" dirty="0">
              <a:solidFill>
                <a:srgbClr val="7030A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FC3C6D35-22B2-6227-D5A8-DA773361AA63}"/>
              </a:ext>
            </a:extLst>
          </p:cNvPr>
          <p:cNvPicPr>
            <a:picLocks noChangeAspect="1"/>
          </p:cNvPicPr>
          <p:nvPr/>
        </p:nvPicPr>
        <p:blipFill>
          <a:blip r:embed="rId3"/>
          <a:stretch>
            <a:fillRect/>
          </a:stretch>
        </p:blipFill>
        <p:spPr>
          <a:xfrm>
            <a:off x="7599588" y="1743211"/>
            <a:ext cx="3924371" cy="2619783"/>
          </a:xfrm>
          <a:prstGeom prst="rect">
            <a:avLst/>
          </a:prstGeom>
        </p:spPr>
      </p:pic>
      <p:sp>
        <p:nvSpPr>
          <p:cNvPr id="10" name="TextBox 9">
            <a:extLst>
              <a:ext uri="{FF2B5EF4-FFF2-40B4-BE49-F238E27FC236}">
                <a16:creationId xmlns:a16="http://schemas.microsoft.com/office/drawing/2014/main" id="{8E527724-3157-9857-C207-8D91EC10BC84}"/>
              </a:ext>
            </a:extLst>
          </p:cNvPr>
          <p:cNvSpPr txBox="1"/>
          <p:nvPr/>
        </p:nvSpPr>
        <p:spPr>
          <a:xfrm>
            <a:off x="692331" y="4180344"/>
            <a:ext cx="7080069" cy="2246769"/>
          </a:xfrm>
          <a:prstGeom prst="rect">
            <a:avLst/>
          </a:prstGeom>
          <a:noFill/>
        </p:spPr>
        <p:txBody>
          <a:bodyPr wrap="square" rtlCol="0">
            <a:spAutoFit/>
          </a:bodyPr>
          <a:lstStyle/>
          <a:p>
            <a:pPr algn="just"/>
            <a:r>
              <a:rPr lang="vi-VN" sz="2800" dirty="0">
                <a:solidFill>
                  <a:srgbClr val="7030A0"/>
                </a:solidFill>
                <a:latin typeface="Cambria" panose="02040503050406030204" pitchFamily="18" charset="0"/>
                <a:ea typeface="Cambria" panose="02040503050406030204" pitchFamily="18" charset="0"/>
              </a:rPr>
              <a:t>b. Giọt giọt mồ hôi rơi</a:t>
            </a:r>
          </a:p>
          <a:p>
            <a:pPr algn="just"/>
            <a:r>
              <a:rPr lang="vi-VN" sz="2800" dirty="0">
                <a:solidFill>
                  <a:srgbClr val="7030A0"/>
                </a:solidFill>
                <a:latin typeface="Cambria" panose="02040503050406030204" pitchFamily="18" charset="0"/>
                <a:ea typeface="Cambria" panose="02040503050406030204" pitchFamily="18" charset="0"/>
              </a:rPr>
              <a:t>    Trên má anh vàng nghệ</a:t>
            </a:r>
          </a:p>
          <a:p>
            <a:pPr algn="just"/>
            <a:r>
              <a:rPr lang="vi-VN" sz="2800" dirty="0">
                <a:solidFill>
                  <a:srgbClr val="7030A0"/>
                </a:solidFill>
                <a:latin typeface="Cambria" panose="02040503050406030204" pitchFamily="18" charset="0"/>
                <a:ea typeface="Cambria" panose="02040503050406030204" pitchFamily="18" charset="0"/>
              </a:rPr>
              <a:t>    </a:t>
            </a:r>
            <a:r>
              <a:rPr lang="vi-VN" sz="2800" b="1" dirty="0">
                <a:solidFill>
                  <a:srgbClr val="7030A0"/>
                </a:solidFill>
                <a:latin typeface="Cambria" panose="02040503050406030204" pitchFamily="18" charset="0"/>
                <a:ea typeface="Cambria" panose="02040503050406030204" pitchFamily="18" charset="0"/>
              </a:rPr>
              <a:t>Anh Vệ quốc </a:t>
            </a:r>
            <a:r>
              <a:rPr lang="vi-VN" sz="2800" dirty="0">
                <a:solidFill>
                  <a:srgbClr val="7030A0"/>
                </a:solidFill>
                <a:latin typeface="Cambria" panose="02040503050406030204" pitchFamily="18" charset="0"/>
                <a:ea typeface="Cambria" panose="02040503050406030204" pitchFamily="18" charset="0"/>
              </a:rPr>
              <a:t>quân ơi</a:t>
            </a:r>
          </a:p>
          <a:p>
            <a:pPr algn="just"/>
            <a:r>
              <a:rPr lang="vi-VN" sz="2800" dirty="0">
                <a:solidFill>
                  <a:srgbClr val="7030A0"/>
                </a:solidFill>
                <a:latin typeface="Cambria" panose="02040503050406030204" pitchFamily="18" charset="0"/>
                <a:ea typeface="Cambria" panose="02040503050406030204" pitchFamily="18" charset="0"/>
              </a:rPr>
              <a:t>    Sao mà yêu anh thế!</a:t>
            </a:r>
          </a:p>
          <a:p>
            <a:pPr algn="just"/>
            <a:r>
              <a:rPr lang="vi-VN" sz="2800" dirty="0">
                <a:solidFill>
                  <a:srgbClr val="7030A0"/>
                </a:solidFill>
                <a:latin typeface="Cambria" panose="02040503050406030204" pitchFamily="18" charset="0"/>
                <a:ea typeface="Cambria" panose="02040503050406030204" pitchFamily="18" charset="0"/>
              </a:rPr>
              <a:t>                                (Tố Hữu)</a:t>
            </a:r>
            <a:endParaRPr lang="en-US" sz="2800"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5990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1084217" y="483326"/>
            <a:ext cx="104241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Hoàn</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phiếu</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C60A3168-D86A-3490-038F-79246D5ECE6F}"/>
              </a:ext>
            </a:extLst>
          </p:cNvPr>
          <p:cNvPicPr>
            <a:picLocks noChangeAspect="1"/>
          </p:cNvPicPr>
          <p:nvPr/>
        </p:nvPicPr>
        <p:blipFill>
          <a:blip r:embed="rId3"/>
          <a:stretch>
            <a:fillRect/>
          </a:stretch>
        </p:blipFill>
        <p:spPr>
          <a:xfrm>
            <a:off x="3425190" y="1254306"/>
            <a:ext cx="5784124" cy="4899774"/>
          </a:xfrm>
          <a:prstGeom prst="rect">
            <a:avLst/>
          </a:prstGeom>
        </p:spPr>
      </p:pic>
    </p:spTree>
    <p:extLst>
      <p:ext uri="{BB962C8B-B14F-4D97-AF65-F5344CB8AC3E}">
        <p14:creationId xmlns:p14="http://schemas.microsoft.com/office/powerpoint/2010/main" val="228898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in graduation gowns&#10;&#10;Description automatically generated">
            <a:extLst>
              <a:ext uri="{FF2B5EF4-FFF2-40B4-BE49-F238E27FC236}">
                <a16:creationId xmlns:a16="http://schemas.microsoft.com/office/drawing/2014/main" id="{2391A542-EB31-0E54-14E7-C56A2A7ABE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294703" cy="7563678"/>
          </a:xfrm>
          <a:prstGeom prst="rect">
            <a:avLst/>
          </a:prstGeom>
        </p:spPr>
      </p:pic>
      <p:pic>
        <p:nvPicPr>
          <p:cNvPr id="2" name="Picture 1">
            <a:extLst>
              <a:ext uri="{FF2B5EF4-FFF2-40B4-BE49-F238E27FC236}">
                <a16:creationId xmlns:a16="http://schemas.microsoft.com/office/drawing/2014/main" id="{7BD4BB79-784A-2A73-E2C0-E923C446E934}"/>
              </a:ext>
            </a:extLst>
          </p:cNvPr>
          <p:cNvPicPr>
            <a:picLocks noChangeAspect="1"/>
          </p:cNvPicPr>
          <p:nvPr/>
        </p:nvPicPr>
        <p:blipFill>
          <a:blip r:embed="rId3"/>
          <a:stretch>
            <a:fillRect/>
          </a:stretch>
        </p:blipFill>
        <p:spPr>
          <a:xfrm>
            <a:off x="2394545" y="410835"/>
            <a:ext cx="7193903" cy="4834547"/>
          </a:xfrm>
          <a:prstGeom prst="rect">
            <a:avLst/>
          </a:prstGeom>
        </p:spPr>
      </p:pic>
    </p:spTree>
    <p:extLst>
      <p:ext uri="{BB962C8B-B14F-4D97-AF65-F5344CB8AC3E}">
        <p14:creationId xmlns:p14="http://schemas.microsoft.com/office/powerpoint/2010/main" val="575156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B432997B-25FA-8BFD-4E48-8D57173D677E}"/>
              </a:ext>
            </a:extLst>
          </p:cNvPr>
          <p:cNvPicPr>
            <a:picLocks noChangeAspect="1"/>
          </p:cNvPicPr>
          <p:nvPr/>
        </p:nvPicPr>
        <p:blipFill>
          <a:blip r:embed="rId3"/>
          <a:stretch>
            <a:fillRect/>
          </a:stretch>
        </p:blipFill>
        <p:spPr>
          <a:xfrm>
            <a:off x="1126263" y="1129664"/>
            <a:ext cx="9689783" cy="4383961"/>
          </a:xfrm>
          <a:prstGeom prst="rect">
            <a:avLst/>
          </a:prstGeom>
        </p:spPr>
      </p:pic>
    </p:spTree>
    <p:extLst>
      <p:ext uri="{BB962C8B-B14F-4D97-AF65-F5344CB8AC3E}">
        <p14:creationId xmlns:p14="http://schemas.microsoft.com/office/powerpoint/2010/main" val="377637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A landscape with a river and houses&#10;&#10;Description automatically generated">
            <a:extLst>
              <a:ext uri="{FF2B5EF4-FFF2-40B4-BE49-F238E27FC236}">
                <a16:creationId xmlns:a16="http://schemas.microsoft.com/office/drawing/2014/main" id="{0D8308D0-400C-1FFE-4BD5-48D314A0B066}"/>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11" name="Rectangle: Rounded Corners 10">
            <a:extLst>
              <a:ext uri="{FF2B5EF4-FFF2-40B4-BE49-F238E27FC236}">
                <a16:creationId xmlns:a16="http://schemas.microsoft.com/office/drawing/2014/main" id="{260D47B7-A23C-EDDC-9087-3C03A851A332}"/>
              </a:ext>
            </a:extLst>
          </p:cNvPr>
          <p:cNvSpPr/>
          <p:nvPr/>
        </p:nvSpPr>
        <p:spPr>
          <a:xfrm>
            <a:off x="373856" y="2082254"/>
            <a:ext cx="11444288" cy="4618583"/>
          </a:xfrm>
          <a:prstGeom prst="roundRect">
            <a:avLst>
              <a:gd name="adj" fmla="val 331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5E359F07-8AF0-25E9-74A8-2204EC3011C8}"/>
              </a:ext>
            </a:extLst>
          </p:cNvPr>
          <p:cNvSpPr/>
          <p:nvPr/>
        </p:nvSpPr>
        <p:spPr>
          <a:xfrm>
            <a:off x="1159668" y="272371"/>
            <a:ext cx="9872664" cy="17359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669F637-E33A-70C3-8108-04E8C7CA94B2}"/>
              </a:ext>
            </a:extLst>
          </p:cNvPr>
          <p:cNvSpPr txBox="1"/>
          <p:nvPr/>
        </p:nvSpPr>
        <p:spPr>
          <a:xfrm>
            <a:off x="1794861" y="364048"/>
            <a:ext cx="84724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0" i="0" dirty="0">
                <a:solidFill>
                  <a:srgbClr val="000000"/>
                </a:solidFill>
                <a:effectLst/>
                <a:latin typeface="Cambria" panose="02040503050406030204" pitchFamily="18" charset="0"/>
                <a:ea typeface="Cambria" panose="02040503050406030204" pitchFamily="18" charset="0"/>
              </a:rPr>
              <a:t>2. </a:t>
            </a:r>
            <a:r>
              <a:rPr lang="en-US" sz="4400" b="0" i="0" dirty="0" err="1">
                <a:solidFill>
                  <a:srgbClr val="000000"/>
                </a:solidFill>
                <a:effectLst/>
                <a:latin typeface="Cambria" panose="02040503050406030204" pitchFamily="18" charset="0"/>
                <a:ea typeface="Cambria" panose="02040503050406030204" pitchFamily="18" charset="0"/>
              </a:rPr>
              <a:t>Cách</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viết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các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từ</a:t>
            </a:r>
            <a:r>
              <a:rPr lang="en-US" sz="4400" b="0" i="0" dirty="0">
                <a:solidFill>
                  <a:srgbClr val="000000"/>
                </a:solidFill>
                <a:effectLst/>
                <a:latin typeface="Cambria" panose="02040503050406030204" pitchFamily="18" charset="0"/>
                <a:ea typeface="Cambria" panose="02040503050406030204" pitchFamily="18" charset="0"/>
              </a:rPr>
              <a:t> in </a:t>
            </a:r>
            <a:r>
              <a:rPr lang="en-US" sz="4400" b="0" i="0" dirty="0" err="1">
                <a:solidFill>
                  <a:srgbClr val="000000"/>
                </a:solidFill>
                <a:effectLst/>
                <a:latin typeface="Cambria" panose="02040503050406030204" pitchFamily="18" charset="0"/>
                <a:ea typeface="Cambria" panose="02040503050406030204" pitchFamily="18" charset="0"/>
              </a:rPr>
              <a:t>đậm</a:t>
            </a:r>
            <a:r>
              <a:rPr lang="en-US" sz="4400" b="0" i="0" dirty="0">
                <a:solidFill>
                  <a:srgbClr val="000000"/>
                </a:solidFill>
                <a:effectLst/>
                <a:latin typeface="Cambria" panose="02040503050406030204" pitchFamily="18" charset="0"/>
                <a:ea typeface="Cambria" panose="02040503050406030204" pitchFamily="18" charset="0"/>
              </a:rPr>
              <a:t> ở </a:t>
            </a:r>
            <a:r>
              <a:rPr lang="en-US" sz="4400" b="0" i="0" dirty="0" err="1">
                <a:solidFill>
                  <a:srgbClr val="000000"/>
                </a:solidFill>
                <a:effectLst/>
                <a:latin typeface="Cambria" panose="02040503050406030204" pitchFamily="18" charset="0"/>
                <a:ea typeface="Cambria" panose="02040503050406030204" pitchFamily="18" charset="0"/>
              </a:rPr>
              <a:t>bài</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tập</a:t>
            </a:r>
            <a:r>
              <a:rPr lang="en-US" sz="4400" b="0" i="0" dirty="0">
                <a:solidFill>
                  <a:srgbClr val="000000"/>
                </a:solidFill>
                <a:effectLst/>
                <a:latin typeface="Cambria" panose="02040503050406030204" pitchFamily="18" charset="0"/>
                <a:ea typeface="Cambria" panose="02040503050406030204" pitchFamily="18" charset="0"/>
              </a:rPr>
              <a:t> 1 </a:t>
            </a:r>
            <a:r>
              <a:rPr lang="en-US" sz="4400" b="0" i="0" dirty="0" err="1">
                <a:solidFill>
                  <a:srgbClr val="000000"/>
                </a:solidFill>
                <a:effectLst/>
                <a:latin typeface="Cambria" panose="02040503050406030204" pitchFamily="18" charset="0"/>
                <a:ea typeface="Cambria" panose="02040503050406030204" pitchFamily="18" charset="0"/>
              </a:rPr>
              <a:t>có</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tác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dụng</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gì</a:t>
            </a:r>
            <a:r>
              <a:rPr lang="en-US" sz="4400" b="0" i="0" dirty="0">
                <a:solidFill>
                  <a:srgbClr val="000000"/>
                </a:solidFill>
                <a:effectLst/>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E789ED3-1A21-1BBD-F2F2-9A63445AB25F}"/>
              </a:ext>
            </a:extLst>
          </p:cNvPr>
          <p:cNvSpPr txBox="1"/>
          <p:nvPr/>
        </p:nvSpPr>
        <p:spPr>
          <a:xfrm>
            <a:off x="1995897" y="2824817"/>
            <a:ext cx="847248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dirty="0">
                <a:solidFill>
                  <a:srgbClr val="FF0000"/>
                </a:solidFill>
                <a:latin typeface="Cambria" panose="02040503050406030204" pitchFamily="18" charset="0"/>
                <a:ea typeface="Cambria" panose="02040503050406030204" pitchFamily="18" charset="0"/>
              </a:rPr>
              <a:t>Cách viết các từ in đậm ở bài tập 1 để thể hiện sự tôn trọng đặc biệt đối với đối tượng được nói đến: Bác (Chủ tịch Hồ Chí Minh), (anh) Vệ quốc quân.</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912F86B2-F07E-671C-13BB-57D6D5DBF2A3}"/>
              </a:ext>
            </a:extLst>
          </p:cNvPr>
          <p:cNvPicPr>
            <a:picLocks noChangeAspect="1"/>
          </p:cNvPicPr>
          <p:nvPr/>
        </p:nvPicPr>
        <p:blipFill>
          <a:blip r:embed="rId3"/>
          <a:stretch>
            <a:fillRect/>
          </a:stretch>
        </p:blipFill>
        <p:spPr>
          <a:xfrm flipH="1">
            <a:off x="-638757" y="3492760"/>
            <a:ext cx="3166156" cy="330481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17DE145B-7FAA-1D45-5AA0-780F9B071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8385" y="4158302"/>
            <a:ext cx="2039907" cy="2778280"/>
          </a:xfrm>
          <a:prstGeom prst="rect">
            <a:avLst/>
          </a:prstGeom>
        </p:spPr>
      </p:pic>
    </p:spTree>
    <p:extLst>
      <p:ext uri="{BB962C8B-B14F-4D97-AF65-F5344CB8AC3E}">
        <p14:creationId xmlns:p14="http://schemas.microsoft.com/office/powerpoint/2010/main" val="2980581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1218</TotalTime>
  <Words>917</Words>
  <Application>Microsoft Office PowerPoint</Application>
  <PresentationFormat>Widescreen</PresentationFormat>
  <Paragraphs>61</Paragraphs>
  <Slides>20</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Arial</vt:lpstr>
      <vt:lpstr>Calibri</vt:lpstr>
      <vt:lpstr>Calibri Light</vt:lpstr>
      <vt:lpstr>Cambria</vt:lpstr>
      <vt:lpstr>SVN-Gretoon</vt:lpstr>
      <vt:lpstr>SVN-The Voice Heavy</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16</cp:revision>
  <dcterms:created xsi:type="dcterms:W3CDTF">2023-07-25T08:01:24Z</dcterms:created>
  <dcterms:modified xsi:type="dcterms:W3CDTF">2025-04-29T14:11:03Z</dcterms:modified>
</cp:coreProperties>
</file>