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382" r:id="rId4"/>
    <p:sldId id="383" r:id="rId5"/>
    <p:sldId id="344" r:id="rId6"/>
    <p:sldId id="384" r:id="rId7"/>
    <p:sldId id="385" r:id="rId8"/>
    <p:sldId id="516" r:id="rId9"/>
    <p:sldId id="352" r:id="rId10"/>
    <p:sldId id="496" r:id="rId11"/>
    <p:sldId id="518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pos="38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8" y="84"/>
      </p:cViewPr>
      <p:guideLst>
        <p:guide orient="horz" pos="2150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74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04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90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92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88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981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1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94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30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07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8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0.sv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25.gif"/><Relationship Id="rId5" Type="http://schemas.openxmlformats.org/officeDocument/2006/relationships/image" Target="../media/image20.svg"/><Relationship Id="rId10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8580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1169035" y="1232535"/>
            <a:ext cx="9698355" cy="11372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200" b="1" kern="0" cap="all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“lớp chúng ta đoàn kết”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90830" y="2986405"/>
            <a:ext cx="2790825" cy="2388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94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Calibri"/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058" y="6369604"/>
            <a:ext cx="617942" cy="495410"/>
          </a:xfrm>
          <a:prstGeom prst="rect">
            <a:avLst/>
          </a:prstGeom>
        </p:spPr>
      </p:pic>
      <p:pic>
        <p:nvPicPr>
          <p:cNvPr id="7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1984" y="5127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0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-635" y="635"/>
            <a:ext cx="12297410" cy="6929120"/>
          </a:xfrm>
          <a:prstGeom prst="rect">
            <a:avLst/>
          </a:prstGeom>
        </p:spPr>
      </p:pic>
      <p:pic>
        <p:nvPicPr>
          <p:cNvPr id="2" name="Hát Mẫu - Lớp Chúng Ta Đoàn Kết - Nhạc Thiếu Nhi - Lớp Nhạc Dorem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3240" y="510540"/>
            <a:ext cx="11136630" cy="5828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6360"/>
            <a:ext cx="12192635" cy="61264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2171" y="1878628"/>
            <a:ext cx="1242724" cy="1890995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345175" y="1355407"/>
            <a:ext cx="247840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</a:p>
        </p:txBody>
      </p:sp>
      <p:sp>
        <p:nvSpPr>
          <p:cNvPr id="2" name="Rectangles 7">
            <a:extLst>
              <a:ext uri="{FF2B5EF4-FFF2-40B4-BE49-F238E27FC236}">
                <a16:creationId xmlns:a16="http://schemas.microsoft.com/office/drawing/2014/main" id="{A9369ACB-557F-2192-88CD-484F40723423}"/>
              </a:ext>
            </a:extLst>
          </p:cNvPr>
          <p:cNvSpPr/>
          <p:nvPr/>
        </p:nvSpPr>
        <p:spPr>
          <a:xfrm>
            <a:off x="393531" y="2300905"/>
            <a:ext cx="96983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 SÁNG TẠO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773CF-69F0-4F84-B9AA-2794A52D8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28" y="4612894"/>
            <a:ext cx="902895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7A0AB3-9E34-ECC2-7B66-C6B67F6424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" y="5194831"/>
            <a:ext cx="1167446" cy="1439071"/>
          </a:xfrm>
          <a:prstGeom prst="rect">
            <a:avLst/>
          </a:prstGeom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ACE3F3AC-02DC-E329-836F-F7AEF6BD36DC}"/>
              </a:ext>
            </a:extLst>
          </p:cNvPr>
          <p:cNvSpPr/>
          <p:nvPr/>
        </p:nvSpPr>
        <p:spPr>
          <a:xfrm>
            <a:off x="-244897" y="6263086"/>
            <a:ext cx="7315200" cy="726901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1C0B0230-BC3E-B0C6-5D83-1FF8D4194FB6}"/>
              </a:ext>
            </a:extLst>
          </p:cNvPr>
          <p:cNvSpPr/>
          <p:nvPr/>
        </p:nvSpPr>
        <p:spPr>
          <a:xfrm>
            <a:off x="10101370" y="4470509"/>
            <a:ext cx="2472267" cy="2513834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0" y="0"/>
                </a:moveTo>
                <a:lnTo>
                  <a:pt x="5440240" y="0"/>
                </a:lnTo>
                <a:lnTo>
                  <a:pt x="5440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810DEED-A6A9-3ECC-5418-5F61C15C5680}"/>
              </a:ext>
            </a:extLst>
          </p:cNvPr>
          <p:cNvSpPr/>
          <p:nvPr/>
        </p:nvSpPr>
        <p:spPr>
          <a:xfrm>
            <a:off x="5258437" y="6257442"/>
            <a:ext cx="7315200" cy="726901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C98BDB4C-5F79-3D38-C0CD-FCBF083EAB81}"/>
              </a:ext>
            </a:extLst>
          </p:cNvPr>
          <p:cNvSpPr/>
          <p:nvPr/>
        </p:nvSpPr>
        <p:spPr>
          <a:xfrm flipH="1">
            <a:off x="-3" y="1"/>
            <a:ext cx="6502401" cy="726902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225CC2C-44D1-A48C-A322-8E2A795ECE67}"/>
              </a:ext>
            </a:extLst>
          </p:cNvPr>
          <p:cNvSpPr/>
          <p:nvPr/>
        </p:nvSpPr>
        <p:spPr>
          <a:xfrm>
            <a:off x="6220177" y="132357"/>
            <a:ext cx="5971823" cy="609580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28B8A50-B3A7-E00D-0C44-4AF415B896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7444" y="3782050"/>
            <a:ext cx="8933926" cy="2198682"/>
          </a:xfrm>
          <a:prstGeom prst="rect">
            <a:avLst/>
          </a:prstGeom>
        </p:spPr>
      </p:pic>
      <p:sp>
        <p:nvSpPr>
          <p:cNvPr id="13" name="Rectangles 7">
            <a:extLst>
              <a:ext uri="{FF2B5EF4-FFF2-40B4-BE49-F238E27FC236}">
                <a16:creationId xmlns:a16="http://schemas.microsoft.com/office/drawing/2014/main" id="{54771368-AECE-8C09-B541-D61F48A678EE}"/>
              </a:ext>
            </a:extLst>
          </p:cNvPr>
          <p:cNvSpPr/>
          <p:nvPr/>
        </p:nvSpPr>
        <p:spPr>
          <a:xfrm>
            <a:off x="1518991" y="476289"/>
            <a:ext cx="969835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vi-VN" sz="2800" b="1" i="0" u="none" strike="noStrike" kern="0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hể hiện nhạc cụ Ri-</a:t>
            </a:r>
            <a:r>
              <a:rPr kumimoji="0" lang="vi-VN" sz="2800" b="1" i="0" u="none" strike="noStrike" kern="0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cóoc</a:t>
            </a:r>
            <a:r>
              <a:rPr kumimoji="0" lang="vi-VN" sz="2800" b="1" i="0" u="none" strike="noStrike" kern="0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vi-VN" sz="2800" b="1" i="0" u="none" strike="noStrike" kern="0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kumimoji="0" lang="vi-VN" sz="2800" b="1" i="0" u="none" strike="noStrike" kern="0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kết hợp với nhóm hát bằng âm La theo giai điệu của mẫu luyện âm</a:t>
            </a:r>
            <a:endParaRPr kumimoji="0" lang="en-US" sz="2800" b="1" i="0" u="none" strike="noStrike" kern="0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BAA34729-B23C-1979-BFC9-9D61CDBD82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451" y="1871990"/>
            <a:ext cx="11097452" cy="1438398"/>
          </a:xfrm>
          <a:prstGeom prst="rect">
            <a:avLst/>
          </a:prstGeom>
        </p:spPr>
      </p:pic>
      <p:pic>
        <p:nvPicPr>
          <p:cNvPr id="16" name="las">
            <a:hlinkClick r:id="" action="ppaction://media"/>
            <a:extLst>
              <a:ext uri="{FF2B5EF4-FFF2-40B4-BE49-F238E27FC236}">
                <a16:creationId xmlns:a16="http://schemas.microsoft.com/office/drawing/2014/main" id="{7CD459E9-1DFD-FC80-6E61-A8B340969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032703" y="1301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>
            <a:extLst>
              <a:ext uri="{FF2B5EF4-FFF2-40B4-BE49-F238E27FC236}">
                <a16:creationId xmlns:a16="http://schemas.microsoft.com/office/drawing/2014/main" id="{ACE3F3AC-02DC-E329-836F-F7AEF6BD36DC}"/>
              </a:ext>
            </a:extLst>
          </p:cNvPr>
          <p:cNvSpPr/>
          <p:nvPr/>
        </p:nvSpPr>
        <p:spPr>
          <a:xfrm>
            <a:off x="-244897" y="6263086"/>
            <a:ext cx="7315200" cy="726901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C98BDB4C-5F79-3D38-C0CD-FCBF083EAB81}"/>
              </a:ext>
            </a:extLst>
          </p:cNvPr>
          <p:cNvSpPr/>
          <p:nvPr/>
        </p:nvSpPr>
        <p:spPr>
          <a:xfrm flipH="1">
            <a:off x="-2" y="0"/>
            <a:ext cx="6502401" cy="1640107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5225CC2C-44D1-A48C-A322-8E2A795ECE67}"/>
              </a:ext>
            </a:extLst>
          </p:cNvPr>
          <p:cNvSpPr/>
          <p:nvPr/>
        </p:nvSpPr>
        <p:spPr>
          <a:xfrm>
            <a:off x="6220177" y="132356"/>
            <a:ext cx="5971823" cy="1375393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D2A0BE3-C870-6C0E-0793-5AFF2D6B2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51" y="1169319"/>
            <a:ext cx="9601200" cy="4563751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CB6D2FDA-2BAF-DAAD-B53F-1BD60C77AFC5}"/>
              </a:ext>
            </a:extLst>
          </p:cNvPr>
          <p:cNvSpPr/>
          <p:nvPr/>
        </p:nvSpPr>
        <p:spPr>
          <a:xfrm>
            <a:off x="10634132" y="4476153"/>
            <a:ext cx="1964267" cy="2513834"/>
          </a:xfrm>
          <a:custGeom>
            <a:avLst/>
            <a:gdLst/>
            <a:ahLst/>
            <a:cxnLst/>
            <a:rect l="l" t="t" r="r" b="b"/>
            <a:pathLst>
              <a:path w="5440240" h="4114800">
                <a:moveTo>
                  <a:pt x="0" y="0"/>
                </a:moveTo>
                <a:lnTo>
                  <a:pt x="5440240" y="0"/>
                </a:lnTo>
                <a:lnTo>
                  <a:pt x="54402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C93DFEA3-ED12-F8BA-9694-3EBD3CE7FD67}"/>
              </a:ext>
            </a:extLst>
          </p:cNvPr>
          <p:cNvSpPr/>
          <p:nvPr/>
        </p:nvSpPr>
        <p:spPr>
          <a:xfrm>
            <a:off x="5258437" y="6257442"/>
            <a:ext cx="7315200" cy="726901"/>
          </a:xfrm>
          <a:custGeom>
            <a:avLst/>
            <a:gdLst/>
            <a:ahLst/>
            <a:cxnLst/>
            <a:rect l="l" t="t" r="r" b="b"/>
            <a:pathLst>
              <a:path w="7315200" h="1223633">
                <a:moveTo>
                  <a:pt x="0" y="0"/>
                </a:moveTo>
                <a:lnTo>
                  <a:pt x="7315200" y="0"/>
                </a:lnTo>
                <a:lnTo>
                  <a:pt x="7315200" y="1223634"/>
                </a:lnTo>
                <a:lnTo>
                  <a:pt x="0" y="12236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06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57C70E5-5587-E4F0-9CE8-A3750FE8C517}"/>
              </a:ext>
            </a:extLst>
          </p:cNvPr>
          <p:cNvSpPr txBox="1"/>
          <p:nvPr/>
        </p:nvSpPr>
        <p:spPr>
          <a:xfrm>
            <a:off x="1320800" y="228601"/>
            <a:ext cx="9979546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HÁT KẾT HỢP VẬN ĐỘNG THEO BÀI</a:t>
            </a:r>
            <a:endParaRPr lang="vi-VN" sz="2667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6A0C522A-C986-111C-50EA-64771A8FB0C7}"/>
              </a:ext>
            </a:extLst>
          </p:cNvPr>
          <p:cNvSpPr/>
          <p:nvPr/>
        </p:nvSpPr>
        <p:spPr>
          <a:xfrm>
            <a:off x="4318000" y="6569319"/>
            <a:ext cx="3556000" cy="333419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4F9D462-9EF0-2D3F-254C-1EF7F4D48296}"/>
              </a:ext>
            </a:extLst>
          </p:cNvPr>
          <p:cNvSpPr/>
          <p:nvPr/>
        </p:nvSpPr>
        <p:spPr>
          <a:xfrm>
            <a:off x="508000" y="6501796"/>
            <a:ext cx="3556000" cy="333419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15AE365-36D0-963A-E7FE-E0EBFF63B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2400" y="6697465"/>
            <a:ext cx="6603999" cy="160535"/>
          </a:xfrm>
          <a:prstGeom prst="rect">
            <a:avLst/>
          </a:prstGeom>
        </p:spPr>
      </p:pic>
      <p:pic>
        <p:nvPicPr>
          <p:cNvPr id="3" name="Hình ảnh 5">
            <a:extLst>
              <a:ext uri="{FF2B5EF4-FFF2-40B4-BE49-F238E27FC236}">
                <a16:creationId xmlns:a16="http://schemas.microsoft.com/office/drawing/2014/main" id="{366446B3-0433-38B7-722B-A05B810D1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046970" y="4002853"/>
            <a:ext cx="2145030" cy="2781935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4CA0091F-E327-6ACE-0511-D77F1FF3659D}"/>
              </a:ext>
            </a:extLst>
          </p:cNvPr>
          <p:cNvSpPr/>
          <p:nvPr/>
        </p:nvSpPr>
        <p:spPr>
          <a:xfrm>
            <a:off x="8534400" y="6524581"/>
            <a:ext cx="3556000" cy="333419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38A260B0-8613-0301-C3ED-53F3077F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97601" y="6648070"/>
            <a:ext cx="5994400" cy="209930"/>
          </a:xfrm>
          <a:prstGeom prst="rect">
            <a:avLst/>
          </a:prstGeom>
        </p:spPr>
      </p:pic>
      <p:pic>
        <p:nvPicPr>
          <p:cNvPr id="16" name="Picture 5" descr="Picture8">
            <a:extLst>
              <a:ext uri="{FF2B5EF4-FFF2-40B4-BE49-F238E27FC236}">
                <a16:creationId xmlns:a16="http://schemas.microsoft.com/office/drawing/2014/main" id="{3786C2D6-13E0-75E7-57B3-E21733DC9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844154"/>
            <a:ext cx="9448801" cy="568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ài 1 - Reo Vang Bình Minh - Âm Nhạc Lớp 5 -- Tập Hát Theo Lời - CD Bộ Giáo Dục">
            <a:hlinkClick r:id="" action="ppaction://media"/>
            <a:extLst>
              <a:ext uri="{FF2B5EF4-FFF2-40B4-BE49-F238E27FC236}">
                <a16:creationId xmlns:a16="http://schemas.microsoft.com/office/drawing/2014/main" id="{CFFAC9DF-6348-6ECF-7486-746DD0F629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60667" y="704071"/>
            <a:ext cx="673939" cy="6739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4DEB5B-9980-8CD8-34A8-AC822520C44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4736" y="78133"/>
            <a:ext cx="2147836" cy="147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1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3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29048D23-E3B1-E99E-BDC9-8CED4E217BEE}"/>
              </a:ext>
            </a:extLst>
          </p:cNvPr>
          <p:cNvSpPr/>
          <p:nvPr/>
        </p:nvSpPr>
        <p:spPr>
          <a:xfrm flipH="1">
            <a:off x="-2" y="0"/>
            <a:ext cx="6502401" cy="1640107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61BDA05-33E4-5943-FA46-2656B0D67C72}"/>
              </a:ext>
            </a:extLst>
          </p:cNvPr>
          <p:cNvSpPr/>
          <p:nvPr/>
        </p:nvSpPr>
        <p:spPr>
          <a:xfrm>
            <a:off x="6220177" y="132356"/>
            <a:ext cx="5971823" cy="1375393"/>
          </a:xfrm>
          <a:custGeom>
            <a:avLst/>
            <a:gdLst/>
            <a:ahLst/>
            <a:cxnLst/>
            <a:rect l="l" t="t" r="r" b="b"/>
            <a:pathLst>
              <a:path w="6489675" h="4114800">
                <a:moveTo>
                  <a:pt x="0" y="0"/>
                </a:moveTo>
                <a:lnTo>
                  <a:pt x="6489675" y="0"/>
                </a:lnTo>
                <a:lnTo>
                  <a:pt x="64896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6103B05-4CF6-6FE7-4AF8-BC6412A1AB39}"/>
              </a:ext>
            </a:extLst>
          </p:cNvPr>
          <p:cNvSpPr txBox="1"/>
          <p:nvPr/>
        </p:nvSpPr>
        <p:spPr>
          <a:xfrm>
            <a:off x="-2" y="2785829"/>
            <a:ext cx="9076269" cy="107721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09630"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Biểu diễn bài hát tình bạn tuổi thơ với các</a:t>
            </a:r>
          </a:p>
          <a:p>
            <a:pPr algn="ctr" defTabSz="609630"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hình thức đã chọn hoặc theo cách sáng tạo của em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457200" y="6858000"/>
            <a:ext cx="4699272" cy="2286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6959600" y="6781446"/>
            <a:ext cx="4699272" cy="189361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3238705" y="6795639"/>
            <a:ext cx="4699272" cy="189361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8432800" y="6756400"/>
            <a:ext cx="4699272" cy="2286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" y="381000"/>
            <a:ext cx="12141200" cy="62738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467" y="300066"/>
            <a:ext cx="677133" cy="67459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2536776" y="876400"/>
            <a:ext cx="1053711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054638" y="1531355"/>
            <a:ext cx="1156353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>
                <a:solidFill>
                  <a:srgbClr val="0000FF"/>
                </a:solidFill>
                <a:latin typeface="Times New Roman" panose="02020603050405020304" pitchFamily="18" charset="0"/>
              </a:rPr>
              <a:t>         Hồn nhiên như gió      như     mây.        Tươi đẹp như bướm,    như     hoa.</a:t>
            </a:r>
            <a:endParaRPr lang="vi-VN" sz="1867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1778000" y="2258333"/>
            <a:ext cx="1129588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736600" y="2852713"/>
            <a:ext cx="12446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</a:t>
            </a: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498086" y="3572763"/>
            <a:ext cx="106172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</a:t>
            </a: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1574800" y="4285897"/>
            <a:ext cx="1025562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</a:t>
            </a: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2997200" y="4964989"/>
            <a:ext cx="11430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219200" y="5731335"/>
            <a:ext cx="11734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969005" y="6445063"/>
            <a:ext cx="11734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3606800" y="-33056"/>
            <a:ext cx="5537200" cy="50276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2667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7772400" y="191380"/>
            <a:ext cx="5537200" cy="33855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1600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1333500" y="279400"/>
            <a:ext cx="5537200" cy="29745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vi-VN" sz="1333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0230" y="642747"/>
            <a:ext cx="623503" cy="6235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FAF035-6BA8-4E66-96AF-576C965C2C9F}"/>
              </a:ext>
            </a:extLst>
          </p:cNvPr>
          <p:cNvSpPr txBox="1"/>
          <p:nvPr/>
        </p:nvSpPr>
        <p:spPr>
          <a:xfrm>
            <a:off x="-16576" y="-30709"/>
            <a:ext cx="7442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ĐỆM THEO PHÁCH</a:t>
            </a:r>
            <a:endParaRPr kumimoji="0" lang="vi-VN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86360"/>
            <a:ext cx="12192635" cy="61264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2171" y="1878628"/>
            <a:ext cx="1242724" cy="1890995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345175" y="1355407"/>
            <a:ext cx="247840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26</a:t>
            </a:r>
          </a:p>
        </p:txBody>
      </p:sp>
      <p:sp>
        <p:nvSpPr>
          <p:cNvPr id="2" name="Rectangles 7">
            <a:extLst>
              <a:ext uri="{FF2B5EF4-FFF2-40B4-BE49-F238E27FC236}">
                <a16:creationId xmlns:a16="http://schemas.microsoft.com/office/drawing/2014/main" id="{A9369ACB-557F-2192-88CD-484F40723423}"/>
              </a:ext>
            </a:extLst>
          </p:cNvPr>
          <p:cNvSpPr/>
          <p:nvPr/>
        </p:nvSpPr>
        <p:spPr>
          <a:xfrm>
            <a:off x="393531" y="2300905"/>
            <a:ext cx="96983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all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 CHỨC HOẠT ĐỘNG VẬN DỤNG SÁNG TẠO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A773CF-69F0-4F84-B9AA-2794A52D8E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28" y="4612894"/>
            <a:ext cx="9028959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7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236</Words>
  <Application>Microsoft Office PowerPoint</Application>
  <PresentationFormat>Widescreen</PresentationFormat>
  <Paragraphs>24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1_Default Design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112</cp:revision>
  <dcterms:created xsi:type="dcterms:W3CDTF">2020-08-11T21:22:00Z</dcterms:created>
  <dcterms:modified xsi:type="dcterms:W3CDTF">2025-04-30T00:22:53Z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