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 id="2147483750" r:id="rId3"/>
  </p:sldMasterIdLst>
  <p:notesMasterIdLst>
    <p:notesMasterId r:id="rId11"/>
  </p:notesMasterIdLst>
  <p:sldIdLst>
    <p:sldId id="258" r:id="rId4"/>
    <p:sldId id="2637" r:id="rId5"/>
    <p:sldId id="2639" r:id="rId6"/>
    <p:sldId id="518" r:id="rId7"/>
    <p:sldId id="2631" r:id="rId8"/>
    <p:sldId id="2632" r:id="rId9"/>
    <p:sldId id="26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432" autoAdjust="0"/>
  </p:normalViewPr>
  <p:slideViewPr>
    <p:cSldViewPr snapToGrid="0">
      <p:cViewPr varScale="1">
        <p:scale>
          <a:sx n="75" d="100"/>
          <a:sy n="75" d="100"/>
        </p:scale>
        <p:origin x="9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9A0B2-6D59-4555-AA8B-CCC4A17BCB7A}"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95689-2C0B-4C01-B61C-938C3671DBDB}" type="slidenum">
              <a:rPr lang="en-US" smtClean="0"/>
              <a:t>‹#›</a:t>
            </a:fld>
            <a:endParaRPr lang="en-US"/>
          </a:p>
        </p:txBody>
      </p:sp>
    </p:spTree>
    <p:extLst>
      <p:ext uri="{BB962C8B-B14F-4D97-AF65-F5344CB8AC3E}">
        <p14:creationId xmlns:p14="http://schemas.microsoft.com/office/powerpoint/2010/main" val="152510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bạn</a:t>
            </a:r>
            <a:r>
              <a:rPr lang="en-US" dirty="0"/>
              <a:t> nhỏ </a:t>
            </a:r>
            <a:r>
              <a:rPr lang="en-US" dirty="0" err="1"/>
              <a:t>để</a:t>
            </a:r>
            <a:r>
              <a:rPr lang="en-US" dirty="0"/>
              <a:t> quay </a:t>
            </a:r>
            <a:r>
              <a:rPr lang="en-US" dirty="0" err="1"/>
              <a:t>về</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E95689-2C0B-4C01-B61C-938C3671DB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91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E95689-2C0B-4C01-B61C-938C3671DB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47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366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704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50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47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3740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336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373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980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62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1734321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400341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0162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164647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4220039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1911098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1076780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2071240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2788870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380107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3467054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E4164A-EE0B-4A67-BB9F-CFE8760D62EF}" type="datetimeFigureOut">
              <a:rPr lang="en-US" smtClean="0"/>
              <a:t>5/1/2025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061F04-5DC8-41C9-B636-40A3E4E601F1}" type="slidenum">
              <a:rPr lang="en-US" smtClean="0"/>
              <a:t>‹#›</a:t>
            </a:fld>
            <a:endParaRPr lang="en-US"/>
          </a:p>
        </p:txBody>
      </p:sp>
    </p:spTree>
    <p:extLst>
      <p:ext uri="{BB962C8B-B14F-4D97-AF65-F5344CB8AC3E}">
        <p14:creationId xmlns:p14="http://schemas.microsoft.com/office/powerpoint/2010/main" val="3000762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252530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692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2630417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2104377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1970429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29699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327844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4133306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177796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3115194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877191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261CCE-4718-42DF-9909-7036B1822BCC}" type="datetimeFigureOut">
              <a:rPr lang="en-US" smtClean="0"/>
              <a:t>5/1/2025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2475F-E67A-448D-9E90-61265F2F21E0}" type="slidenum">
              <a:rPr lang="en-US" smtClean="0"/>
              <a:t>‹#›</a:t>
            </a:fld>
            <a:endParaRPr lang="en-US" dirty="0"/>
          </a:p>
        </p:txBody>
      </p:sp>
    </p:spTree>
    <p:extLst>
      <p:ext uri="{BB962C8B-B14F-4D97-AF65-F5344CB8AC3E}">
        <p14:creationId xmlns:p14="http://schemas.microsoft.com/office/powerpoint/2010/main" val="54474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671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328828" y="2963667"/>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1" name="Google Shape;991;p33"/>
          <p:cNvSpPr/>
          <p:nvPr/>
        </p:nvSpPr>
        <p:spPr>
          <a:xfrm>
            <a:off x="-438791" y="1476173"/>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026" name="Google Shape;1026;p33"/>
          <p:cNvSpPr/>
          <p:nvPr/>
        </p:nvSpPr>
        <p:spPr>
          <a:xfrm>
            <a:off x="8180077" y="1710885"/>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FF0000"/>
              </a:solidFill>
              <a:effectLst/>
              <a:uLnTx/>
              <a:uFillTx/>
              <a:latin typeface="Arial"/>
              <a:cs typeface="Arial"/>
              <a:sym typeface="Arial"/>
            </a:endParaRPr>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414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8338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235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5/1/2025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894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118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49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88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5469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7663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6.png"/><Relationship Id="rId1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11.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5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2" cy="6858001"/>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89" b="14886"/>
          <a:stretch>
            <a:fillRect/>
          </a:stretch>
        </p:blipFill>
        <p:spPr>
          <a:xfrm>
            <a:off x="0" y="215295"/>
            <a:ext cx="12222079" cy="4882297"/>
          </a:xfrm>
          <a:prstGeom prst="rect">
            <a:avLst/>
          </a:prstGeom>
        </p:spPr>
      </p:pic>
      <p:sp>
        <p:nvSpPr>
          <p:cNvPr id="4" name="Rectangle: Rounded Corners 3">
            <a:extLst>
              <a:ext uri="{FF2B5EF4-FFF2-40B4-BE49-F238E27FC236}">
                <a16:creationId xmlns:a16="http://schemas.microsoft.com/office/drawing/2014/main" id="{DEE906C5-FB0C-CB1A-4770-06F299FBA8FF}"/>
              </a:ext>
            </a:extLst>
          </p:cNvPr>
          <p:cNvSpPr/>
          <p:nvPr/>
        </p:nvSpPr>
        <p:spPr>
          <a:xfrm>
            <a:off x="1408386" y="1902372"/>
            <a:ext cx="9711559" cy="22071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0A708EEF-87D2-CA08-465C-9B7D1E07DFC4}"/>
              </a:ext>
            </a:extLst>
          </p:cNvPr>
          <p:cNvPicPr>
            <a:picLocks noChangeAspect="1"/>
          </p:cNvPicPr>
          <p:nvPr/>
        </p:nvPicPr>
        <p:blipFill>
          <a:blip r:embed="rId5"/>
          <a:stretch>
            <a:fillRect/>
          </a:stretch>
        </p:blipFill>
        <p:spPr>
          <a:xfrm>
            <a:off x="2800346" y="2043484"/>
            <a:ext cx="7078069" cy="1853345"/>
          </a:xfrm>
          <a:prstGeom prst="rect">
            <a:avLst/>
          </a:prstGeom>
        </p:spPr>
      </p:pic>
      <p:pic>
        <p:nvPicPr>
          <p:cNvPr id="6" name="Picture 10">
            <a:extLst>
              <a:ext uri="{FF2B5EF4-FFF2-40B4-BE49-F238E27FC236}">
                <a16:creationId xmlns:a16="http://schemas.microsoft.com/office/drawing/2014/main" id="{6D38D896-67B7-5765-8507-44BB36C9C4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572013" y="3088860"/>
            <a:ext cx="1923581" cy="2959355"/>
          </a:xfrm>
          <a:prstGeom prst="rect">
            <a:avLst/>
          </a:prstGeom>
        </p:spPr>
      </p:pic>
      <p:pic>
        <p:nvPicPr>
          <p:cNvPr id="7" name="Picture 11">
            <a:extLst>
              <a:ext uri="{FF2B5EF4-FFF2-40B4-BE49-F238E27FC236}">
                <a16:creationId xmlns:a16="http://schemas.microsoft.com/office/drawing/2014/main" id="{D3FBF652-8C0E-37D3-193F-74FD23B1758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8480382" y="3852107"/>
            <a:ext cx="3282808" cy="2552383"/>
          </a:xfrm>
          <a:prstGeom prst="rect">
            <a:avLst/>
          </a:prstGeom>
        </p:spPr>
      </p:pic>
      <p:pic>
        <p:nvPicPr>
          <p:cNvPr id="9" name="Picture 12">
            <a:extLst>
              <a:ext uri="{FF2B5EF4-FFF2-40B4-BE49-F238E27FC236}">
                <a16:creationId xmlns:a16="http://schemas.microsoft.com/office/drawing/2014/main" id="{BD852180-31CE-AD9E-8F2A-C428AAD5A21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99186" y="3806723"/>
            <a:ext cx="1922893" cy="2643151"/>
          </a:xfrm>
          <a:prstGeom prst="rect">
            <a:avLst/>
          </a:prstGeom>
        </p:spPr>
      </p:pic>
      <p:pic>
        <p:nvPicPr>
          <p:cNvPr id="10" name="Picture 14">
            <a:extLst>
              <a:ext uri="{FF2B5EF4-FFF2-40B4-BE49-F238E27FC236}">
                <a16:creationId xmlns:a16="http://schemas.microsoft.com/office/drawing/2014/main" id="{3E8A91E5-7F36-E1E7-852F-489E1345595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39536" y="3806723"/>
            <a:ext cx="1693185" cy="2761566"/>
          </a:xfrm>
          <a:prstGeom prst="rect">
            <a:avLst/>
          </a:prstGeom>
        </p:spPr>
      </p:pic>
      <p:sp>
        <p:nvSpPr>
          <p:cNvPr id="3" name="TextBox 2"/>
          <p:cNvSpPr txBox="1"/>
          <p:nvPr/>
        </p:nvSpPr>
        <p:spPr>
          <a:xfrm>
            <a:off x="2529840" y="5547917"/>
            <a:ext cx="8382000" cy="769441"/>
          </a:xfrm>
          <a:prstGeom prst="rect">
            <a:avLst/>
          </a:prstGeom>
          <a:noFill/>
        </p:spPr>
        <p:txBody>
          <a:bodyPr wrap="square" rtlCol="0">
            <a:spAutoFit/>
          </a:bodyPr>
          <a:lstStyle/>
          <a:p>
            <a:r>
              <a:rPr lang="en-US" sz="4400" smtClean="0">
                <a:latin typeface="Times New Roman" panose="02020603050405020304" pitchFamily="18" charset="0"/>
                <a:cs typeface="Times New Roman" panose="02020603050405020304" pitchFamily="18" charset="0"/>
              </a:rPr>
              <a:t>Giáo viên: Nguyễn Khánh Linh</a:t>
            </a:r>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159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2" cy="6858001"/>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89" b="14886"/>
          <a:stretch>
            <a:fillRect/>
          </a:stretch>
        </p:blipFill>
        <p:spPr>
          <a:xfrm>
            <a:off x="0" y="215295"/>
            <a:ext cx="12222079" cy="4882297"/>
          </a:xfrm>
          <a:prstGeom prst="rect">
            <a:avLst/>
          </a:prstGeom>
        </p:spPr>
      </p:pic>
      <p:sp>
        <p:nvSpPr>
          <p:cNvPr id="6" name="Rectangle: Rounded Corners 5">
            <a:extLst>
              <a:ext uri="{FF2B5EF4-FFF2-40B4-BE49-F238E27FC236}">
                <a16:creationId xmlns:a16="http://schemas.microsoft.com/office/drawing/2014/main" id="{79D2846A-F87D-42A2-8360-C6743202AB7D}"/>
              </a:ext>
            </a:extLst>
          </p:cNvPr>
          <p:cNvSpPr/>
          <p:nvPr/>
        </p:nvSpPr>
        <p:spPr>
          <a:xfrm>
            <a:off x="261257" y="215295"/>
            <a:ext cx="11794109" cy="6287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8">
            <a:extLst>
              <a:ext uri="{FF2B5EF4-FFF2-40B4-BE49-F238E27FC236}">
                <a16:creationId xmlns:a16="http://schemas.microsoft.com/office/drawing/2014/main" id="{77A0BEE3-35BA-BDF1-3CD3-AFD435BC5BE9}"/>
              </a:ext>
            </a:extLst>
          </p:cNvPr>
          <p:cNvSpPr/>
          <p:nvPr/>
        </p:nvSpPr>
        <p:spPr>
          <a:xfrm>
            <a:off x="1371600" y="215396"/>
            <a:ext cx="9753600" cy="1232404"/>
          </a:xfrm>
          <a:prstGeom prst="roundRect">
            <a:avLst/>
          </a:prstGeom>
          <a:solidFill>
            <a:srgbClr val="FFFFFF"/>
          </a:solidFill>
          <a:ln w="12700" cap="flat" cmpd="sng" algn="ctr">
            <a:solidFill>
              <a:srgbClr val="70AD47"/>
            </a:solidFill>
            <a:prstDash val="solid"/>
            <a:miter lim="800000"/>
          </a:ln>
          <a:effectLst/>
        </p:spPr>
        <p:txBody>
          <a:bodyPr rtlCol="0" anchor="ctr"/>
          <a:lstStyle/>
          <a:p>
            <a:pPr algn="ctr" defTabSz="914217">
              <a:defRPr/>
            </a:pPr>
            <a:r>
              <a:rPr lang="en-US" sz="3199" b="1" kern="0" dirty="0" err="1">
                <a:solidFill>
                  <a:srgbClr val="FF0000"/>
                </a:solidFill>
                <a:latin typeface="Calibri"/>
                <a:cs typeface="Calibri" panose="020F0502020204030204" pitchFamily="34" charset="0"/>
              </a:rPr>
              <a:t>Số</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dân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hai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huyện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của</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một</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tỉnh</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lần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lượt</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là</a:t>
            </a:r>
            <a:r>
              <a:rPr lang="en-US" sz="3199" b="1" kern="0" dirty="0">
                <a:solidFill>
                  <a:srgbClr val="FF0000"/>
                </a:solidFill>
                <a:latin typeface="Calibri"/>
                <a:cs typeface="Calibri" panose="020F0502020204030204" pitchFamily="34" charset="0"/>
              </a:rPr>
              <a:t> 41 217 </a:t>
            </a:r>
            <a:r>
              <a:rPr lang="en-US" sz="3199" b="1" kern="0" dirty="0" err="1">
                <a:solidFill>
                  <a:srgbClr val="FF0000"/>
                </a:solidFill>
                <a:latin typeface="Calibri"/>
                <a:cs typeface="Calibri" panose="020F0502020204030204" pitchFamily="34" charset="0"/>
              </a:rPr>
              <a:t>và</a:t>
            </a:r>
            <a:r>
              <a:rPr lang="en-US" sz="3199" b="1" kern="0" dirty="0">
                <a:solidFill>
                  <a:srgbClr val="FF0000"/>
                </a:solidFill>
                <a:latin typeface="Calibri"/>
                <a:cs typeface="Calibri" panose="020F0502020204030204" pitchFamily="34" charset="0"/>
              </a:rPr>
              <a:t> </a:t>
            </a:r>
          </a:p>
          <a:p>
            <a:pPr algn="ctr" defTabSz="914217">
              <a:defRPr/>
            </a:pPr>
            <a:r>
              <a:rPr lang="en-US" sz="3199" b="1" kern="0" dirty="0">
                <a:solidFill>
                  <a:srgbClr val="FF0000"/>
                </a:solidFill>
                <a:latin typeface="Calibri"/>
                <a:cs typeface="Calibri" panose="020F0502020204030204" pitchFamily="34" charset="0"/>
              </a:rPr>
              <a:t>46 616 </a:t>
            </a:r>
            <a:r>
              <a:rPr lang="en-US" sz="3199" b="1" kern="0" dirty="0" err="1">
                <a:solidFill>
                  <a:srgbClr val="FF0000"/>
                </a:solidFill>
                <a:latin typeface="Calibri"/>
                <a:cs typeface="Calibri" panose="020F0502020204030204" pitchFamily="34" charset="0"/>
              </a:rPr>
              <a:t>người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Hỏi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huyện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nào</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đông</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dân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hơn</a:t>
            </a:r>
            <a:r>
              <a:rPr lang="en-US" sz="3199" b="1" kern="0" dirty="0">
                <a:solidFill>
                  <a:srgbClr val="FF0000"/>
                </a:solidFill>
                <a:latin typeface="Calibri"/>
                <a:cs typeface="Calibri" panose="020F0502020204030204" pitchFamily="34" charset="0"/>
              </a:rPr>
              <a:t>?</a:t>
            </a:r>
          </a:p>
        </p:txBody>
      </p:sp>
      <p:pic>
        <p:nvPicPr>
          <p:cNvPr id="4" name="Picture 3">
            <a:extLst>
              <a:ext uri="{FF2B5EF4-FFF2-40B4-BE49-F238E27FC236}">
                <a16:creationId xmlns:a16="http://schemas.microsoft.com/office/drawing/2014/main" id="{5CF018D1-D90A-71AA-3D1A-EE0643DCE88B}"/>
              </a:ext>
            </a:extLst>
          </p:cNvPr>
          <p:cNvPicPr>
            <a:picLocks noChangeAspect="1"/>
          </p:cNvPicPr>
          <p:nvPr/>
        </p:nvPicPr>
        <p:blipFill>
          <a:blip r:embed="rId6"/>
          <a:stretch>
            <a:fillRect/>
          </a:stretch>
        </p:blipFill>
        <p:spPr>
          <a:xfrm>
            <a:off x="328612" y="1835149"/>
            <a:ext cx="6404451" cy="3708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46395D0E-A070-ED88-D37A-51EB6EBD1528}"/>
              </a:ext>
            </a:extLst>
          </p:cNvPr>
          <p:cNvSpPr txBox="1"/>
          <p:nvPr/>
        </p:nvSpPr>
        <p:spPr>
          <a:xfrm>
            <a:off x="6829425" y="1962150"/>
            <a:ext cx="5267325" cy="584775"/>
          </a:xfrm>
          <a:prstGeom prst="rect">
            <a:avLst/>
          </a:prstGeom>
          <a:noFill/>
        </p:spPr>
        <p:txBody>
          <a:bodyPr wrap="square" rtlCol="0">
            <a:spAutoFit/>
          </a:bodyPr>
          <a:lstStyle/>
          <a:p>
            <a:r>
              <a:rPr lang="en-US" sz="3200" b="1" dirty="0">
                <a:highlight>
                  <a:srgbClr val="FFFF00"/>
                </a:highlight>
                <a:latin typeface="Cambria" panose="02040503050406030204" pitchFamily="18" charset="0"/>
                <a:ea typeface="Cambria" panose="02040503050406030204" pitchFamily="18" charset="0"/>
              </a:rPr>
              <a:t>So </a:t>
            </a:r>
            <a:r>
              <a:rPr lang="en-US" sz="3200" b="1" dirty="0" err="1">
                <a:highlight>
                  <a:srgbClr val="FFFF00"/>
                </a:highlight>
                <a:latin typeface="Cambria" panose="02040503050406030204" pitchFamily="18" charset="0"/>
                <a:ea typeface="Cambria" panose="02040503050406030204" pitchFamily="18" charset="0"/>
              </a:rPr>
              <a:t>sánh</a:t>
            </a:r>
            <a:r>
              <a:rPr lang="en-US" sz="3200" b="1" dirty="0">
                <a:highlight>
                  <a:srgbClr val="FFFF00"/>
                </a:highlight>
                <a:latin typeface="Cambria" panose="02040503050406030204" pitchFamily="18" charset="0"/>
                <a:ea typeface="Cambria" panose="02040503050406030204" pitchFamily="18" charset="0"/>
              </a:rPr>
              <a:t> 41 217 </a:t>
            </a:r>
            <a:r>
              <a:rPr lang="en-US" sz="3200" b="1" dirty="0" err="1">
                <a:highlight>
                  <a:srgbClr val="FFFF00"/>
                </a:highlight>
                <a:latin typeface="Cambria" panose="02040503050406030204" pitchFamily="18" charset="0"/>
                <a:ea typeface="Cambria" panose="02040503050406030204" pitchFamily="18" charset="0"/>
              </a:rPr>
              <a:t>và</a:t>
            </a:r>
            <a:r>
              <a:rPr lang="en-US" sz="3200" b="1" dirty="0">
                <a:highlight>
                  <a:srgbClr val="FFFF00"/>
                </a:highlight>
                <a:latin typeface="Cambria" panose="02040503050406030204" pitchFamily="18" charset="0"/>
                <a:ea typeface="Cambria" panose="02040503050406030204" pitchFamily="18" charset="0"/>
              </a:rPr>
              <a:t> 46 616 </a:t>
            </a:r>
          </a:p>
        </p:txBody>
      </p:sp>
      <p:sp>
        <p:nvSpPr>
          <p:cNvPr id="8" name="TextBox 7">
            <a:extLst>
              <a:ext uri="{FF2B5EF4-FFF2-40B4-BE49-F238E27FC236}">
                <a16:creationId xmlns:a16="http://schemas.microsoft.com/office/drawing/2014/main" id="{15572577-9862-86F0-B623-C9AC864AA9C5}"/>
              </a:ext>
            </a:extLst>
          </p:cNvPr>
          <p:cNvSpPr txBox="1"/>
          <p:nvPr/>
        </p:nvSpPr>
        <p:spPr>
          <a:xfrm>
            <a:off x="6924675" y="27241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Hai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endParaRPr lang="en-US" sz="32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BC6538F2-66F8-FC58-34A7-1359A3AB8C78}"/>
              </a:ext>
            </a:extLst>
          </p:cNvPr>
          <p:cNvSpPr txBox="1"/>
          <p:nvPr/>
        </p:nvSpPr>
        <p:spPr>
          <a:xfrm>
            <a:off x="6924675" y="37528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chục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endParaRPr lang="en-US" sz="32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25335ED3-91AE-1E54-D331-A9388D832A80}"/>
              </a:ext>
            </a:extLst>
          </p:cNvPr>
          <p:cNvSpPr txBox="1"/>
          <p:nvPr/>
        </p:nvSpPr>
        <p:spPr>
          <a:xfrm>
            <a:off x="6924675" y="4781550"/>
            <a:ext cx="5267325"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Ở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1 &lt; 6</a:t>
            </a:r>
          </a:p>
        </p:txBody>
      </p:sp>
      <p:sp>
        <p:nvSpPr>
          <p:cNvPr id="11" name="TextBox 10">
            <a:extLst>
              <a:ext uri="{FF2B5EF4-FFF2-40B4-BE49-F238E27FC236}">
                <a16:creationId xmlns:a16="http://schemas.microsoft.com/office/drawing/2014/main" id="{9BF38773-04BD-635A-565F-69F7D63EFCA4}"/>
              </a:ext>
            </a:extLst>
          </p:cNvPr>
          <p:cNvSpPr txBox="1"/>
          <p:nvPr/>
        </p:nvSpPr>
        <p:spPr>
          <a:xfrm>
            <a:off x="6924675" y="5448300"/>
            <a:ext cx="5267325" cy="584775"/>
          </a:xfrm>
          <a:prstGeom prst="rect">
            <a:avLst/>
          </a:prstGeom>
          <a:noFill/>
        </p:spPr>
        <p:txBody>
          <a:bodyPr wrap="square" rtlCol="0">
            <a:spAutoFit/>
          </a:bodyPr>
          <a:lstStyle/>
          <a:p>
            <a:r>
              <a:rPr lang="en-US" sz="3200" b="1" dirty="0" err="1">
                <a:highlight>
                  <a:srgbClr val="FFFF00"/>
                </a:highlight>
                <a:latin typeface="Cambria" panose="02040503050406030204" pitchFamily="18" charset="0"/>
                <a:ea typeface="Cambria" panose="02040503050406030204" pitchFamily="18" charset="0"/>
              </a:rPr>
              <a:t>Vậy</a:t>
            </a:r>
            <a:r>
              <a:rPr lang="en-US" sz="3200" b="1" dirty="0">
                <a:highlight>
                  <a:srgbClr val="FFFF00"/>
                </a:highlight>
                <a:latin typeface="Cambria" panose="02040503050406030204" pitchFamily="18" charset="0"/>
                <a:ea typeface="Cambria" panose="02040503050406030204" pitchFamily="18" charset="0"/>
              </a:rPr>
              <a:t> 41 217 &lt; 46 616 </a:t>
            </a:r>
          </a:p>
        </p:txBody>
      </p:sp>
    </p:spTree>
    <p:extLst>
      <p:ext uri="{BB962C8B-B14F-4D97-AF65-F5344CB8AC3E}">
        <p14:creationId xmlns:p14="http://schemas.microsoft.com/office/powerpoint/2010/main" val="13778653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2717EA-5E1B-34B1-5412-EE153E911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2" cy="6858001"/>
          </a:xfrm>
          <a:prstGeom prst="rect">
            <a:avLst/>
          </a:prstGeom>
        </p:spPr>
      </p:pic>
      <p:pic>
        <p:nvPicPr>
          <p:cNvPr id="12" name="Picture 2">
            <a:extLst>
              <a:ext uri="{FF2B5EF4-FFF2-40B4-BE49-F238E27FC236}">
                <a16:creationId xmlns:a16="http://schemas.microsoft.com/office/drawing/2014/main" id="{9C978E99-34D5-6033-743A-15B3FBCFA4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389" b="14886"/>
          <a:stretch>
            <a:fillRect/>
          </a:stretch>
        </p:blipFill>
        <p:spPr>
          <a:xfrm>
            <a:off x="0" y="215295"/>
            <a:ext cx="12222079" cy="4882297"/>
          </a:xfrm>
          <a:prstGeom prst="rect">
            <a:avLst/>
          </a:prstGeom>
        </p:spPr>
      </p:pic>
      <p:pic>
        <p:nvPicPr>
          <p:cNvPr id="13" name="Picture 4">
            <a:extLst>
              <a:ext uri="{FF2B5EF4-FFF2-40B4-BE49-F238E27FC236}">
                <a16:creationId xmlns:a16="http://schemas.microsoft.com/office/drawing/2014/main" id="{3AC1301A-30BD-ABC0-2B3A-A236CD6804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2945" b="44001"/>
          <a:stretch>
            <a:fillRect/>
          </a:stretch>
        </p:blipFill>
        <p:spPr>
          <a:xfrm>
            <a:off x="-1" y="2283967"/>
            <a:ext cx="12222079" cy="4619030"/>
          </a:xfrm>
          <a:prstGeom prst="rect">
            <a:avLst/>
          </a:prstGeom>
        </p:spPr>
      </p:pic>
      <p:sp>
        <p:nvSpPr>
          <p:cNvPr id="14" name="Rectangle: Rounded Corners 13">
            <a:extLst>
              <a:ext uri="{FF2B5EF4-FFF2-40B4-BE49-F238E27FC236}">
                <a16:creationId xmlns:a16="http://schemas.microsoft.com/office/drawing/2014/main" id="{7788A5A4-F40B-A87B-C6DD-A2F8C1CDF426}"/>
              </a:ext>
            </a:extLst>
          </p:cNvPr>
          <p:cNvSpPr/>
          <p:nvPr/>
        </p:nvSpPr>
        <p:spPr>
          <a:xfrm>
            <a:off x="261257" y="215295"/>
            <a:ext cx="11611429" cy="6287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5">
            <a:extLst>
              <a:ext uri="{FF2B5EF4-FFF2-40B4-BE49-F238E27FC236}">
                <a16:creationId xmlns:a16="http://schemas.microsoft.com/office/drawing/2014/main" id="{BA2907A9-7D5D-7FC5-A442-1ED45244511B}"/>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856454" y="136051"/>
            <a:ext cx="1225130" cy="1225130"/>
          </a:xfrm>
          <a:prstGeom prst="rect">
            <a:avLst/>
          </a:prstGeom>
        </p:spPr>
      </p:pic>
      <p:sp>
        <p:nvSpPr>
          <p:cNvPr id="16" name="Rectangle 15">
            <a:extLst>
              <a:ext uri="{FF2B5EF4-FFF2-40B4-BE49-F238E27FC236}">
                <a16:creationId xmlns:a16="http://schemas.microsoft.com/office/drawing/2014/main" id="{C29D38B9-8862-E54D-182F-9EF892928A27}"/>
              </a:ext>
            </a:extLst>
          </p:cNvPr>
          <p:cNvSpPr/>
          <p:nvPr/>
        </p:nvSpPr>
        <p:spPr>
          <a:xfrm>
            <a:off x="10340281" y="1361181"/>
            <a:ext cx="340136" cy="1515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CA3D6A7-883E-FD08-F8A3-6D116555E725}"/>
              </a:ext>
            </a:extLst>
          </p:cNvPr>
          <p:cNvSpPr/>
          <p:nvPr/>
        </p:nvSpPr>
        <p:spPr>
          <a:xfrm>
            <a:off x="9146843" y="3981452"/>
            <a:ext cx="1644005" cy="234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9">
            <a:extLst>
              <a:ext uri="{FF2B5EF4-FFF2-40B4-BE49-F238E27FC236}">
                <a16:creationId xmlns:a16="http://schemas.microsoft.com/office/drawing/2014/main" id="{BEF817EF-9F1E-55F4-90E2-4877D734AAF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506200" y="1440425"/>
            <a:ext cx="1150767" cy="768137"/>
          </a:xfrm>
          <a:prstGeom prst="rect">
            <a:avLst/>
          </a:prstGeom>
        </p:spPr>
      </p:pic>
      <p:pic>
        <p:nvPicPr>
          <p:cNvPr id="19" name="Picture 17">
            <a:extLst>
              <a:ext uri="{FF2B5EF4-FFF2-40B4-BE49-F238E27FC236}">
                <a16:creationId xmlns:a16="http://schemas.microsoft.com/office/drawing/2014/main" id="{96909A96-9758-44E4-BBFD-8FAD1DFA24F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0400605" y="5465963"/>
            <a:ext cx="1674648" cy="1255986"/>
          </a:xfrm>
          <a:prstGeom prst="rect">
            <a:avLst/>
          </a:prstGeom>
        </p:spPr>
      </p:pic>
      <p:sp>
        <p:nvSpPr>
          <p:cNvPr id="20" name="Rectangle: Rounded Corners 5">
            <a:extLst>
              <a:ext uri="{FF2B5EF4-FFF2-40B4-BE49-F238E27FC236}">
                <a16:creationId xmlns:a16="http://schemas.microsoft.com/office/drawing/2014/main" id="{C529C942-E423-D92D-9DCB-BAA7BB3512CB}"/>
              </a:ext>
            </a:extLst>
          </p:cNvPr>
          <p:cNvSpPr/>
          <p:nvPr/>
        </p:nvSpPr>
        <p:spPr>
          <a:xfrm>
            <a:off x="209390" y="1196231"/>
            <a:ext cx="11773220" cy="5465826"/>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AD00351-B129-340E-9C35-FEF5B8FFF473}"/>
              </a:ext>
            </a:extLst>
          </p:cNvPr>
          <p:cNvSpPr/>
          <p:nvPr/>
        </p:nvSpPr>
        <p:spPr>
          <a:xfrm>
            <a:off x="200306" y="3369322"/>
            <a:ext cx="12375514" cy="630942"/>
          </a:xfrm>
          <a:prstGeom prst="rect">
            <a:avLst/>
          </a:prstGeom>
        </p:spPr>
        <p:txBody>
          <a:bodyPr wrap="square">
            <a:spAutoFit/>
          </a:bodyPr>
          <a:lstStyle/>
          <a:p>
            <a:pPr algn="just"/>
            <a:r>
              <a:rPr lang="en-GB" sz="3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Khi</a:t>
            </a:r>
            <a:r>
              <a:rPr lang="en-GB" sz="3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so </a:t>
            </a:r>
            <a:r>
              <a:rPr lang="en-GB" sz="35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sánh</a:t>
            </a:r>
            <a:r>
              <a:rPr lang="en-GB" sz="3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hai</a:t>
            </a:r>
            <a:r>
              <a:rPr lang="en-GB" sz="3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số </a:t>
            </a:r>
            <a:r>
              <a:rPr lang="en-GB" sz="350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có</a:t>
            </a:r>
            <a:r>
              <a:rPr lang="en-GB" sz="350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năm </a:t>
            </a:r>
            <a:r>
              <a:rPr lang="en-GB" sz="35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chữ</a:t>
            </a:r>
            <a:r>
              <a:rPr lang="en-GB" sz="3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số, ta </a:t>
            </a:r>
            <a:r>
              <a:rPr lang="en-GB" sz="35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thực</a:t>
            </a:r>
            <a:r>
              <a:rPr lang="en-GB" sz="3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hiện</a:t>
            </a:r>
            <a:r>
              <a:rPr lang="en-GB" sz="3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như</a:t>
            </a:r>
            <a:r>
              <a:rPr lang="en-GB" sz="3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sau</a:t>
            </a:r>
            <a:r>
              <a:rPr lang="en-GB" sz="3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t>
            </a:r>
            <a:endParaRPr lang="en-US" sz="3500" dirty="0">
              <a:solidFill>
                <a:schemeClr val="bg2">
                  <a:lumMod val="10000"/>
                </a:schemeClr>
              </a:solidFill>
            </a:endParaRPr>
          </a:p>
        </p:txBody>
      </p:sp>
      <p:grpSp>
        <p:nvGrpSpPr>
          <p:cNvPr id="22" name="Group 21">
            <a:extLst>
              <a:ext uri="{FF2B5EF4-FFF2-40B4-BE49-F238E27FC236}">
                <a16:creationId xmlns:a16="http://schemas.microsoft.com/office/drawing/2014/main" id="{DE5C81D1-7D2B-53EC-1A82-9AABFD37CE7E}"/>
              </a:ext>
            </a:extLst>
          </p:cNvPr>
          <p:cNvGrpSpPr/>
          <p:nvPr/>
        </p:nvGrpSpPr>
        <p:grpSpPr>
          <a:xfrm>
            <a:off x="1449247" y="717137"/>
            <a:ext cx="3513898" cy="2210242"/>
            <a:chOff x="1541230" y="1272163"/>
            <a:chExt cx="3513898" cy="2210242"/>
          </a:xfrm>
        </p:grpSpPr>
        <p:sp>
          <p:nvSpPr>
            <p:cNvPr id="23" name="TextBox 16">
              <a:extLst>
                <a:ext uri="{FF2B5EF4-FFF2-40B4-BE49-F238E27FC236}">
                  <a16:creationId xmlns:a16="http://schemas.microsoft.com/office/drawing/2014/main" id="{895A67E5-42B7-D049-9C0C-E2C347AA6E91}"/>
                </a:ext>
              </a:extLst>
            </p:cNvPr>
            <p:cNvSpPr txBox="1"/>
            <p:nvPr/>
          </p:nvSpPr>
          <p:spPr>
            <a:xfrm>
              <a:off x="1541230" y="1272163"/>
              <a:ext cx="3513898" cy="1169551"/>
            </a:xfrm>
            <a:prstGeom prst="rect">
              <a:avLst/>
            </a:prstGeom>
            <a:noFill/>
          </p:spPr>
          <p:txBody>
            <a:bodyPr wrap="square" rtlCol="0">
              <a:spAutoFit/>
            </a:bodyPr>
            <a:lstStyle/>
            <a:p>
              <a:pPr algn="ctr"/>
              <a:r>
                <a:rPr lang="en-US" sz="7000" b="1" dirty="0">
                  <a:solidFill>
                    <a:schemeClr val="bg2">
                      <a:lumMod val="25000"/>
                    </a:schemeClr>
                  </a:solidFill>
                </a:rPr>
                <a:t>4 1 217</a:t>
              </a:r>
              <a:endParaRPr lang="vi-VN" sz="7000" b="1" dirty="0">
                <a:solidFill>
                  <a:schemeClr val="bg2">
                    <a:lumMod val="25000"/>
                  </a:schemeClr>
                </a:solidFill>
              </a:endParaRPr>
            </a:p>
          </p:txBody>
        </p:sp>
        <p:sp>
          <p:nvSpPr>
            <p:cNvPr id="25" name="TextBox 24">
              <a:extLst>
                <a:ext uri="{FF2B5EF4-FFF2-40B4-BE49-F238E27FC236}">
                  <a16:creationId xmlns:a16="http://schemas.microsoft.com/office/drawing/2014/main" id="{FC24C918-AE16-3B3C-812D-AC4E0A1C7E52}"/>
                </a:ext>
              </a:extLst>
            </p:cNvPr>
            <p:cNvSpPr txBox="1"/>
            <p:nvPr/>
          </p:nvSpPr>
          <p:spPr>
            <a:xfrm>
              <a:off x="1740926" y="2312854"/>
              <a:ext cx="3101733" cy="1169551"/>
            </a:xfrm>
            <a:prstGeom prst="rect">
              <a:avLst/>
            </a:prstGeom>
            <a:noFill/>
          </p:spPr>
          <p:txBody>
            <a:bodyPr wrap="square" rtlCol="0">
              <a:spAutoFit/>
            </a:bodyPr>
            <a:lstStyle/>
            <a:p>
              <a:pPr algn="ctr"/>
              <a:r>
                <a:rPr lang="en-US" sz="7000" b="1" dirty="0">
                  <a:solidFill>
                    <a:schemeClr val="bg2">
                      <a:lumMod val="25000"/>
                    </a:schemeClr>
                  </a:solidFill>
                </a:rPr>
                <a:t>4 6 616</a:t>
              </a:r>
              <a:endParaRPr lang="vi-VN" sz="7000" b="1" dirty="0">
                <a:solidFill>
                  <a:schemeClr val="bg2">
                    <a:lumMod val="25000"/>
                  </a:schemeClr>
                </a:solidFill>
              </a:endParaRPr>
            </a:p>
          </p:txBody>
        </p:sp>
      </p:grpSp>
      <p:sp>
        <p:nvSpPr>
          <p:cNvPr id="26" name="Rectangle 25">
            <a:extLst>
              <a:ext uri="{FF2B5EF4-FFF2-40B4-BE49-F238E27FC236}">
                <a16:creationId xmlns:a16="http://schemas.microsoft.com/office/drawing/2014/main" id="{8A67EA56-7A55-A462-BEFA-ED4DD40BF317}"/>
              </a:ext>
            </a:extLst>
          </p:cNvPr>
          <p:cNvSpPr/>
          <p:nvPr/>
        </p:nvSpPr>
        <p:spPr>
          <a:xfrm>
            <a:off x="205958" y="4019000"/>
            <a:ext cx="11701157" cy="1169551"/>
          </a:xfrm>
          <a:prstGeom prst="rect">
            <a:avLst/>
          </a:prstGeom>
        </p:spPr>
        <p:txBody>
          <a:bodyPr wrap="square">
            <a:spAutoFit/>
          </a:bodyPr>
          <a:lstStyle/>
          <a:p>
            <a:pPr algn="just"/>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So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sánh</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từng</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cặp</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chữ</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số ở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cùng</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một</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hàng</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kể</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từ</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trái</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sang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phải</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(4 = 4)</a:t>
            </a:r>
            <a:endParaRPr lang="en-US" sz="3500" b="1" dirty="0">
              <a:solidFill>
                <a:schemeClr val="bg2">
                  <a:lumMod val="10000"/>
                </a:schemeClr>
              </a:solidFill>
            </a:endParaRPr>
          </a:p>
        </p:txBody>
      </p:sp>
      <p:sp>
        <p:nvSpPr>
          <p:cNvPr id="27" name="TextBox 16">
            <a:extLst>
              <a:ext uri="{FF2B5EF4-FFF2-40B4-BE49-F238E27FC236}">
                <a16:creationId xmlns:a16="http://schemas.microsoft.com/office/drawing/2014/main" id="{04554EBF-557A-6016-6022-3DE66F13FA81}"/>
              </a:ext>
            </a:extLst>
          </p:cNvPr>
          <p:cNvSpPr txBox="1"/>
          <p:nvPr/>
        </p:nvSpPr>
        <p:spPr>
          <a:xfrm>
            <a:off x="1592195" y="739645"/>
            <a:ext cx="1022816" cy="1169551"/>
          </a:xfrm>
          <a:prstGeom prst="rect">
            <a:avLst/>
          </a:prstGeom>
          <a:noFill/>
        </p:spPr>
        <p:txBody>
          <a:bodyPr wrap="square" rtlCol="0">
            <a:spAutoFit/>
          </a:bodyPr>
          <a:lstStyle/>
          <a:p>
            <a:pPr algn="ctr"/>
            <a:r>
              <a:rPr lang="en-US" sz="7000" b="1" dirty="0">
                <a:solidFill>
                  <a:srgbClr val="0070C0"/>
                </a:solidFill>
              </a:rPr>
              <a:t>4</a:t>
            </a:r>
            <a:endParaRPr lang="vi-VN" sz="7000" b="1" dirty="0">
              <a:solidFill>
                <a:srgbClr val="0070C0"/>
              </a:solidFill>
            </a:endParaRPr>
          </a:p>
        </p:txBody>
      </p:sp>
      <p:sp>
        <p:nvSpPr>
          <p:cNvPr id="28" name="TextBox 16">
            <a:extLst>
              <a:ext uri="{FF2B5EF4-FFF2-40B4-BE49-F238E27FC236}">
                <a16:creationId xmlns:a16="http://schemas.microsoft.com/office/drawing/2014/main" id="{96A32FCF-159C-DF68-FF16-03EE051F7059}"/>
              </a:ext>
            </a:extLst>
          </p:cNvPr>
          <p:cNvSpPr txBox="1"/>
          <p:nvPr/>
        </p:nvSpPr>
        <p:spPr>
          <a:xfrm>
            <a:off x="1592194" y="1766798"/>
            <a:ext cx="1022816" cy="1169551"/>
          </a:xfrm>
          <a:prstGeom prst="rect">
            <a:avLst/>
          </a:prstGeom>
          <a:noFill/>
        </p:spPr>
        <p:txBody>
          <a:bodyPr wrap="square" rtlCol="0">
            <a:spAutoFit/>
          </a:bodyPr>
          <a:lstStyle/>
          <a:p>
            <a:pPr algn="ctr"/>
            <a:r>
              <a:rPr lang="en-US" sz="7000" b="1" dirty="0">
                <a:solidFill>
                  <a:srgbClr val="0070C0"/>
                </a:solidFill>
              </a:rPr>
              <a:t>4</a:t>
            </a:r>
            <a:endParaRPr lang="vi-VN" sz="7000" b="1" dirty="0">
              <a:solidFill>
                <a:srgbClr val="0070C0"/>
              </a:solidFill>
            </a:endParaRPr>
          </a:p>
        </p:txBody>
      </p:sp>
      <p:sp>
        <p:nvSpPr>
          <p:cNvPr id="29" name="TextBox 16">
            <a:extLst>
              <a:ext uri="{FF2B5EF4-FFF2-40B4-BE49-F238E27FC236}">
                <a16:creationId xmlns:a16="http://schemas.microsoft.com/office/drawing/2014/main" id="{9DC79F3B-5F95-FD58-E560-EF693A603517}"/>
              </a:ext>
            </a:extLst>
          </p:cNvPr>
          <p:cNvSpPr txBox="1"/>
          <p:nvPr/>
        </p:nvSpPr>
        <p:spPr>
          <a:xfrm>
            <a:off x="2263876" y="723080"/>
            <a:ext cx="1022816" cy="1169551"/>
          </a:xfrm>
          <a:prstGeom prst="rect">
            <a:avLst/>
          </a:prstGeom>
          <a:noFill/>
        </p:spPr>
        <p:txBody>
          <a:bodyPr wrap="square" rtlCol="0">
            <a:spAutoFit/>
          </a:bodyPr>
          <a:lstStyle/>
          <a:p>
            <a:pPr algn="ctr"/>
            <a:r>
              <a:rPr lang="en-US" sz="7000" b="1" dirty="0">
                <a:solidFill>
                  <a:srgbClr val="FE5E5E"/>
                </a:solidFill>
              </a:rPr>
              <a:t>1</a:t>
            </a:r>
            <a:endParaRPr lang="vi-VN" sz="7000" b="1" dirty="0">
              <a:solidFill>
                <a:srgbClr val="FE5E5E"/>
              </a:solidFill>
            </a:endParaRPr>
          </a:p>
        </p:txBody>
      </p:sp>
      <p:sp>
        <p:nvSpPr>
          <p:cNvPr id="30" name="TextBox 16">
            <a:extLst>
              <a:ext uri="{FF2B5EF4-FFF2-40B4-BE49-F238E27FC236}">
                <a16:creationId xmlns:a16="http://schemas.microsoft.com/office/drawing/2014/main" id="{A30DE081-5554-E674-BB54-91252BE00BD0}"/>
              </a:ext>
            </a:extLst>
          </p:cNvPr>
          <p:cNvSpPr txBox="1"/>
          <p:nvPr/>
        </p:nvSpPr>
        <p:spPr>
          <a:xfrm>
            <a:off x="2220832" y="1781996"/>
            <a:ext cx="1022816" cy="1169551"/>
          </a:xfrm>
          <a:prstGeom prst="rect">
            <a:avLst/>
          </a:prstGeom>
          <a:noFill/>
        </p:spPr>
        <p:txBody>
          <a:bodyPr wrap="square" rtlCol="0">
            <a:spAutoFit/>
          </a:bodyPr>
          <a:lstStyle/>
          <a:p>
            <a:pPr algn="ctr"/>
            <a:r>
              <a:rPr lang="en-US" sz="7000" b="1" dirty="0">
                <a:solidFill>
                  <a:srgbClr val="FE5E5E"/>
                </a:solidFill>
              </a:rPr>
              <a:t>6</a:t>
            </a:r>
            <a:endParaRPr lang="vi-VN" sz="7000" b="1" dirty="0">
              <a:solidFill>
                <a:srgbClr val="FE5E5E"/>
              </a:solidFill>
            </a:endParaRPr>
          </a:p>
        </p:txBody>
      </p:sp>
      <p:sp>
        <p:nvSpPr>
          <p:cNvPr id="31" name="Rectangle 30">
            <a:extLst>
              <a:ext uri="{FF2B5EF4-FFF2-40B4-BE49-F238E27FC236}">
                <a16:creationId xmlns:a16="http://schemas.microsoft.com/office/drawing/2014/main" id="{EAEDFECA-DDB5-FFED-E62C-0E87A3827F0F}"/>
              </a:ext>
            </a:extLst>
          </p:cNvPr>
          <p:cNvSpPr/>
          <p:nvPr/>
        </p:nvSpPr>
        <p:spPr>
          <a:xfrm>
            <a:off x="310654" y="5171169"/>
            <a:ext cx="11701157" cy="1184940"/>
          </a:xfrm>
          <a:prstGeom prst="rect">
            <a:avLst/>
          </a:prstGeom>
        </p:spPr>
        <p:txBody>
          <a:bodyPr wrap="square">
            <a:spAutoFit/>
          </a:bodyPr>
          <a:lstStyle/>
          <a:p>
            <a:pPr algn="just"/>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Cặp</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chữ</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số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đầu</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tiên</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khác</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GB" sz="3500" i="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nhau</a:t>
            </a:r>
            <a:r>
              <a:rPr lang="en-GB" sz="35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t>
            </a:r>
          </a:p>
          <a:p>
            <a:pPr algn="just"/>
            <a:r>
              <a:rPr lang="en-GB" sz="3500" b="1" i="1" dirty="0" err="1">
                <a:solidFill>
                  <a:srgbClr val="FE5E5E"/>
                </a:solidFill>
                <a:latin typeface="Calibri" panose="020F0502020204030204" pitchFamily="34" charset="0"/>
                <a:cs typeface="Calibri" panose="020F0502020204030204" pitchFamily="34" charset="0"/>
              </a:rPr>
              <a:t>Số</a:t>
            </a:r>
            <a:r>
              <a:rPr lang="en-GB" sz="3500" b="1" i="1" dirty="0">
                <a:solidFill>
                  <a:srgbClr val="FE5E5E"/>
                </a:solidFill>
                <a:latin typeface="Calibri" panose="020F0502020204030204" pitchFamily="34" charset="0"/>
                <a:cs typeface="Calibri" panose="020F0502020204030204" pitchFamily="34" charset="0"/>
              </a:rPr>
              <a:t> </a:t>
            </a:r>
            <a:r>
              <a:rPr lang="en-GB" sz="3500" b="1" i="1" dirty="0" err="1">
                <a:solidFill>
                  <a:srgbClr val="FE5E5E"/>
                </a:solidFill>
                <a:latin typeface="Calibri" panose="020F0502020204030204" pitchFamily="34" charset="0"/>
                <a:cs typeface="Calibri" panose="020F0502020204030204" pitchFamily="34" charset="0"/>
              </a:rPr>
              <a:t>có</a:t>
            </a:r>
            <a:r>
              <a:rPr lang="en-GB" sz="3500" b="1" i="1" dirty="0">
                <a:solidFill>
                  <a:srgbClr val="FE5E5E"/>
                </a:solidFill>
                <a:latin typeface="Calibri" panose="020F0502020204030204" pitchFamily="34" charset="0"/>
                <a:cs typeface="Calibri" panose="020F0502020204030204" pitchFamily="34" charset="0"/>
              </a:rPr>
              <a:t> </a:t>
            </a:r>
            <a:r>
              <a:rPr lang="en-GB" sz="3500" b="1" i="1" dirty="0" err="1">
                <a:solidFill>
                  <a:srgbClr val="FE5E5E"/>
                </a:solidFill>
                <a:latin typeface="Calibri" panose="020F0502020204030204" pitchFamily="34" charset="0"/>
                <a:cs typeface="Calibri" panose="020F0502020204030204" pitchFamily="34" charset="0"/>
              </a:rPr>
              <a:t>chữ</a:t>
            </a:r>
            <a:r>
              <a:rPr lang="en-GB" sz="3500" b="1" i="1" dirty="0">
                <a:solidFill>
                  <a:srgbClr val="FE5E5E"/>
                </a:solidFill>
                <a:latin typeface="Calibri" panose="020F0502020204030204" pitchFamily="34" charset="0"/>
                <a:cs typeface="Calibri" panose="020F0502020204030204" pitchFamily="34" charset="0"/>
              </a:rPr>
              <a:t> số </a:t>
            </a:r>
            <a:r>
              <a:rPr lang="en-GB" sz="3500" b="1" i="1" dirty="0" err="1">
                <a:solidFill>
                  <a:srgbClr val="FE5E5E"/>
                </a:solidFill>
                <a:latin typeface="Calibri" panose="020F0502020204030204" pitchFamily="34" charset="0"/>
                <a:cs typeface="Calibri" panose="020F0502020204030204" pitchFamily="34" charset="0"/>
              </a:rPr>
              <a:t>lớn</a:t>
            </a:r>
            <a:r>
              <a:rPr lang="en-GB" sz="3500" b="1" i="1" dirty="0">
                <a:solidFill>
                  <a:srgbClr val="FE5E5E"/>
                </a:solidFill>
                <a:latin typeface="Calibri" panose="020F0502020204030204" pitchFamily="34" charset="0"/>
                <a:cs typeface="Calibri" panose="020F0502020204030204" pitchFamily="34" charset="0"/>
              </a:rPr>
              <a:t> </a:t>
            </a:r>
            <a:r>
              <a:rPr lang="en-GB" sz="3500" b="1" i="1" dirty="0" err="1">
                <a:solidFill>
                  <a:srgbClr val="FE5E5E"/>
                </a:solidFill>
                <a:latin typeface="Calibri" panose="020F0502020204030204" pitchFamily="34" charset="0"/>
                <a:cs typeface="Calibri" panose="020F0502020204030204" pitchFamily="34" charset="0"/>
              </a:rPr>
              <a:t>hơn</a:t>
            </a:r>
            <a:r>
              <a:rPr lang="en-GB" sz="3500" b="1" i="1" dirty="0">
                <a:solidFill>
                  <a:srgbClr val="FE5E5E"/>
                </a:solidFill>
                <a:latin typeface="Calibri" panose="020F0502020204030204" pitchFamily="34" charset="0"/>
                <a:cs typeface="Calibri" panose="020F0502020204030204" pitchFamily="34" charset="0"/>
              </a:rPr>
              <a:t> </a:t>
            </a:r>
            <a:r>
              <a:rPr lang="en-GB" sz="3500" b="1" i="1" dirty="0" err="1">
                <a:solidFill>
                  <a:srgbClr val="FE5E5E"/>
                </a:solidFill>
                <a:latin typeface="Calibri" panose="020F0502020204030204" pitchFamily="34" charset="0"/>
                <a:cs typeface="Calibri" panose="020F0502020204030204" pitchFamily="34" charset="0"/>
              </a:rPr>
              <a:t>thì</a:t>
            </a:r>
            <a:r>
              <a:rPr lang="en-GB" sz="3500" b="1" i="1" dirty="0">
                <a:solidFill>
                  <a:srgbClr val="FE5E5E"/>
                </a:solidFill>
                <a:latin typeface="Calibri" panose="020F0502020204030204" pitchFamily="34" charset="0"/>
                <a:cs typeface="Calibri" panose="020F0502020204030204" pitchFamily="34" charset="0"/>
              </a:rPr>
              <a:t> </a:t>
            </a:r>
            <a:r>
              <a:rPr lang="en-GB" sz="3500" b="1" i="1" dirty="0" err="1">
                <a:solidFill>
                  <a:srgbClr val="FE5E5E"/>
                </a:solidFill>
                <a:latin typeface="Calibri" panose="020F0502020204030204" pitchFamily="34" charset="0"/>
                <a:cs typeface="Calibri" panose="020F0502020204030204" pitchFamily="34" charset="0"/>
              </a:rPr>
              <a:t>lớn</a:t>
            </a:r>
            <a:r>
              <a:rPr lang="en-GB" sz="3500" b="1" i="1" dirty="0">
                <a:solidFill>
                  <a:srgbClr val="FE5E5E"/>
                </a:solidFill>
                <a:latin typeface="Calibri" panose="020F0502020204030204" pitchFamily="34" charset="0"/>
                <a:cs typeface="Calibri" panose="020F0502020204030204" pitchFamily="34" charset="0"/>
              </a:rPr>
              <a:t> </a:t>
            </a:r>
            <a:r>
              <a:rPr lang="en-GB" sz="3500" b="1" i="1" dirty="0" err="1">
                <a:solidFill>
                  <a:srgbClr val="FE5E5E"/>
                </a:solidFill>
                <a:latin typeface="Calibri" panose="020F0502020204030204" pitchFamily="34" charset="0"/>
                <a:cs typeface="Calibri" panose="020F0502020204030204" pitchFamily="34" charset="0"/>
              </a:rPr>
              <a:t>hơn</a:t>
            </a:r>
            <a:r>
              <a:rPr lang="en-GB" sz="3500" b="1" i="1" dirty="0">
                <a:solidFill>
                  <a:srgbClr val="FE5E5E"/>
                </a:solidFill>
                <a:latin typeface="Calibri" panose="020F0502020204030204" pitchFamily="34" charset="0"/>
                <a:cs typeface="Calibri" panose="020F0502020204030204" pitchFamily="34" charset="0"/>
              </a:rPr>
              <a:t>. </a:t>
            </a:r>
            <a:r>
              <a:rPr lang="en-GB" sz="3500" b="1" dirty="0">
                <a:solidFill>
                  <a:schemeClr val="bg2">
                    <a:lumMod val="10000"/>
                  </a:schemeClr>
                </a:solidFill>
                <a:latin typeface="Calibri" panose="020F0502020204030204" pitchFamily="34" charset="0"/>
                <a:cs typeface="Calibri" panose="020F0502020204030204" pitchFamily="34" charset="0"/>
              </a:rPr>
              <a:t>(6 &gt; 1 </a:t>
            </a:r>
            <a:r>
              <a:rPr lang="vi-VN" sz="36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t>
            </a:r>
            <a:r>
              <a:rPr lang="en-GB" sz="36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46 616 &gt; 41 217</a:t>
            </a:r>
            <a:endParaRPr lang="en-US" sz="3500" b="1" dirty="0">
              <a:solidFill>
                <a:schemeClr val="bg2">
                  <a:lumMod val="10000"/>
                </a:schemeClr>
              </a:solidFill>
            </a:endParaRPr>
          </a:p>
        </p:txBody>
      </p:sp>
      <p:sp>
        <p:nvSpPr>
          <p:cNvPr id="32" name="Rounded Rectangle 12">
            <a:extLst>
              <a:ext uri="{FF2B5EF4-FFF2-40B4-BE49-F238E27FC236}">
                <a16:creationId xmlns:a16="http://schemas.microsoft.com/office/drawing/2014/main" id="{BD51C3AC-459B-C086-905A-005AD93C3005}"/>
              </a:ext>
            </a:extLst>
          </p:cNvPr>
          <p:cNvSpPr/>
          <p:nvPr/>
        </p:nvSpPr>
        <p:spPr>
          <a:xfrm>
            <a:off x="444176" y="1240016"/>
            <a:ext cx="1281569" cy="116511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err="1">
                <a:solidFill>
                  <a:schemeClr val="bg1"/>
                </a:solidFill>
              </a:rPr>
              <a:t>Giống</a:t>
            </a:r>
            <a:r>
              <a:rPr lang="en-GB" sz="3000" b="1" dirty="0">
                <a:solidFill>
                  <a:schemeClr val="bg1"/>
                </a:solidFill>
              </a:rPr>
              <a:t> </a:t>
            </a:r>
            <a:r>
              <a:rPr lang="en-GB" sz="3000" b="1" dirty="0" err="1">
                <a:solidFill>
                  <a:schemeClr val="bg1"/>
                </a:solidFill>
              </a:rPr>
              <a:t>nhau</a:t>
            </a:r>
            <a:endParaRPr lang="en-US" sz="3000" b="1" dirty="0">
              <a:solidFill>
                <a:schemeClr val="bg1"/>
              </a:solidFill>
            </a:endParaRPr>
          </a:p>
        </p:txBody>
      </p:sp>
      <p:sp>
        <p:nvSpPr>
          <p:cNvPr id="33" name="Rounded Rectangle 38">
            <a:extLst>
              <a:ext uri="{FF2B5EF4-FFF2-40B4-BE49-F238E27FC236}">
                <a16:creationId xmlns:a16="http://schemas.microsoft.com/office/drawing/2014/main" id="{03B360C5-94BD-A515-5DB7-EAD0749813F4}"/>
              </a:ext>
            </a:extLst>
          </p:cNvPr>
          <p:cNvSpPr/>
          <p:nvPr/>
        </p:nvSpPr>
        <p:spPr>
          <a:xfrm>
            <a:off x="5121944" y="1298300"/>
            <a:ext cx="2268023" cy="1051251"/>
          </a:xfrm>
          <a:prstGeom prst="roundRect">
            <a:avLst/>
          </a:prstGeom>
          <a:solidFill>
            <a:srgbClr val="FE5E5E"/>
          </a:solidFill>
          <a:ln>
            <a:solidFill>
              <a:srgbClr val="F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err="1">
                <a:solidFill>
                  <a:schemeClr val="bg1"/>
                </a:solidFill>
              </a:rPr>
              <a:t>Khác</a:t>
            </a:r>
            <a:r>
              <a:rPr lang="en-GB" sz="3000" b="1" dirty="0">
                <a:solidFill>
                  <a:schemeClr val="bg1"/>
                </a:solidFill>
              </a:rPr>
              <a:t> </a:t>
            </a:r>
            <a:r>
              <a:rPr lang="en-GB" sz="3000" b="1" dirty="0" err="1">
                <a:solidFill>
                  <a:schemeClr val="bg1"/>
                </a:solidFill>
              </a:rPr>
              <a:t>nhau</a:t>
            </a:r>
            <a:r>
              <a:rPr lang="en-GB" sz="3000" b="1" dirty="0">
                <a:solidFill>
                  <a:schemeClr val="bg1"/>
                </a:solidFill>
              </a:rPr>
              <a:t>: 6 &gt; 1</a:t>
            </a:r>
            <a:endParaRPr lang="en-US" sz="3000" b="1" dirty="0">
              <a:solidFill>
                <a:schemeClr val="bg1"/>
              </a:solidFill>
            </a:endParaRPr>
          </a:p>
        </p:txBody>
      </p:sp>
      <p:sp>
        <p:nvSpPr>
          <p:cNvPr id="34" name="Rounded Rectangle 40">
            <a:extLst>
              <a:ext uri="{FF2B5EF4-FFF2-40B4-BE49-F238E27FC236}">
                <a16:creationId xmlns:a16="http://schemas.microsoft.com/office/drawing/2014/main" id="{51D5EED1-9FA6-9EA9-1898-A900AD8A25CD}"/>
              </a:ext>
            </a:extLst>
          </p:cNvPr>
          <p:cNvSpPr/>
          <p:nvPr/>
        </p:nvSpPr>
        <p:spPr>
          <a:xfrm>
            <a:off x="7620378" y="1621707"/>
            <a:ext cx="3886852" cy="1372515"/>
          </a:xfrm>
          <a:prstGeom prst="roundRect">
            <a:avLst/>
          </a:prstGeom>
          <a:solidFill>
            <a:schemeClr val="bg1"/>
          </a:solidFill>
          <a:ln w="38100">
            <a:solidFill>
              <a:srgbClr val="FE5E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46 616.</a:t>
            </a:r>
            <a:r>
              <a:rPr lang="en-GB" sz="4000" b="1" dirty="0">
                <a:solidFill>
                  <a:srgbClr val="0070C0"/>
                </a:solidFill>
              </a:rPr>
              <a:t>?.</a:t>
            </a:r>
            <a:r>
              <a:rPr lang="en-GB" sz="4000" b="1" dirty="0">
                <a:solidFill>
                  <a:schemeClr val="tx1"/>
                </a:solidFill>
              </a:rPr>
              <a:t> 41 217</a:t>
            </a:r>
            <a:endParaRPr lang="en-US" sz="4000" b="1" dirty="0">
              <a:solidFill>
                <a:schemeClr val="tx1"/>
              </a:solidFill>
            </a:endParaRPr>
          </a:p>
        </p:txBody>
      </p:sp>
      <p:sp>
        <p:nvSpPr>
          <p:cNvPr id="35" name="Rectangle 34">
            <a:extLst>
              <a:ext uri="{FF2B5EF4-FFF2-40B4-BE49-F238E27FC236}">
                <a16:creationId xmlns:a16="http://schemas.microsoft.com/office/drawing/2014/main" id="{373BABD0-43B1-C570-ED12-68F2A3DCEF9C}"/>
              </a:ext>
            </a:extLst>
          </p:cNvPr>
          <p:cNvSpPr/>
          <p:nvPr/>
        </p:nvSpPr>
        <p:spPr>
          <a:xfrm>
            <a:off x="9261844" y="1886688"/>
            <a:ext cx="505307" cy="861774"/>
          </a:xfrm>
          <a:prstGeom prst="rect">
            <a:avLst/>
          </a:prstGeom>
          <a:solidFill>
            <a:schemeClr val="bg1"/>
          </a:solidFill>
        </p:spPr>
        <p:txBody>
          <a:bodyPr wrap="square">
            <a:spAutoFit/>
          </a:bodyPr>
          <a:lstStyle/>
          <a:p>
            <a:r>
              <a:rPr lang="en-GB" sz="5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&gt;</a:t>
            </a:r>
            <a:endParaRPr lang="en-US" sz="5000" dirty="0"/>
          </a:p>
        </p:txBody>
      </p:sp>
    </p:spTree>
    <p:extLst>
      <p:ext uri="{BB962C8B-B14F-4D97-AF65-F5344CB8AC3E}">
        <p14:creationId xmlns:p14="http://schemas.microsoft.com/office/powerpoint/2010/main" val="3092950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P spid="30" grpId="0"/>
      <p:bldP spid="31" grpId="0"/>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BB6701A-F7B3-45D2-9790-846F9D1CE0CD}"/>
              </a:ext>
            </a:extLst>
          </p:cNvPr>
          <p:cNvGrpSpPr/>
          <p:nvPr/>
        </p:nvGrpSpPr>
        <p:grpSpPr>
          <a:xfrm>
            <a:off x="93363" y="399546"/>
            <a:ext cx="8774412" cy="1724529"/>
            <a:chOff x="2105100" y="4212346"/>
            <a:chExt cx="4680391" cy="1754326"/>
          </a:xfrm>
        </p:grpSpPr>
        <p:pic>
          <p:nvPicPr>
            <p:cNvPr id="25" name="Picture 13">
              <a:extLst>
                <a:ext uri="{FF2B5EF4-FFF2-40B4-BE49-F238E27FC236}">
                  <a16:creationId xmlns:a16="http://schemas.microsoft.com/office/drawing/2014/main" id="{65D348CA-A144-4C89-9419-5C4F28982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105100" y="4212346"/>
              <a:ext cx="4680391" cy="1754326"/>
            </a:xfrm>
            <a:prstGeom prst="rect">
              <a:avLst/>
            </a:prstGeom>
          </p:spPr>
        </p:pic>
        <p:sp>
          <p:nvSpPr>
            <p:cNvPr id="26" name="TextBox 25">
              <a:extLst>
                <a:ext uri="{FF2B5EF4-FFF2-40B4-BE49-F238E27FC236}">
                  <a16:creationId xmlns:a16="http://schemas.microsoft.com/office/drawing/2014/main" id="{45E9036D-1A2F-498B-96C0-A9B5C803236A}"/>
                </a:ext>
              </a:extLst>
            </p:cNvPr>
            <p:cNvSpPr txBox="1"/>
            <p:nvPr/>
          </p:nvSpPr>
          <p:spPr>
            <a:xfrm>
              <a:off x="2328005" y="4357036"/>
              <a:ext cx="4289821" cy="745729"/>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Số nào </a:t>
              </a:r>
              <a:r>
                <a:rPr lang="en-US" sz="3200" b="1" dirty="0" err="1">
                  <a:latin typeface="Calibri" panose="020F0502020204030204" pitchFamily="34" charset="0"/>
                  <a:cs typeface="Calibri" panose="020F0502020204030204" pitchFamily="34" charset="0"/>
                </a:rPr>
                <a:t>có</a:t>
              </a:r>
              <a:r>
                <a:rPr lang="vi-VN" sz="3200" b="1" dirty="0">
                  <a:latin typeface="Calibri" panose="020F0502020204030204" pitchFamily="34" charset="0"/>
                  <a:cs typeface="Calibri" panose="020F0502020204030204" pitchFamily="34" charset="0"/>
                </a:rPr>
                <a:t> nhiều chữ s</a:t>
              </a:r>
              <a:r>
                <a:rPr lang="en-US" sz="3200" b="1" dirty="0">
                  <a:latin typeface="Calibri" panose="020F0502020204030204" pitchFamily="34" charset="0"/>
                  <a:cs typeface="Calibri" panose="020F0502020204030204" pitchFamily="34" charset="0"/>
                </a:rPr>
                <a:t>ố</a:t>
              </a:r>
              <a:r>
                <a:rPr lang="vi-VN" sz="3200" b="1" dirty="0">
                  <a:latin typeface="Calibri" panose="020F0502020204030204" pitchFamily="34" charset="0"/>
                  <a:cs typeface="Calibri" panose="020F0502020204030204" pitchFamily="34" charset="0"/>
                </a:rPr>
                <a:t> hơn thì lớn hơn. Số nào có ít chữ số hơn thì bé hơn.</a:t>
              </a:r>
              <a:endParaRPr lang="en-US" sz="3200" b="1" dirty="0">
                <a:solidFill>
                  <a:srgbClr val="C00000"/>
                </a:solidFill>
                <a:latin typeface="Calibri" panose="020F0502020204030204" pitchFamily="34" charset="0"/>
                <a:cs typeface="Calibri" panose="020F0502020204030204" pitchFamily="34" charset="0"/>
              </a:endParaRPr>
            </a:p>
          </p:txBody>
        </p:sp>
      </p:grpSp>
      <p:pic>
        <p:nvPicPr>
          <p:cNvPr id="27" name="Picture 2" descr="82 Girl Making Coffee Illustrations &amp; Clip Art - iStock">
            <a:extLst>
              <a:ext uri="{FF2B5EF4-FFF2-40B4-BE49-F238E27FC236}">
                <a16:creationId xmlns:a16="http://schemas.microsoft.com/office/drawing/2014/main" id="{90CE3969-C1E9-4BD4-A78D-783C6E55F01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80" b="90000" l="18137" r="79085">
                        <a14:foregroundMark x1="43464" y1="8980" x2="52124" y2="8980"/>
                        <a14:foregroundMark x1="79085" y1="41020" x2="79085" y2="41020"/>
                        <a14:foregroundMark x1="18464" y1="49796" x2="18464" y2="49796"/>
                        <a14:foregroundMark x1="20261" y1="42449" x2="20261" y2="42449"/>
                        <a14:foregroundMark x1="37745" y1="71020" x2="59641" y2="65918"/>
                        <a14:foregroundMark x1="59641" y1="65918" x2="60621" y2="65918"/>
                        <a14:foregroundMark x1="45425" y1="65918" x2="54739" y2="65918"/>
                        <a14:foregroundMark x1="51307" y1="74490" x2="48856" y2="74490"/>
                        <a14:foregroundMark x1="79085" y1="45306" x2="79085" y2="45306"/>
                        <a14:foregroundMark x1="19444" y1="59388" x2="19444" y2="59388"/>
                        <a14:foregroundMark x1="18137" y1="57551" x2="18137" y2="57551"/>
                        <a14:foregroundMark x1="18137" y1="57551" x2="21242" y2="57551"/>
                      </a14:backgroundRemoval>
                    </a14:imgEffect>
                  </a14:imgLayer>
                </a14:imgProps>
              </a:ext>
              <a:ext uri="{28A0092B-C50C-407E-A947-70E740481C1C}">
                <a14:useLocalDpi xmlns:a14="http://schemas.microsoft.com/office/drawing/2010/main" val="0"/>
              </a:ext>
            </a:extLst>
          </a:blip>
          <a:srcRect l="14863" r="15713" b="19087"/>
          <a:stretch/>
        </p:blipFill>
        <p:spPr bwMode="auto">
          <a:xfrm>
            <a:off x="-179444" y="2362200"/>
            <a:ext cx="4142910" cy="386602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02DAAED7-BC28-4C0F-AD48-000FA086D242}"/>
              </a:ext>
            </a:extLst>
          </p:cNvPr>
          <p:cNvGrpSpPr/>
          <p:nvPr/>
        </p:nvGrpSpPr>
        <p:grpSpPr>
          <a:xfrm>
            <a:off x="2447925" y="2094996"/>
            <a:ext cx="9448800" cy="1819779"/>
            <a:chOff x="2105100" y="4212346"/>
            <a:chExt cx="4761998" cy="1754326"/>
          </a:xfrm>
        </p:grpSpPr>
        <p:pic>
          <p:nvPicPr>
            <p:cNvPr id="29" name="Picture 13">
              <a:extLst>
                <a:ext uri="{FF2B5EF4-FFF2-40B4-BE49-F238E27FC236}">
                  <a16:creationId xmlns:a16="http://schemas.microsoft.com/office/drawing/2014/main" id="{181E168E-8867-4554-AFAF-C0C06D09E3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105100" y="4212346"/>
              <a:ext cx="4680391" cy="1754326"/>
            </a:xfrm>
            <a:prstGeom prst="rect">
              <a:avLst/>
            </a:prstGeom>
          </p:spPr>
        </p:pic>
        <p:sp>
          <p:nvSpPr>
            <p:cNvPr id="30" name="TextBox 29">
              <a:extLst>
                <a:ext uri="{FF2B5EF4-FFF2-40B4-BE49-F238E27FC236}">
                  <a16:creationId xmlns:a16="http://schemas.microsoft.com/office/drawing/2014/main" id="{14F3CBE1-906C-40D5-A13D-7BA152792571}"/>
                </a:ext>
              </a:extLst>
            </p:cNvPr>
            <p:cNvSpPr txBox="1"/>
            <p:nvPr/>
          </p:nvSpPr>
          <p:spPr>
            <a:xfrm>
              <a:off x="2135989" y="4283576"/>
              <a:ext cx="4731109" cy="103847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Nếu hai số có số chữ số bằng nhau thì so sánh từng cặp chữ số ở cùng một hàng kể từ trái qua phải.</a:t>
              </a:r>
              <a:endParaRPr lang="en-US" sz="3200" b="1" dirty="0">
                <a:solidFill>
                  <a:srgbClr val="C00000"/>
                </a:solidFill>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E359A799-A33B-4459-BBBE-3F11CEEA94E1}"/>
              </a:ext>
            </a:extLst>
          </p:cNvPr>
          <p:cNvGrpSpPr/>
          <p:nvPr/>
        </p:nvGrpSpPr>
        <p:grpSpPr>
          <a:xfrm>
            <a:off x="3171825" y="4009521"/>
            <a:ext cx="9286875" cy="1819779"/>
            <a:chOff x="2105100" y="4212346"/>
            <a:chExt cx="4680391" cy="1754326"/>
          </a:xfrm>
        </p:grpSpPr>
        <p:pic>
          <p:nvPicPr>
            <p:cNvPr id="38" name="Picture 13">
              <a:extLst>
                <a:ext uri="{FF2B5EF4-FFF2-40B4-BE49-F238E27FC236}">
                  <a16:creationId xmlns:a16="http://schemas.microsoft.com/office/drawing/2014/main" id="{D4D1179F-8C63-4469-8168-FCCF9AB55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105100" y="4212346"/>
              <a:ext cx="4680391" cy="1754326"/>
            </a:xfrm>
            <a:prstGeom prst="rect">
              <a:avLst/>
            </a:prstGeom>
          </p:spPr>
        </p:pic>
        <p:sp>
          <p:nvSpPr>
            <p:cNvPr id="39" name="TextBox 38">
              <a:extLst>
                <a:ext uri="{FF2B5EF4-FFF2-40B4-BE49-F238E27FC236}">
                  <a16:creationId xmlns:a16="http://schemas.microsoft.com/office/drawing/2014/main" id="{9427F381-7DCB-4645-A34A-12B12A47A2DA}"/>
                </a:ext>
              </a:extLst>
            </p:cNvPr>
            <p:cNvSpPr txBox="1"/>
            <p:nvPr/>
          </p:nvSpPr>
          <p:spPr>
            <a:xfrm>
              <a:off x="2135989" y="4283576"/>
              <a:ext cx="4620700" cy="103847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Nếu hai </a:t>
              </a:r>
              <a:r>
                <a:rPr lang="en-US" sz="3200" b="1" dirty="0" err="1">
                  <a:latin typeface="Calibri" panose="020F0502020204030204" pitchFamily="34" charset="0"/>
                  <a:cs typeface="Calibri" panose="020F0502020204030204" pitchFamily="34" charset="0"/>
                </a:rPr>
                <a:t>số</a:t>
              </a:r>
              <a:r>
                <a:rPr lang="vi-VN" sz="3200" b="1" dirty="0">
                  <a:latin typeface="Calibri" panose="020F0502020204030204" pitchFamily="34" charset="0"/>
                  <a:cs typeface="Calibri" panose="020F0502020204030204" pitchFamily="34" charset="0"/>
                </a:rPr>
                <a:t> có tất cả các cặp chữ số ờ từng hàng </a:t>
              </a:r>
              <a:r>
                <a:rPr lang="en-US" sz="3200" b="1" dirty="0" err="1">
                  <a:latin typeface="Calibri" panose="020F0502020204030204" pitchFamily="34" charset="0"/>
                  <a:cs typeface="Calibri" panose="020F0502020204030204" pitchFamily="34" charset="0"/>
                </a:rPr>
                <a:t>đều</a:t>
              </a:r>
              <a:r>
                <a:rPr lang="vi-VN" sz="3200" b="1" dirty="0">
                  <a:latin typeface="Calibri" panose="020F0502020204030204" pitchFamily="34" charset="0"/>
                  <a:cs typeface="Calibri" panose="020F0502020204030204" pitchFamily="34" charset="0"/>
                </a:rPr>
                <a:t> bằng nhau th</a:t>
              </a:r>
              <a:r>
                <a:rPr lang="en-US" sz="3200" b="1" dirty="0">
                  <a:latin typeface="Calibri" panose="020F0502020204030204" pitchFamily="34" charset="0"/>
                  <a:cs typeface="Calibri" panose="020F0502020204030204" pitchFamily="34" charset="0"/>
                </a:rPr>
                <a:t>ì</a:t>
              </a:r>
              <a:r>
                <a:rPr lang="vi-VN" sz="3200" b="1" dirty="0">
                  <a:latin typeface="Calibri" panose="020F0502020204030204" pitchFamily="34" charset="0"/>
                  <a:cs typeface="Calibri" panose="020F0502020204030204" pitchFamily="34" charset="0"/>
                </a:rPr>
                <a:t> hai số đó bằng nhau.</a:t>
              </a:r>
              <a:endParaRPr lang="en-US" sz="3200" b="1" dirty="0">
                <a:solidFill>
                  <a:srgbClr val="C00000"/>
                </a:solidFill>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3EA72FA7-A287-47FB-85A2-E8A5766C436A}"/>
              </a:ext>
            </a:extLst>
          </p:cNvPr>
          <p:cNvPicPr>
            <a:picLocks noChangeAspect="1"/>
          </p:cNvPicPr>
          <p:nvPr/>
        </p:nvPicPr>
        <p:blipFill>
          <a:blip r:embed="rId7"/>
          <a:stretch>
            <a:fillRect/>
          </a:stretch>
        </p:blipFill>
        <p:spPr>
          <a:xfrm>
            <a:off x="8990360" y="306261"/>
            <a:ext cx="2231329" cy="1444877"/>
          </a:xfrm>
          <a:prstGeom prst="rect">
            <a:avLst/>
          </a:prstGeom>
        </p:spPr>
      </p:pic>
    </p:spTree>
    <p:extLst>
      <p:ext uri="{BB962C8B-B14F-4D97-AF65-F5344CB8AC3E}">
        <p14:creationId xmlns:p14="http://schemas.microsoft.com/office/powerpoint/2010/main" val="52201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6" name="Group 5">
            <a:extLst>
              <a:ext uri="{FF2B5EF4-FFF2-40B4-BE49-F238E27FC236}">
                <a16:creationId xmlns:a16="http://schemas.microsoft.com/office/drawing/2014/main" id="{2D62EF67-CC19-46F4-938F-6DBD4A316FB1}"/>
              </a:ext>
            </a:extLst>
          </p:cNvPr>
          <p:cNvGrpSpPr/>
          <p:nvPr/>
        </p:nvGrpSpPr>
        <p:grpSpPr>
          <a:xfrm>
            <a:off x="1036906" y="697305"/>
            <a:ext cx="4944794" cy="649499"/>
            <a:chOff x="2697431" y="1071030"/>
            <a:chExt cx="4944794" cy="649499"/>
          </a:xfrm>
        </p:grpSpPr>
        <p:grpSp>
          <p:nvGrpSpPr>
            <p:cNvPr id="7" name="Group 6">
              <a:extLst>
                <a:ext uri="{FF2B5EF4-FFF2-40B4-BE49-F238E27FC236}">
                  <a16:creationId xmlns:a16="http://schemas.microsoft.com/office/drawing/2014/main" id="{66505DD1-AB87-4DC7-8629-2BB192476D43}"/>
                </a:ext>
              </a:extLst>
            </p:cNvPr>
            <p:cNvGrpSpPr/>
            <p:nvPr/>
          </p:nvGrpSpPr>
          <p:grpSpPr>
            <a:xfrm>
              <a:off x="2697431" y="1071030"/>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ADE3B8DD-0767-4B6D-BD35-77429816077F}"/>
                </a:ext>
              </a:extLst>
            </p:cNvPr>
            <p:cNvSpPr txBox="1"/>
            <p:nvPr/>
          </p:nvSpPr>
          <p:spPr>
            <a:xfrm>
              <a:off x="3269023" y="1074198"/>
              <a:ext cx="43732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5050"/>
                  </a:solidFill>
                  <a:latin typeface="Calibri" panose="020F0502020204030204"/>
                </a:rPr>
                <a:t>Đ, S?</a:t>
              </a:r>
              <a:endParaRPr kumimoji="0" lang="vi-VN" sz="3600" b="1" i="0" u="none" strike="noStrike" kern="1200" cap="none" spc="0" normalizeH="0" baseline="0" noProof="0" dirty="0">
                <a:ln>
                  <a:noFill/>
                </a:ln>
                <a:solidFill>
                  <a:srgbClr val="FF5050"/>
                </a:solidFill>
                <a:effectLst/>
                <a:uLnTx/>
                <a:uFillTx/>
                <a:latin typeface="Arial" panose="020B0604020202020204" pitchFamily="34" charset="0"/>
                <a:ea typeface="+mn-ea"/>
                <a:cs typeface="+mn-cs"/>
              </a:endParaRPr>
            </a:p>
          </p:txBody>
        </p:sp>
      </p:grpSp>
      <p:sp>
        <p:nvSpPr>
          <p:cNvPr id="27" name="TextBox 26">
            <a:extLst>
              <a:ext uri="{FF2B5EF4-FFF2-40B4-BE49-F238E27FC236}">
                <a16:creationId xmlns:a16="http://schemas.microsoft.com/office/drawing/2014/main" id="{E7A81B1A-2865-46B8-811D-FB98B15B2FED}"/>
              </a:ext>
            </a:extLst>
          </p:cNvPr>
          <p:cNvSpPr txBox="1"/>
          <p:nvPr/>
        </p:nvSpPr>
        <p:spPr>
          <a:xfrm>
            <a:off x="2905125" y="1666875"/>
            <a:ext cx="4486275" cy="707886"/>
          </a:xfrm>
          <a:prstGeom prst="rect">
            <a:avLst/>
          </a:prstGeom>
          <a:noFill/>
        </p:spPr>
        <p:txBody>
          <a:bodyPr wrap="square" rtlCol="0">
            <a:spAutoFit/>
          </a:bodyPr>
          <a:lstStyle/>
          <a:p>
            <a:r>
              <a:rPr lang="pt-BR" sz="4000" b="1" i="0" dirty="0">
                <a:solidFill>
                  <a:srgbClr val="000000"/>
                </a:solidFill>
                <a:effectLst/>
                <a:latin typeface="Cambria" panose="02040503050406030204" pitchFamily="18" charset="0"/>
                <a:ea typeface="Cambria" panose="02040503050406030204" pitchFamily="18" charset="0"/>
              </a:rPr>
              <a:t>a) 9 876 &lt; 12 345</a:t>
            </a:r>
            <a:endParaRPr lang="en-US" sz="4000" b="1"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2F218B85-AED3-440B-AC8E-F9846B62DF4A}"/>
              </a:ext>
            </a:extLst>
          </p:cNvPr>
          <p:cNvSpPr txBox="1"/>
          <p:nvPr/>
        </p:nvSpPr>
        <p:spPr>
          <a:xfrm>
            <a:off x="2886075" y="2562225"/>
            <a:ext cx="5486400" cy="707886"/>
          </a:xfrm>
          <a:prstGeom prst="rect">
            <a:avLst/>
          </a:prstGeom>
          <a:noFill/>
        </p:spPr>
        <p:txBody>
          <a:bodyPr wrap="square" rtlCol="0">
            <a:spAutoFit/>
          </a:bodyPr>
          <a:lstStyle/>
          <a:p>
            <a:r>
              <a:rPr lang="pl-PL" sz="4000" b="1" i="0" dirty="0">
                <a:solidFill>
                  <a:srgbClr val="000000"/>
                </a:solidFill>
                <a:effectLst/>
                <a:latin typeface="Cambria" panose="02040503050406030204" pitchFamily="18" charset="0"/>
                <a:ea typeface="Cambria" panose="02040503050406030204" pitchFamily="18" charset="0"/>
              </a:rPr>
              <a:t>b) 30 724 &gt; 31 000</a:t>
            </a:r>
            <a:endParaRPr lang="en-US" sz="4000" b="1" dirty="0">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06F2A3D7-B333-4AD4-BE51-929D1F7FF68E}"/>
              </a:ext>
            </a:extLst>
          </p:cNvPr>
          <p:cNvSpPr txBox="1"/>
          <p:nvPr/>
        </p:nvSpPr>
        <p:spPr>
          <a:xfrm>
            <a:off x="2943225" y="3562350"/>
            <a:ext cx="5486400" cy="707886"/>
          </a:xfrm>
          <a:prstGeom prst="rect">
            <a:avLst/>
          </a:prstGeom>
          <a:noFill/>
        </p:spPr>
        <p:txBody>
          <a:bodyPr wrap="square" rtlCol="0">
            <a:spAutoFit/>
          </a:bodyPr>
          <a:lstStyle/>
          <a:p>
            <a:r>
              <a:rPr lang="pl-PL" sz="4000" b="1" i="0">
                <a:solidFill>
                  <a:srgbClr val="000000"/>
                </a:solidFill>
                <a:effectLst/>
                <a:latin typeface="Cambria" panose="02040503050406030204" pitchFamily="18" charset="0"/>
                <a:ea typeface="Cambria" panose="02040503050406030204" pitchFamily="18" charset="0"/>
              </a:rPr>
              <a:t>c) 41 035 &gt; 39 999</a:t>
            </a:r>
            <a:endParaRPr lang="en-US" sz="4000" b="1" dirty="0">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E2EB2749-AF85-4F79-A3A7-9D5414FB2676}"/>
              </a:ext>
            </a:extLst>
          </p:cNvPr>
          <p:cNvSpPr/>
          <p:nvPr/>
        </p:nvSpPr>
        <p:spPr>
          <a:xfrm>
            <a:off x="7162799" y="1743075"/>
            <a:ext cx="561975" cy="504825"/>
          </a:xfrm>
          <a:prstGeom prst="rect">
            <a:avLst/>
          </a:prstGeom>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1" name="Rectangle 30">
            <a:extLst>
              <a:ext uri="{FF2B5EF4-FFF2-40B4-BE49-F238E27FC236}">
                <a16:creationId xmlns:a16="http://schemas.microsoft.com/office/drawing/2014/main" id="{18CCF0DA-8DCC-4175-BE5D-6BCFA19E0FB5}"/>
              </a:ext>
            </a:extLst>
          </p:cNvPr>
          <p:cNvSpPr/>
          <p:nvPr/>
        </p:nvSpPr>
        <p:spPr>
          <a:xfrm>
            <a:off x="7410449" y="2638425"/>
            <a:ext cx="561975" cy="504825"/>
          </a:xfrm>
          <a:prstGeom prst="rect">
            <a:avLst/>
          </a:prstGeom>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2" name="Rectangle 31">
            <a:extLst>
              <a:ext uri="{FF2B5EF4-FFF2-40B4-BE49-F238E27FC236}">
                <a16:creationId xmlns:a16="http://schemas.microsoft.com/office/drawing/2014/main" id="{4E56FC0D-AB33-4F66-B840-57599354C647}"/>
              </a:ext>
            </a:extLst>
          </p:cNvPr>
          <p:cNvSpPr/>
          <p:nvPr/>
        </p:nvSpPr>
        <p:spPr>
          <a:xfrm>
            <a:off x="7448549" y="3667125"/>
            <a:ext cx="561975" cy="504825"/>
          </a:xfrm>
          <a:prstGeom prst="rect">
            <a:avLst/>
          </a:prstGeom>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3" name="Rectangle 32">
            <a:extLst>
              <a:ext uri="{FF2B5EF4-FFF2-40B4-BE49-F238E27FC236}">
                <a16:creationId xmlns:a16="http://schemas.microsoft.com/office/drawing/2014/main" id="{C000D80B-0450-4E15-AFFD-1D818BDF40A2}"/>
              </a:ext>
            </a:extLst>
          </p:cNvPr>
          <p:cNvSpPr/>
          <p:nvPr/>
        </p:nvSpPr>
        <p:spPr>
          <a:xfrm>
            <a:off x="7162799" y="172402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cxnSp>
        <p:nvCxnSpPr>
          <p:cNvPr id="35" name="Straight Connector 34">
            <a:extLst>
              <a:ext uri="{FF2B5EF4-FFF2-40B4-BE49-F238E27FC236}">
                <a16:creationId xmlns:a16="http://schemas.microsoft.com/office/drawing/2014/main" id="{58452B3A-71B3-4138-8BF8-400DE496AA6D}"/>
              </a:ext>
            </a:extLst>
          </p:cNvPr>
          <p:cNvCxnSpPr/>
          <p:nvPr/>
        </p:nvCxnSpPr>
        <p:spPr>
          <a:xfrm>
            <a:off x="3943350" y="31527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7306AE4-B0C0-42C1-B77A-1B84378E7EF6}"/>
              </a:ext>
            </a:extLst>
          </p:cNvPr>
          <p:cNvCxnSpPr/>
          <p:nvPr/>
        </p:nvCxnSpPr>
        <p:spPr>
          <a:xfrm>
            <a:off x="6076950" y="316230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C636CF9-23EB-4635-BFEB-C53C333F0AF9}"/>
              </a:ext>
            </a:extLst>
          </p:cNvPr>
          <p:cNvSpPr/>
          <p:nvPr/>
        </p:nvSpPr>
        <p:spPr>
          <a:xfrm>
            <a:off x="7419974" y="264795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S</a:t>
            </a:r>
          </a:p>
        </p:txBody>
      </p:sp>
      <p:cxnSp>
        <p:nvCxnSpPr>
          <p:cNvPr id="38" name="Straight Connector 37">
            <a:extLst>
              <a:ext uri="{FF2B5EF4-FFF2-40B4-BE49-F238E27FC236}">
                <a16:creationId xmlns:a16="http://schemas.microsoft.com/office/drawing/2014/main" id="{D57F99F5-C878-4B6D-8EBA-4F2F00C7DCCC}"/>
              </a:ext>
            </a:extLst>
          </p:cNvPr>
          <p:cNvCxnSpPr>
            <a:cxnSpLocks/>
          </p:cNvCxnSpPr>
          <p:nvPr/>
        </p:nvCxnSpPr>
        <p:spPr>
          <a:xfrm>
            <a:off x="3581400" y="4152900"/>
            <a:ext cx="323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363C43-161C-4A34-92A9-907EA6273D84}"/>
              </a:ext>
            </a:extLst>
          </p:cNvPr>
          <p:cNvCxnSpPr>
            <a:cxnSpLocks/>
          </p:cNvCxnSpPr>
          <p:nvPr/>
        </p:nvCxnSpPr>
        <p:spPr>
          <a:xfrm>
            <a:off x="5695950" y="4143375"/>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03E76DB-D0C3-4349-8AAF-9BBCE7F24AE6}"/>
              </a:ext>
            </a:extLst>
          </p:cNvPr>
          <p:cNvSpPr/>
          <p:nvPr/>
        </p:nvSpPr>
        <p:spPr>
          <a:xfrm>
            <a:off x="7458074" y="367665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spTree>
    <p:extLst>
      <p:ext uri="{BB962C8B-B14F-4D97-AF65-F5344CB8AC3E}">
        <p14:creationId xmlns:p14="http://schemas.microsoft.com/office/powerpoint/2010/main" val="128085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22" presetClass="entr" presetSubtype="4"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animBg="1"/>
      <p:bldP spid="32" grpId="0" animBg="1"/>
      <p:bldP spid="33" grpId="0" animBg="1"/>
      <p:bldP spid="37"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1036906" y="697305"/>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9302C7C4-CD7C-4601-A170-C67D9450EC4A}"/>
              </a:ext>
            </a:extLst>
          </p:cNvPr>
          <p:cNvPicPr>
            <a:picLocks noChangeAspect="1"/>
          </p:cNvPicPr>
          <p:nvPr/>
        </p:nvPicPr>
        <p:blipFill>
          <a:blip r:embed="rId2"/>
          <a:stretch>
            <a:fillRect/>
          </a:stretch>
        </p:blipFill>
        <p:spPr>
          <a:xfrm>
            <a:off x="1690687" y="742950"/>
            <a:ext cx="1343025" cy="533400"/>
          </a:xfrm>
          <a:prstGeom prst="rect">
            <a:avLst/>
          </a:prstGeom>
        </p:spPr>
      </p:pic>
      <p:grpSp>
        <p:nvGrpSpPr>
          <p:cNvPr id="11" name="Group 10">
            <a:extLst>
              <a:ext uri="{FF2B5EF4-FFF2-40B4-BE49-F238E27FC236}">
                <a16:creationId xmlns:a16="http://schemas.microsoft.com/office/drawing/2014/main" id="{A42DA12F-6278-440C-A7A3-E5FC8B1DFC52}"/>
              </a:ext>
            </a:extLst>
          </p:cNvPr>
          <p:cNvGrpSpPr/>
          <p:nvPr/>
        </p:nvGrpSpPr>
        <p:grpSpPr>
          <a:xfrm>
            <a:off x="2552700" y="1590675"/>
            <a:ext cx="9001125" cy="2499467"/>
            <a:chOff x="2552700" y="1590675"/>
            <a:chExt cx="9001125" cy="2499467"/>
          </a:xfrm>
        </p:grpSpPr>
        <p:sp>
          <p:nvSpPr>
            <p:cNvPr id="4" name="TextBox 3">
              <a:extLst>
                <a:ext uri="{FF2B5EF4-FFF2-40B4-BE49-F238E27FC236}">
                  <a16:creationId xmlns:a16="http://schemas.microsoft.com/office/drawing/2014/main" id="{AB21C004-A28A-403B-89E2-4D8C0DD364C6}"/>
                </a:ext>
              </a:extLst>
            </p:cNvPr>
            <p:cNvSpPr txBox="1"/>
            <p:nvPr/>
          </p:nvSpPr>
          <p:spPr>
            <a:xfrm>
              <a:off x="2552700" y="1590675"/>
              <a:ext cx="9001125" cy="2499467"/>
            </a:xfrm>
            <a:prstGeom prst="rect">
              <a:avLst/>
            </a:prstGeom>
            <a:noFill/>
          </p:spPr>
          <p:txBody>
            <a:bodyPr wrap="square" rtlCol="0">
              <a:spAutoFit/>
            </a:bodyPr>
            <a:lstStyle/>
            <a:p>
              <a:pPr>
                <a:lnSpc>
                  <a:spcPct val="150000"/>
                </a:lnSpc>
              </a:pPr>
              <a:r>
                <a:rPr lang="pt-BR" sz="3600" dirty="0"/>
                <a:t>a) 29 100       26 189</a:t>
              </a:r>
            </a:p>
            <a:p>
              <a:pPr>
                <a:lnSpc>
                  <a:spcPct val="150000"/>
                </a:lnSpc>
              </a:pPr>
              <a:r>
                <a:rPr lang="pt-BR" sz="3600" dirty="0"/>
                <a:t>b) 38 197       38 307</a:t>
              </a:r>
            </a:p>
            <a:p>
              <a:pPr>
                <a:lnSpc>
                  <a:spcPct val="150000"/>
                </a:lnSpc>
              </a:pPr>
              <a:r>
                <a:rPr lang="pt-BR" sz="3600" dirty="0"/>
                <a:t>c) 52 740       50 000 + 2000 + 700 + 40</a:t>
              </a:r>
              <a:endParaRPr lang="en-US" sz="3600" dirty="0"/>
            </a:p>
          </p:txBody>
        </p:sp>
        <p:sp>
          <p:nvSpPr>
            <p:cNvPr id="24" name="Rectangle 23">
              <a:extLst>
                <a:ext uri="{FF2B5EF4-FFF2-40B4-BE49-F238E27FC236}">
                  <a16:creationId xmlns:a16="http://schemas.microsoft.com/office/drawing/2014/main" id="{FE10779B-8977-40F5-8649-FA532C622073}"/>
                </a:ext>
              </a:extLst>
            </p:cNvPr>
            <p:cNvSpPr/>
            <p:nvPr/>
          </p:nvSpPr>
          <p:spPr>
            <a:xfrm>
              <a:off x="4400549" y="184785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
          <p:nvSpPr>
            <p:cNvPr id="25" name="Rectangle 24">
              <a:extLst>
                <a:ext uri="{FF2B5EF4-FFF2-40B4-BE49-F238E27FC236}">
                  <a16:creationId xmlns:a16="http://schemas.microsoft.com/office/drawing/2014/main" id="{DF097837-1C7F-4BB9-8F75-86E0BD447455}"/>
                </a:ext>
              </a:extLst>
            </p:cNvPr>
            <p:cNvSpPr/>
            <p:nvPr/>
          </p:nvSpPr>
          <p:spPr>
            <a:xfrm>
              <a:off x="4457699" y="263842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
          <p:nvSpPr>
            <p:cNvPr id="26" name="Rectangle 25">
              <a:extLst>
                <a:ext uri="{FF2B5EF4-FFF2-40B4-BE49-F238E27FC236}">
                  <a16:creationId xmlns:a16="http://schemas.microsoft.com/office/drawing/2014/main" id="{2E6531E5-69BD-418E-8268-2119E2DE07A9}"/>
                </a:ext>
              </a:extLst>
            </p:cNvPr>
            <p:cNvSpPr/>
            <p:nvPr/>
          </p:nvSpPr>
          <p:spPr>
            <a:xfrm>
              <a:off x="4429124" y="349567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grpSp>
      <p:cxnSp>
        <p:nvCxnSpPr>
          <p:cNvPr id="34" name="Straight Connector 33">
            <a:extLst>
              <a:ext uri="{FF2B5EF4-FFF2-40B4-BE49-F238E27FC236}">
                <a16:creationId xmlns:a16="http://schemas.microsoft.com/office/drawing/2014/main" id="{AA594A39-567C-4305-B5DD-5580115ACA80}"/>
              </a:ext>
            </a:extLst>
          </p:cNvPr>
          <p:cNvCxnSpPr/>
          <p:nvPr/>
        </p:nvCxnSpPr>
        <p:spPr>
          <a:xfrm>
            <a:off x="3333750" y="23050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978672-3780-4975-BFFF-6044BDFA2BB5}"/>
              </a:ext>
            </a:extLst>
          </p:cNvPr>
          <p:cNvCxnSpPr/>
          <p:nvPr/>
        </p:nvCxnSpPr>
        <p:spPr>
          <a:xfrm>
            <a:off x="5314950" y="228600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C40BC88-E43B-46FA-941C-BF48AEF36D7D}"/>
              </a:ext>
            </a:extLst>
          </p:cNvPr>
          <p:cNvSpPr/>
          <p:nvPr/>
        </p:nvSpPr>
        <p:spPr>
          <a:xfrm>
            <a:off x="4400549" y="184785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&gt;</a:t>
            </a:r>
          </a:p>
        </p:txBody>
      </p:sp>
      <p:cxnSp>
        <p:nvCxnSpPr>
          <p:cNvPr id="42" name="Straight Connector 41">
            <a:extLst>
              <a:ext uri="{FF2B5EF4-FFF2-40B4-BE49-F238E27FC236}">
                <a16:creationId xmlns:a16="http://schemas.microsoft.com/office/drawing/2014/main" id="{47720848-825E-418F-87EF-1F4F0A00B2DD}"/>
              </a:ext>
            </a:extLst>
          </p:cNvPr>
          <p:cNvCxnSpPr/>
          <p:nvPr/>
        </p:nvCxnSpPr>
        <p:spPr>
          <a:xfrm>
            <a:off x="3705225" y="31337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1885331-E66D-41D7-B325-F8B167A9F12B}"/>
              </a:ext>
            </a:extLst>
          </p:cNvPr>
          <p:cNvCxnSpPr/>
          <p:nvPr/>
        </p:nvCxnSpPr>
        <p:spPr>
          <a:xfrm>
            <a:off x="5686425" y="31146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3D7CEE0-6006-4321-8811-B5CE178E881E}"/>
              </a:ext>
            </a:extLst>
          </p:cNvPr>
          <p:cNvSpPr/>
          <p:nvPr/>
        </p:nvSpPr>
        <p:spPr>
          <a:xfrm>
            <a:off x="4457699" y="262890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&lt;</a:t>
            </a:r>
          </a:p>
        </p:txBody>
      </p:sp>
      <p:sp>
        <p:nvSpPr>
          <p:cNvPr id="46" name="Left Brace 45">
            <a:extLst>
              <a:ext uri="{FF2B5EF4-FFF2-40B4-BE49-F238E27FC236}">
                <a16:creationId xmlns:a16="http://schemas.microsoft.com/office/drawing/2014/main" id="{33FE04FC-3042-4877-AC8E-D81242CDAAB7}"/>
              </a:ext>
            </a:extLst>
          </p:cNvPr>
          <p:cNvSpPr/>
          <p:nvPr/>
        </p:nvSpPr>
        <p:spPr>
          <a:xfrm rot="16200000">
            <a:off x="7124703" y="2081214"/>
            <a:ext cx="481014" cy="4205287"/>
          </a:xfrm>
          <a:prstGeom prst="leftBrace">
            <a:avLst>
              <a:gd name="adj1" fmla="val 3435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F72E65A3-4EEF-42A8-91AD-91149121E15E}"/>
              </a:ext>
            </a:extLst>
          </p:cNvPr>
          <p:cNvSpPr txBox="1"/>
          <p:nvPr/>
        </p:nvSpPr>
        <p:spPr>
          <a:xfrm>
            <a:off x="6781801" y="4410076"/>
            <a:ext cx="1571625" cy="584775"/>
          </a:xfrm>
          <a:prstGeom prst="rect">
            <a:avLst/>
          </a:prstGeom>
          <a:noFill/>
        </p:spPr>
        <p:txBody>
          <a:bodyPr wrap="square" rtlCol="0">
            <a:spAutoFit/>
          </a:bodyPr>
          <a:lstStyle/>
          <a:p>
            <a:r>
              <a:rPr lang="en-US" sz="3200" b="1" dirty="0">
                <a:solidFill>
                  <a:srgbClr val="FF0000"/>
                </a:solidFill>
              </a:rPr>
              <a:t>52 740</a:t>
            </a:r>
          </a:p>
        </p:txBody>
      </p:sp>
      <p:sp>
        <p:nvSpPr>
          <p:cNvPr id="48" name="Rectangle 47">
            <a:extLst>
              <a:ext uri="{FF2B5EF4-FFF2-40B4-BE49-F238E27FC236}">
                <a16:creationId xmlns:a16="http://schemas.microsoft.com/office/drawing/2014/main" id="{3972889E-E6DE-4E0A-BC83-CFBE28DE0A54}"/>
              </a:ext>
            </a:extLst>
          </p:cNvPr>
          <p:cNvSpPr/>
          <p:nvPr/>
        </p:nvSpPr>
        <p:spPr>
          <a:xfrm>
            <a:off x="4438649" y="347662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89029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barn(inVertical)">
                                      <p:cBhvr>
                                        <p:cTn id="38" dur="500"/>
                                        <p:tgtEl>
                                          <p:spTgt spid="4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6247038"/>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1036906" y="697305"/>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7A83EED-AC60-48B7-AB99-66686F4F2276}"/>
              </a:ext>
            </a:extLst>
          </p:cNvPr>
          <p:cNvSpPr txBox="1"/>
          <p:nvPr/>
        </p:nvSpPr>
        <p:spPr>
          <a:xfrm>
            <a:off x="1619250" y="409575"/>
            <a:ext cx="9553575"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Một cây thần kỳ ra các quả với màu sắc khác nhau. Bạn khỉ sẽ leo theo các cành ghi số lớn hơn để lấy quả. Hỏi bạn khỉ lấy được quả màu gì?</a:t>
            </a:r>
            <a:endParaRPr lang="en-US" sz="2800" b="1"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F3B1109-2671-413E-A438-C43DE11FDA01}"/>
              </a:ext>
            </a:extLst>
          </p:cNvPr>
          <p:cNvPicPr>
            <a:picLocks noChangeAspect="1"/>
          </p:cNvPicPr>
          <p:nvPr/>
        </p:nvPicPr>
        <p:blipFill>
          <a:blip r:embed="rId2"/>
          <a:stretch>
            <a:fillRect/>
          </a:stretch>
        </p:blipFill>
        <p:spPr>
          <a:xfrm>
            <a:off x="485775" y="2002318"/>
            <a:ext cx="6473024" cy="4217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Rounded Corners 12">
            <a:extLst>
              <a:ext uri="{FF2B5EF4-FFF2-40B4-BE49-F238E27FC236}">
                <a16:creationId xmlns:a16="http://schemas.microsoft.com/office/drawing/2014/main" id="{A28ACD45-EC10-47B0-894C-CB63F866F5DB}"/>
              </a:ext>
            </a:extLst>
          </p:cNvPr>
          <p:cNvSpPr/>
          <p:nvPr/>
        </p:nvSpPr>
        <p:spPr>
          <a:xfrm>
            <a:off x="6915150" y="2085975"/>
            <a:ext cx="50101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đầu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cxnSp>
        <p:nvCxnSpPr>
          <p:cNvPr id="16" name="Straight Connector 15">
            <a:extLst>
              <a:ext uri="{FF2B5EF4-FFF2-40B4-BE49-F238E27FC236}">
                <a16:creationId xmlns:a16="http://schemas.microsoft.com/office/drawing/2014/main" id="{CD56E28F-8AD1-4B79-AB18-004796CFAD78}"/>
              </a:ext>
            </a:extLst>
          </p:cNvPr>
          <p:cNvCxnSpPr>
            <a:cxnSpLocks/>
          </p:cNvCxnSpPr>
          <p:nvPr/>
        </p:nvCxnSpPr>
        <p:spPr>
          <a:xfrm flipH="1" flipV="1">
            <a:off x="2247900" y="4105275"/>
            <a:ext cx="800100" cy="2952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33E0596-AEAD-4551-B52C-0917B8C6690F}"/>
              </a:ext>
            </a:extLst>
          </p:cNvPr>
          <p:cNvSpPr/>
          <p:nvPr/>
        </p:nvSpPr>
        <p:spPr>
          <a:xfrm>
            <a:off x="6829425" y="3429000"/>
            <a:ext cx="51244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tiếp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52D2A9C0-DEA8-4D46-8C14-C557F1958873}"/>
              </a:ext>
            </a:extLst>
          </p:cNvPr>
          <p:cNvCxnSpPr>
            <a:cxnSpLocks/>
          </p:cNvCxnSpPr>
          <p:nvPr/>
        </p:nvCxnSpPr>
        <p:spPr>
          <a:xfrm flipH="1" flipV="1">
            <a:off x="1524000" y="3914775"/>
            <a:ext cx="657225" cy="1905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0F02F7B8-7867-483B-8591-3A94D1B17064}"/>
              </a:ext>
            </a:extLst>
          </p:cNvPr>
          <p:cNvSpPr/>
          <p:nvPr/>
        </p:nvSpPr>
        <p:spPr>
          <a:xfrm>
            <a:off x="6819900" y="4781550"/>
            <a:ext cx="5124450" cy="752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Cambria" panose="02040503050406030204" pitchFamily="18" charset="0"/>
                <a:ea typeface="Cambria" panose="02040503050406030204" pitchFamily="18" charset="0"/>
              </a:rPr>
              <a:t>Bạn kh</a:t>
            </a:r>
            <a:r>
              <a:rPr lang="en-US" sz="2400" b="1" dirty="0">
                <a:latin typeface="Cambria" panose="02040503050406030204" pitchFamily="18" charset="0"/>
                <a:ea typeface="Cambria" panose="02040503050406030204" pitchFamily="18" charset="0"/>
              </a:rPr>
              <a:t>ỉ</a:t>
            </a:r>
            <a:r>
              <a:rPr lang="vi-VN" sz="2400" b="1" dirty="0">
                <a:latin typeface="Cambria" panose="02040503050406030204" pitchFamily="18" charset="0"/>
                <a:ea typeface="Cambria" panose="02040503050406030204" pitchFamily="18" charset="0"/>
              </a:rPr>
              <a:t> lấy được quả màu gì?</a:t>
            </a:r>
            <a:endParaRPr lang="en-US" sz="2400" b="1" dirty="0">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id="{EC61F048-B639-4D22-8ED1-BEF2F6BB99C5}"/>
              </a:ext>
            </a:extLst>
          </p:cNvPr>
          <p:cNvSpPr/>
          <p:nvPr/>
        </p:nvSpPr>
        <p:spPr>
          <a:xfrm>
            <a:off x="1190625" y="3667124"/>
            <a:ext cx="457200" cy="40957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0077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0" grpId="0" animBg="1"/>
      <p:bldP spid="35" grpId="0" animBg="1"/>
      <p:bldP spid="19"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393</Words>
  <Application>Microsoft Office PowerPoint</Application>
  <PresentationFormat>Widescreen</PresentationFormat>
  <Paragraphs>56</Paragraphs>
  <Slides>7</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宋体</vt:lpstr>
      <vt:lpstr>Arial</vt:lpstr>
      <vt:lpstr>Calibri</vt:lpstr>
      <vt:lpstr>Calibri Light</vt:lpstr>
      <vt:lpstr>Cambria</vt:lpstr>
      <vt:lpstr>等线</vt:lpstr>
      <vt:lpstr>ITC Avant Garde Std Bk</vt:lpstr>
      <vt:lpstr>Times New Roman</vt:lpstr>
      <vt:lpstr>1_Office Theme</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37</cp:revision>
  <dcterms:created xsi:type="dcterms:W3CDTF">2022-11-26T14:03:13Z</dcterms:created>
  <dcterms:modified xsi:type="dcterms:W3CDTF">2025-05-01T04:20:40Z</dcterms:modified>
</cp:coreProperties>
</file>