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9" r:id="rId3"/>
    <p:sldId id="302" r:id="rId4"/>
    <p:sldId id="298" r:id="rId5"/>
    <p:sldId id="303" r:id="rId6"/>
    <p:sldId id="305"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E9D9"/>
    <a:srgbClr val="66CCFF"/>
    <a:srgbClr val="4BD3BD"/>
    <a:srgbClr val="53A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25" autoAdjust="0"/>
  </p:normalViewPr>
  <p:slideViewPr>
    <p:cSldViewPr snapToGrid="0">
      <p:cViewPr varScale="1">
        <p:scale>
          <a:sx n="69" d="100"/>
          <a:sy n="69" d="100"/>
        </p:scale>
        <p:origin x="1157"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6B4E7-5B7D-45BB-AA4B-4B40EFFDAE7B}" type="datetimeFigureOut">
              <a:rPr lang="vi-VN" smtClean="0"/>
              <a:t>19/05/2025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857A2-2739-46F3-A027-13E959197583}" type="slidenum">
              <a:rPr lang="vi-VN" smtClean="0"/>
              <a:t>‹#›</a:t>
            </a:fld>
            <a:endParaRPr lang="vi-VN"/>
          </a:p>
        </p:txBody>
      </p:sp>
    </p:spTree>
    <p:extLst>
      <p:ext uri="{BB962C8B-B14F-4D97-AF65-F5344CB8AC3E}">
        <p14:creationId xmlns:p14="http://schemas.microsoft.com/office/powerpoint/2010/main" val="351849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6417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878444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384614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1618594"/>
            <a:ext cx="11073283" cy="419186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4265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401934"/>
            <a:ext cx="11073283" cy="619983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0290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84894"/>
          </a:xfrm>
          <a:prstGeom prst="rect">
            <a:avLst/>
          </a:prstGeom>
        </p:spPr>
      </p:pic>
    </p:spTree>
    <p:extLst>
      <p:ext uri="{BB962C8B-B14F-4D97-AF65-F5344CB8AC3E}">
        <p14:creationId xmlns:p14="http://schemas.microsoft.com/office/powerpoint/2010/main" val="1605071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410929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804313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2631058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3858131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1623043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7EFE62D0-8510-B6DE-12C5-F5E83BA316B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18290" y="123136"/>
            <a:ext cx="1592677" cy="1592677"/>
          </a:xfrm>
          <a:prstGeom prst="rect">
            <a:avLst/>
          </a:prstGeom>
        </p:spPr>
      </p:pic>
    </p:spTree>
    <p:extLst>
      <p:ext uri="{BB962C8B-B14F-4D97-AF65-F5344CB8AC3E}">
        <p14:creationId xmlns:p14="http://schemas.microsoft.com/office/powerpoint/2010/main" val="28347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DD9307-0EF6-0D95-8AA2-6DBA91DCF851}"/>
              </a:ext>
            </a:extLst>
          </p:cNvPr>
          <p:cNvPicPr>
            <a:picLocks noChangeAspect="1"/>
          </p:cNvPicPr>
          <p:nvPr/>
        </p:nvPicPr>
        <p:blipFill rotWithShape="1">
          <a:blip r:embed="rId2">
            <a:extLst>
              <a:ext uri="{28A0092B-C50C-407E-A947-70E740481C1C}">
                <a14:useLocalDpi xmlns:a14="http://schemas.microsoft.com/office/drawing/2010/main" val="0"/>
              </a:ext>
            </a:extLst>
          </a:blip>
          <a:srcRect b="25749"/>
          <a:stretch/>
        </p:blipFill>
        <p:spPr>
          <a:xfrm>
            <a:off x="1846162" y="4367914"/>
            <a:ext cx="8499676" cy="2587573"/>
          </a:xfrm>
          <a:prstGeom prst="rect">
            <a:avLst/>
          </a:prstGeom>
        </p:spPr>
      </p:pic>
      <p:pic>
        <p:nvPicPr>
          <p:cNvPr id="7" name="Picture 6">
            <a:extLst>
              <a:ext uri="{FF2B5EF4-FFF2-40B4-BE49-F238E27FC236}">
                <a16:creationId xmlns:a16="http://schemas.microsoft.com/office/drawing/2014/main" id="{92C983F9-37F4-00B8-9730-52A534531FF7}"/>
              </a:ext>
            </a:extLst>
          </p:cNvPr>
          <p:cNvPicPr>
            <a:picLocks noChangeAspect="1"/>
          </p:cNvPicPr>
          <p:nvPr/>
        </p:nvPicPr>
        <p:blipFill>
          <a:blip r:embed="rId3"/>
          <a:stretch>
            <a:fillRect/>
          </a:stretch>
        </p:blipFill>
        <p:spPr>
          <a:xfrm>
            <a:off x="3329837" y="245926"/>
            <a:ext cx="5532326" cy="1901390"/>
          </a:xfrm>
          <a:prstGeom prst="rect">
            <a:avLst/>
          </a:prstGeom>
        </p:spPr>
      </p:pic>
      <p:pic>
        <p:nvPicPr>
          <p:cNvPr id="11" name="Picture 10">
            <a:extLst>
              <a:ext uri="{FF2B5EF4-FFF2-40B4-BE49-F238E27FC236}">
                <a16:creationId xmlns:a16="http://schemas.microsoft.com/office/drawing/2014/main" id="{4A42818E-5AD4-362B-F744-7DF5EACF1CBB}"/>
              </a:ext>
            </a:extLst>
          </p:cNvPr>
          <p:cNvPicPr>
            <a:picLocks noChangeAspect="1"/>
          </p:cNvPicPr>
          <p:nvPr/>
        </p:nvPicPr>
        <p:blipFill>
          <a:blip r:embed="rId4"/>
          <a:stretch>
            <a:fillRect/>
          </a:stretch>
        </p:blipFill>
        <p:spPr>
          <a:xfrm>
            <a:off x="987685" y="1708389"/>
            <a:ext cx="9717866" cy="2633700"/>
          </a:xfrm>
          <a:prstGeom prst="rect">
            <a:avLst/>
          </a:prstGeom>
        </p:spPr>
      </p:pic>
      <p:pic>
        <p:nvPicPr>
          <p:cNvPr id="3" name="Picture 2">
            <a:extLst>
              <a:ext uri="{FF2B5EF4-FFF2-40B4-BE49-F238E27FC236}">
                <a16:creationId xmlns:a16="http://schemas.microsoft.com/office/drawing/2014/main" id="{71FDC0A3-7992-B985-E05A-D18D13CFA1BF}"/>
              </a:ext>
            </a:extLst>
          </p:cNvPr>
          <p:cNvPicPr>
            <a:picLocks noChangeAspect="1"/>
          </p:cNvPicPr>
          <p:nvPr/>
        </p:nvPicPr>
        <p:blipFill>
          <a:blip r:embed="rId5"/>
          <a:stretch>
            <a:fillRect/>
          </a:stretch>
        </p:blipFill>
        <p:spPr>
          <a:xfrm>
            <a:off x="5051269" y="4412547"/>
            <a:ext cx="2255716" cy="1072989"/>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79D816AB-17A4-1359-B8F7-0E319C5EE0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0065" y="104299"/>
            <a:ext cx="1592677" cy="1592677"/>
          </a:xfrm>
          <a:prstGeom prst="rect">
            <a:avLst/>
          </a:prstGeom>
        </p:spPr>
      </p:pic>
    </p:spTree>
    <p:extLst>
      <p:ext uri="{BB962C8B-B14F-4D97-AF65-F5344CB8AC3E}">
        <p14:creationId xmlns:p14="http://schemas.microsoft.com/office/powerpoint/2010/main" val="1763739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72781" y="1694072"/>
            <a:ext cx="10382482" cy="4524315"/>
          </a:xfrm>
          <a:prstGeom prst="rect">
            <a:avLst/>
          </a:prstGeom>
          <a:solidFill>
            <a:srgbClr val="92E9D9"/>
          </a:solidFill>
          <a:effectLst>
            <a:outerShdw blurRad="63500" sx="102000" sy="102000" algn="ctr" rotWithShape="0">
              <a:prstClr val="black">
                <a:alpha val="40000"/>
              </a:prstClr>
            </a:outerShdw>
          </a:effectLst>
        </p:spPr>
        <p:txBody>
          <a:bodyPr wrap="square">
            <a:spAutoFit/>
          </a:bodyPr>
          <a:lstStyle/>
          <a:p>
            <a:pPr algn="just"/>
            <a:r>
              <a:rPr lang="vi-VN" sz="3600" b="1" dirty="0">
                <a:solidFill>
                  <a:srgbClr val="FF0000"/>
                </a:solidFill>
                <a:latin typeface="Cambria" panose="02040503050406030204" pitchFamily="18" charset="0"/>
                <a:ea typeface="Cambria" panose="02040503050406030204" pitchFamily="18" charset="0"/>
              </a:rPr>
              <a:t>+ Tìm hiểu và tích cực tham gia các hoạt động vì hoà bình.</a:t>
            </a:r>
          </a:p>
          <a:p>
            <a:pPr algn="just"/>
            <a:r>
              <a:rPr lang="vi-VN" sz="3600" b="1" dirty="0">
                <a:solidFill>
                  <a:srgbClr val="FF0000"/>
                </a:solidFill>
                <a:latin typeface="Cambria" panose="02040503050406030204" pitchFamily="18" charset="0"/>
                <a:ea typeface="Cambria" panose="02040503050406030204" pitchFamily="18" charset="0"/>
              </a:rPr>
              <a:t>+ Tuyên truyền ý thức bảo vệ hoà bình.</a:t>
            </a:r>
          </a:p>
          <a:p>
            <a:pPr algn="just"/>
            <a:r>
              <a:rPr lang="vi-VN" sz="3600" b="1" dirty="0">
                <a:solidFill>
                  <a:srgbClr val="FF0000"/>
                </a:solidFill>
                <a:latin typeface="Cambria" panose="02040503050406030204" pitchFamily="18" charset="0"/>
                <a:ea typeface="Cambria" panose="02040503050406030204" pitchFamily="18" charset="0"/>
              </a:rPr>
              <a:t>+ Xây dựng mối quan hệ đoàn kết, hữu nghị, nhân ái; không kì thị, phân biệt chủng tộc, màu da.</a:t>
            </a:r>
          </a:p>
          <a:p>
            <a:pPr algn="just"/>
            <a:r>
              <a:rPr lang="vi-VN" sz="3600" b="1" dirty="0">
                <a:solidFill>
                  <a:srgbClr val="FF0000"/>
                </a:solidFill>
                <a:latin typeface="Cambria" panose="02040503050406030204" pitchFamily="18" charset="0"/>
                <a:ea typeface="Cambria" panose="02040503050406030204" pitchFamily="18" charset="0"/>
              </a:rPr>
              <a:t>+ Giải quyết các cuộc xung đột, mâu thuẫn bằng biện pháp hoà bình.</a:t>
            </a:r>
            <a:endParaRPr lang="vi-VN" sz="3600"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D492942A-579D-7DBE-D53D-BCF3F3700269}"/>
              </a:ext>
            </a:extLst>
          </p:cNvPr>
          <p:cNvSpPr txBox="1"/>
          <p:nvPr/>
        </p:nvSpPr>
        <p:spPr>
          <a:xfrm>
            <a:off x="1401288" y="391885"/>
            <a:ext cx="9393381"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 Để xây dựng một thế giới hoà bình cần sự chung tay của toàn nhân loại với các biện pháp như:</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548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3800103" y="122029"/>
            <a:ext cx="8217723" cy="2122408"/>
            <a:chOff x="4855881" y="3077328"/>
            <a:chExt cx="7070335" cy="2122408"/>
          </a:xfrm>
        </p:grpSpPr>
        <p:pic>
          <p:nvPicPr>
            <p:cNvPr id="10" name="Picture 9"/>
            <p:cNvPicPr>
              <a:picLocks noChangeAspect="1"/>
            </p:cNvPicPr>
            <p:nvPr/>
          </p:nvPicPr>
          <p:blipFill>
            <a:blip r:embed="rId3"/>
            <a:stretch>
              <a:fillRect/>
            </a:stretch>
          </p:blipFill>
          <p:spPr>
            <a:xfrm>
              <a:off x="10841034" y="3077328"/>
              <a:ext cx="1085182" cy="877900"/>
            </a:xfrm>
            <a:prstGeom prst="rect">
              <a:avLst/>
            </a:prstGeom>
          </p:spPr>
        </p:pic>
        <p:sp>
          <p:nvSpPr>
            <p:cNvPr id="11" name="Rounded Rectangle 10"/>
            <p:cNvSpPr/>
            <p:nvPr/>
          </p:nvSpPr>
          <p:spPr>
            <a:xfrm>
              <a:off x="4855881" y="3525316"/>
              <a:ext cx="6304042" cy="167442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Quốc tế lấy ngày kỉ niệm quốc tế hoà bình là ngày nào?</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990109" y="2703016"/>
            <a:ext cx="7279574" cy="4154984"/>
          </a:xfrm>
          <a:prstGeom prst="rect">
            <a:avLst/>
          </a:prstGeom>
          <a:solidFill>
            <a:srgbClr val="92E9D9"/>
          </a:solidFill>
          <a:ln w="19050">
            <a:solidFill>
              <a:schemeClr val="tx1"/>
            </a:solidFill>
            <a:prstDash val="dash"/>
          </a:ln>
        </p:spPr>
        <p:txBody>
          <a:bodyPr wrap="square">
            <a:spAutoFit/>
          </a:bodyPr>
          <a:lstStyle/>
          <a:p>
            <a:pPr lvl="0" algn="just"/>
            <a:r>
              <a:rPr lang="vi-VN" sz="4400" b="1" i="1" dirty="0">
                <a:solidFill>
                  <a:srgbClr val="FF0000"/>
                </a:solidFill>
                <a:latin typeface="Cambria" panose="02040503050406030204" pitchFamily="18" charset="0"/>
                <a:ea typeface="Cambria" panose="02040503050406030204" pitchFamily="18" charset="0"/>
              </a:rPr>
              <a:t>Quốc tế lấy ngày kỉ niệm quốc tế hoà bình là ngày 21/9 hằng năm. Đây là ngày tôn vinh hoà bình, kêu gọi chấm dứt chiến tranh, bạo lực và bất công.</a:t>
            </a:r>
            <a:endParaRPr kumimoji="0" lang="vi-VN" sz="44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627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3F5443-EB85-4DC7-87BE-8AA2432505CD}"/>
              </a:ext>
            </a:extLst>
          </p:cNvPr>
          <p:cNvGraphicFramePr>
            <a:graphicFrameLocks noGrp="1"/>
          </p:cNvGraphicFramePr>
          <p:nvPr>
            <p:extLst>
              <p:ext uri="{D42A27DB-BD31-4B8C-83A1-F6EECF244321}">
                <p14:modId xmlns:p14="http://schemas.microsoft.com/office/powerpoint/2010/main" val="202398620"/>
              </p:ext>
            </p:extLst>
          </p:nvPr>
        </p:nvGraphicFramePr>
        <p:xfrm>
          <a:off x="712520" y="724396"/>
          <a:ext cx="10664040" cy="5634307"/>
        </p:xfrm>
        <a:graphic>
          <a:graphicData uri="http://schemas.openxmlformats.org/drawingml/2006/table">
            <a:tbl>
              <a:tblPr firstRow="1" firstCol="1" bandRow="1">
                <a:tableStyleId>{5C22544A-7EE6-4342-B048-85BDC9FD1C3A}</a:tableStyleId>
              </a:tblPr>
              <a:tblGrid>
                <a:gridCol w="1045027">
                  <a:extLst>
                    <a:ext uri="{9D8B030D-6E8A-4147-A177-3AD203B41FA5}">
                      <a16:colId xmlns:a16="http://schemas.microsoft.com/office/drawing/2014/main" val="853513659"/>
                    </a:ext>
                  </a:extLst>
                </a:gridCol>
                <a:gridCol w="2743200">
                  <a:extLst>
                    <a:ext uri="{9D8B030D-6E8A-4147-A177-3AD203B41FA5}">
                      <a16:colId xmlns:a16="http://schemas.microsoft.com/office/drawing/2014/main" val="1930661501"/>
                    </a:ext>
                  </a:extLst>
                </a:gridCol>
                <a:gridCol w="6875813">
                  <a:extLst>
                    <a:ext uri="{9D8B030D-6E8A-4147-A177-3AD203B41FA5}">
                      <a16:colId xmlns:a16="http://schemas.microsoft.com/office/drawing/2014/main" val="4030938055"/>
                    </a:ext>
                  </a:extLst>
                </a:gridCol>
              </a:tblGrid>
              <a:tr h="548235">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TT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tổ</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chức</a:t>
                      </a:r>
                      <a:endParaRPr lang="en-US" sz="3200" dirty="0">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Mục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đích</a:t>
                      </a:r>
                      <a:endParaRPr lang="en-US" sz="3200" dirty="0">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392194397"/>
                  </a:ext>
                </a:extLst>
              </a:tr>
              <a:tr h="833770">
                <a:tc>
                  <a:txBody>
                    <a:bodyPr/>
                    <a:lstStyle/>
                    <a:p>
                      <a:pPr marL="0" marR="0" algn="ctr">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Liên </a:t>
                      </a:r>
                      <a:r>
                        <a:rPr lang="en-US" sz="3200" b="1" dirty="0" err="1">
                          <a:solidFill>
                            <a:srgbClr val="002060"/>
                          </a:solidFill>
                          <a:effectLst/>
                          <a:latin typeface="Cambria" panose="02040503050406030204" pitchFamily="18" charset="0"/>
                          <a:ea typeface="Cambria" panose="02040503050406030204" pitchFamily="18" charset="0"/>
                        </a:rPr>
                        <a:t>hợp</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quốc</a:t>
                      </a:r>
                      <a:endParaRPr lang="en-US" sz="3200" b="1" dirty="0">
                        <a:solidFill>
                          <a:srgbClr val="002060"/>
                        </a:solidFill>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Giữ gìn, bảo vệ nền hoà bình và an ninh thế giới.</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979219"/>
                  </a:ext>
                </a:extLst>
              </a:tr>
              <a:tr h="2261439">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2</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Thế</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vận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hội</a:t>
                      </a:r>
                      <a:r>
                        <a:rPr lang="en-US" sz="3200" b="1" dirty="0">
                          <a:solidFill>
                            <a:srgbClr val="002060"/>
                          </a:solidFill>
                          <a:effectLst/>
                          <a:latin typeface="Cambria" panose="02040503050406030204" pitchFamily="18" charset="0"/>
                          <a:ea typeface="Cambria" panose="02040503050406030204" pitchFamily="18" charset="0"/>
                        </a:rPr>
                        <a:t> Ô-</a:t>
                      </a:r>
                      <a:r>
                        <a:rPr lang="en-US" sz="3200" b="1" dirty="0" err="1">
                          <a:solidFill>
                            <a:srgbClr val="002060"/>
                          </a:solidFill>
                          <a:effectLst/>
                          <a:latin typeface="Cambria" panose="02040503050406030204" pitchFamily="18" charset="0"/>
                          <a:ea typeface="Cambria" panose="02040503050406030204" pitchFamily="18" charset="0"/>
                        </a:rPr>
                        <a:t>lim</a:t>
                      </a:r>
                      <a:r>
                        <a:rPr lang="en-US" sz="3200" b="1" dirty="0">
                          <a:solidFill>
                            <a:srgbClr val="002060"/>
                          </a:solidFill>
                          <a:effectLst/>
                          <a:latin typeface="Cambria" panose="02040503050406030204" pitchFamily="18" charset="0"/>
                          <a:ea typeface="Cambria" panose="02040503050406030204" pitchFamily="18" charset="0"/>
                        </a:rPr>
                        <a:t>-pic</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Là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cuộc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tranh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thể</a:t>
                      </a:r>
                      <a:r>
                        <a:rPr lang="en-US" sz="3200" dirty="0">
                          <a:solidFill>
                            <a:srgbClr val="002060"/>
                          </a:solidFill>
                          <a:effectLst/>
                          <a:latin typeface="Cambria" panose="02040503050406030204" pitchFamily="18" charset="0"/>
                          <a:ea typeface="Cambria" panose="02040503050406030204" pitchFamily="18" charset="0"/>
                        </a:rPr>
                        <a:t> thao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quốc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toàn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giới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nhằm</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củng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cố</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đoàn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kết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thống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nhất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bình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đẳng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châu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lục</a:t>
                      </a:r>
                      <a:r>
                        <a:rPr lang="en-US" sz="3200"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538688"/>
                  </a:ext>
                </a:extLst>
              </a:tr>
              <a:tr h="1690372">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3</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Phong </a:t>
                      </a:r>
                      <a:r>
                        <a:rPr lang="en-US" sz="3200" b="1" dirty="0" err="1">
                          <a:solidFill>
                            <a:srgbClr val="002060"/>
                          </a:solidFill>
                          <a:effectLst/>
                          <a:latin typeface="Cambria" panose="02040503050406030204" pitchFamily="18" charset="0"/>
                          <a:ea typeface="Cambria" panose="02040503050406030204" pitchFamily="18" charset="0"/>
                        </a:rPr>
                        <a:t>trào</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thập</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đỏ</a:t>
                      </a:r>
                      <a:r>
                        <a:rPr lang="en-US" sz="3200" b="1"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Tăng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cường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hiểu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biết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lẫn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nhau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hợp</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hữu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nghị</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hoà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bình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dân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tộc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giới</a:t>
                      </a:r>
                      <a:r>
                        <a:rPr lang="en-US" sz="3200"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561461"/>
                  </a:ext>
                </a:extLst>
              </a:tr>
            </a:tbl>
          </a:graphicData>
        </a:graphic>
      </p:graphicFrame>
    </p:spTree>
    <p:extLst>
      <p:ext uri="{BB962C8B-B14F-4D97-AF65-F5344CB8AC3E}">
        <p14:creationId xmlns:p14="http://schemas.microsoft.com/office/powerpoint/2010/main" val="2369044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707886"/>
          </a:xfrm>
          <a:prstGeom prst="rect">
            <a:avLst/>
          </a:prstGeom>
          <a:solidFill>
            <a:schemeClr val="accent4">
              <a:lumMod val="40000"/>
              <a:lumOff val="60000"/>
            </a:schemeClr>
          </a:solidFill>
          <a:ln>
            <a:solidFill>
              <a:schemeClr val="tx1"/>
            </a:solidFill>
          </a:ln>
        </p:spPr>
        <p:txBody>
          <a:bodyPr wrap="square" rtlCol="0">
            <a:spAutoFit/>
          </a:bodyPr>
          <a:lstStyle/>
          <a:p>
            <a:pPr lvl="0" algn="ctr"/>
            <a:r>
              <a:rPr lang="vi-VN" sz="4000" b="1" dirty="0">
                <a:solidFill>
                  <a:prstClr val="black"/>
                </a:solidFill>
                <a:latin typeface="Cambria" panose="02040503050406030204" pitchFamily="18" charset="0"/>
                <a:ea typeface="Cambria" panose="02040503050406030204" pitchFamily="18" charset="0"/>
              </a:rPr>
              <a:t>Thuyết trình tranh về chủ đề “Em yêu hoà bình”</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descr="VẼ TRANH MƠ ƯỚC : MỘT THẾ GIỚI HOÀ BÌNH">
            <a:extLst>
              <a:ext uri="{FF2B5EF4-FFF2-40B4-BE49-F238E27FC236}">
                <a16:creationId xmlns:a16="http://schemas.microsoft.com/office/drawing/2014/main" id="{66B3440D-8BD3-67EA-C972-9BE05F66BE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32" r="10951"/>
          <a:stretch/>
        </p:blipFill>
        <p:spPr bwMode="auto">
          <a:xfrm>
            <a:off x="2481944" y="1071060"/>
            <a:ext cx="7433954" cy="53403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525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049716-D587-ACB5-2A9A-D43ABAB54171}"/>
              </a:ext>
            </a:extLst>
          </p:cNvPr>
          <p:cNvSpPr txBox="1"/>
          <p:nvPr/>
        </p:nvSpPr>
        <p:spPr>
          <a:xfrm>
            <a:off x="890649" y="593766"/>
            <a:ext cx="10450286" cy="6109365"/>
          </a:xfrm>
          <a:prstGeom prst="rect">
            <a:avLst/>
          </a:prstGeom>
          <a:noFill/>
        </p:spPr>
        <p:txBody>
          <a:bodyPr wrap="square" rtlCol="0">
            <a:spAutoFit/>
          </a:bodyPr>
          <a:lstStyle/>
          <a:p>
            <a:pPr algn="just"/>
            <a:r>
              <a:rPr lang="vi-VN" sz="2300" b="0" i="0" dirty="0">
                <a:solidFill>
                  <a:srgbClr val="000000"/>
                </a:solidFill>
                <a:effectLst/>
                <a:latin typeface="Cambria" panose="02040503050406030204" pitchFamily="18" charset="0"/>
                <a:ea typeface="Cambria" panose="02040503050406030204" pitchFamily="18" charset="0"/>
              </a:rPr>
              <a:t>“Xin chào Khánh Hà,</a:t>
            </a:r>
          </a:p>
          <a:p>
            <a:pPr algn="just"/>
            <a:r>
              <a:rPr lang="vi-VN" sz="2300" b="0" i="0" dirty="0">
                <a:solidFill>
                  <a:srgbClr val="000000"/>
                </a:solidFill>
                <a:effectLst/>
                <a:latin typeface="Cambria" panose="02040503050406030204" pitchFamily="18" charset="0"/>
                <a:ea typeface="Cambria" panose="02040503050406030204" pitchFamily="18" charset="0"/>
              </a:rPr>
              <a:t>Đầu thư, tớ xin được gửi lời hỏi thăm sức khoẻ đến cậu. Tớ viết bức thư này để trả lời các câu hỏi của cậu về một số biện pháp góp phần bảo vệ nền hoà bình thế giới.</a:t>
            </a:r>
          </a:p>
          <a:p>
            <a:pPr algn="just"/>
            <a:r>
              <a:rPr lang="vi-VN" sz="2300" b="0" i="0" dirty="0">
                <a:solidFill>
                  <a:srgbClr val="000000"/>
                </a:solidFill>
                <a:effectLst/>
                <a:latin typeface="Cambria" panose="02040503050406030204" pitchFamily="18" charset="0"/>
                <a:ea typeface="Cambria" panose="02040503050406030204" pitchFamily="18" charset="0"/>
              </a:rPr>
              <a:t>Đầu tiên, tớ nghĩ là chúng ta nên tôn trọng từng nét văn hoá, bản sắc riêng của mỗi con người, mỗi dân tộc trên thế giới. Chỉ có như vậy thì mối quan hệ giữa con người với con người mới thân thiện, hiểu biết lẫn nhau. Tiếp theo, khi xảy ra mâu thuẫn, có những bất đồng thì chúng ta nên chủ động gặp gỡ để dễ dàng trao đổi và thấu hiểu nhau hơn, từ đó tìm ra phương hướng giải quyết. Một đề xuất nữa đó chính là giao lưu với bạn bè trên thế giới thông qua các phương tiện trên mạng xã hội. Khi trao đổi với nhau thì chúng ta biết được nhiều điều mới mẻ, những văn hóa đặc trưng của mỗi dân tộc, quốc gia cũng như giúp ta được xích lại để thấu hiểu nhau hơn. Cuối cùng là nên tham gia các cuộc thi, diễn đàn về hoà bình do nhà trường hay địa phương tổ chức, giúp nâng cao nhận thức của bản thân về việc giữ gìn hoà bình.</a:t>
            </a:r>
          </a:p>
          <a:p>
            <a:pPr algn="just"/>
            <a:r>
              <a:rPr lang="vi-VN" sz="2300" b="0" i="0" dirty="0">
                <a:solidFill>
                  <a:srgbClr val="000000"/>
                </a:solidFill>
                <a:effectLst/>
                <a:latin typeface="Cambria" panose="02040503050406030204" pitchFamily="18" charset="0"/>
                <a:ea typeface="Cambria" panose="02040503050406030204" pitchFamily="18" charset="0"/>
              </a:rPr>
              <a:t>Đó là những đề xuất của tớ về một số biện pháp để góp phần bảo vệ nền hoà bình thế giới, nếu cậu nhận được thư hãy phản hồi cho tớ sớm nhất có thể nhé!”</a:t>
            </a:r>
          </a:p>
          <a:p>
            <a:endParaRPr lang="en-US"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3514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534</Words>
  <Application>Microsoft Office PowerPoint</Application>
  <PresentationFormat>Widescreen</PresentationFormat>
  <Paragraphs>25</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119</cp:revision>
  <dcterms:created xsi:type="dcterms:W3CDTF">2024-12-26T15:56:47Z</dcterms:created>
  <dcterms:modified xsi:type="dcterms:W3CDTF">2025-05-19T07:52:20Z</dcterms:modified>
</cp:coreProperties>
</file>