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
  </p:notesMasterIdLst>
  <p:sldIdLst>
    <p:sldId id="317" r:id="rId2"/>
    <p:sldId id="343" r:id="rId3"/>
    <p:sldId id="344" r:id="rId4"/>
    <p:sldId id="2634" r:id="rId5"/>
    <p:sldId id="2635" r:id="rId6"/>
    <p:sldId id="263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5BBD7E-4CA7-4930-ABBB-5D902133D578}" type="datetimeFigureOut">
              <a:rPr lang="en-US" smtClean="0"/>
              <a:t>5/1/2025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D63DA-88A4-4C4D-B1C5-80C8EE5386E0}" type="slidenum">
              <a:rPr lang="en-US" smtClean="0"/>
              <a:t>‹#›</a:t>
            </a:fld>
            <a:endParaRPr lang="en-US"/>
          </a:p>
        </p:txBody>
      </p:sp>
    </p:spTree>
    <p:extLst>
      <p:ext uri="{BB962C8B-B14F-4D97-AF65-F5344CB8AC3E}">
        <p14:creationId xmlns:p14="http://schemas.microsoft.com/office/powerpoint/2010/main" val="1939706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GV </a:t>
            </a:r>
            <a:r>
              <a:rPr lang="en-US" dirty="0" err="1"/>
              <a:t>giáo</a:t>
            </a:r>
            <a:r>
              <a:rPr lang="en-US" dirty="0"/>
              <a:t> </a:t>
            </a:r>
            <a:r>
              <a:rPr lang="en-US" dirty="0" err="1"/>
              <a:t>dục</a:t>
            </a:r>
            <a:r>
              <a:rPr lang="en-US" dirty="0"/>
              <a:t> HS </a:t>
            </a:r>
            <a:r>
              <a:rPr lang="en-US" dirty="0" err="1"/>
              <a:t>cách</a:t>
            </a:r>
            <a:r>
              <a:rPr lang="en-US" dirty="0"/>
              <a:t> </a:t>
            </a:r>
            <a:r>
              <a:rPr lang="en-US" dirty="0" err="1"/>
              <a:t>tiết</a:t>
            </a:r>
            <a:r>
              <a:rPr lang="en-US" dirty="0"/>
              <a:t> </a:t>
            </a:r>
            <a:r>
              <a:rPr lang="en-US" dirty="0" err="1"/>
              <a:t>kiệm</a:t>
            </a:r>
            <a:r>
              <a:rPr lang="en-US" dirty="0"/>
              <a:t>, </a:t>
            </a:r>
            <a:r>
              <a:rPr lang="en-US" dirty="0" err="1"/>
              <a:t>để</a:t>
            </a:r>
            <a:r>
              <a:rPr lang="en-US" dirty="0"/>
              <a:t> </a:t>
            </a:r>
            <a:r>
              <a:rPr lang="en-US" dirty="0" err="1"/>
              <a:t>dành</a:t>
            </a:r>
            <a:r>
              <a:rPr lang="en-US" dirty="0"/>
              <a:t> </a:t>
            </a:r>
            <a:r>
              <a:rPr lang="en-US" dirty="0" err="1"/>
              <a:t>tiền</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lứa</a:t>
            </a:r>
            <a:r>
              <a:rPr lang="en-US" dirty="0"/>
              <a:t> </a:t>
            </a:r>
            <a:r>
              <a:rPr lang="en-US" dirty="0" err="1"/>
              <a:t>tuổi</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0238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5573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GV </a:t>
            </a:r>
            <a:r>
              <a:rPr lang="en-US" dirty="0" err="1"/>
              <a:t>giáo</a:t>
            </a:r>
            <a:r>
              <a:rPr lang="en-US" dirty="0"/>
              <a:t> </a:t>
            </a:r>
            <a:r>
              <a:rPr lang="en-US" dirty="0" err="1"/>
              <a:t>dục</a:t>
            </a:r>
            <a:r>
              <a:rPr lang="en-US" dirty="0"/>
              <a:t> HS </a:t>
            </a:r>
            <a:r>
              <a:rPr lang="en-US" dirty="0" err="1"/>
              <a:t>cách</a:t>
            </a:r>
            <a:r>
              <a:rPr lang="en-US" dirty="0"/>
              <a:t> </a:t>
            </a:r>
            <a:r>
              <a:rPr lang="en-US" dirty="0" err="1"/>
              <a:t>tiết</a:t>
            </a:r>
            <a:r>
              <a:rPr lang="en-US" dirty="0"/>
              <a:t> </a:t>
            </a:r>
            <a:r>
              <a:rPr lang="en-US" dirty="0" err="1"/>
              <a:t>kiệm</a:t>
            </a:r>
            <a:r>
              <a:rPr lang="en-US" dirty="0"/>
              <a:t>, </a:t>
            </a:r>
            <a:r>
              <a:rPr lang="en-US" dirty="0" err="1"/>
              <a:t>để</a:t>
            </a:r>
            <a:r>
              <a:rPr lang="en-US" dirty="0"/>
              <a:t> </a:t>
            </a:r>
            <a:r>
              <a:rPr lang="en-US" dirty="0" err="1"/>
              <a:t>dành</a:t>
            </a:r>
            <a:r>
              <a:rPr lang="en-US" dirty="0"/>
              <a:t> </a:t>
            </a:r>
            <a:r>
              <a:rPr lang="en-US" dirty="0" err="1"/>
              <a:t>tiền</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lứa</a:t>
            </a:r>
            <a:r>
              <a:rPr lang="en-US" dirty="0"/>
              <a:t> </a:t>
            </a:r>
            <a:r>
              <a:rPr lang="en-US" dirty="0" err="1"/>
              <a:t>tuổi</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4260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GV </a:t>
            </a:r>
            <a:r>
              <a:rPr lang="en-US" dirty="0" err="1"/>
              <a:t>giáo</a:t>
            </a:r>
            <a:r>
              <a:rPr lang="en-US" dirty="0"/>
              <a:t> </a:t>
            </a:r>
            <a:r>
              <a:rPr lang="en-US" dirty="0" err="1"/>
              <a:t>dục</a:t>
            </a:r>
            <a:r>
              <a:rPr lang="en-US" dirty="0"/>
              <a:t> HS </a:t>
            </a:r>
            <a:r>
              <a:rPr lang="en-US" dirty="0" err="1"/>
              <a:t>cách</a:t>
            </a:r>
            <a:r>
              <a:rPr lang="en-US" dirty="0"/>
              <a:t> </a:t>
            </a:r>
            <a:r>
              <a:rPr lang="en-US" dirty="0" err="1"/>
              <a:t>tiết</a:t>
            </a:r>
            <a:r>
              <a:rPr lang="en-US" dirty="0"/>
              <a:t> </a:t>
            </a:r>
            <a:r>
              <a:rPr lang="en-US" dirty="0" err="1"/>
              <a:t>kiệm</a:t>
            </a:r>
            <a:r>
              <a:rPr lang="en-US" dirty="0"/>
              <a:t>, </a:t>
            </a:r>
            <a:r>
              <a:rPr lang="en-US" dirty="0" err="1"/>
              <a:t>để</a:t>
            </a:r>
            <a:r>
              <a:rPr lang="en-US" dirty="0"/>
              <a:t> </a:t>
            </a:r>
            <a:r>
              <a:rPr lang="en-US" dirty="0" err="1"/>
              <a:t>dành</a:t>
            </a:r>
            <a:r>
              <a:rPr lang="en-US" dirty="0"/>
              <a:t> </a:t>
            </a:r>
            <a:r>
              <a:rPr lang="en-US" dirty="0" err="1"/>
              <a:t>tiền</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lứa</a:t>
            </a:r>
            <a:r>
              <a:rPr lang="en-US" dirty="0"/>
              <a:t> </a:t>
            </a:r>
            <a:r>
              <a:rPr lang="en-US" dirty="0" err="1"/>
              <a:t>tuổi</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9545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4124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a:prstGeom prst="rect">
            <a:avLst/>
          </a:prstGeo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a:prstGeom prst="rect">
            <a:avLst/>
          </a:prstGeo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21875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5960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a:xfrm>
            <a:off x="1524000" y="1900823"/>
            <a:ext cx="9144000" cy="4114800"/>
          </a:xfrm>
          <a:prstGeom prst="rect">
            <a:avLst/>
          </a:prstGeom>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a:xfrm>
            <a:off x="9259887" y="6400800"/>
            <a:ext cx="2094705" cy="202416"/>
          </a:xfrm>
          <a:prstGeom prst="rect">
            <a:avLst/>
          </a:prstGeom>
        </p:spPr>
        <p:txBody>
          <a:bodyPr/>
          <a:lstStyle/>
          <a:p>
            <a:fld id="{E6FFA8D6-61CB-47CF-BA93-9D77189827BB}" type="datetime1">
              <a:rPr lang="en-US"/>
              <a:t>5/1/2025</a:t>
            </a:fld>
            <a:endParaRPr lang="vi-VN"/>
          </a:p>
        </p:txBody>
      </p:sp>
      <p:sp>
        <p:nvSpPr>
          <p:cNvPr id="5" name="Chỗ dành sẵn cho Chân trang 4"/>
          <p:cNvSpPr>
            <a:spLocks noGrp="1"/>
          </p:cNvSpPr>
          <p:nvPr>
            <p:ph type="ftr" sz="quarter" idx="11"/>
          </p:nvPr>
        </p:nvSpPr>
        <p:spPr>
          <a:xfrm>
            <a:off x="838200" y="6400800"/>
            <a:ext cx="8001000" cy="202416"/>
          </a:xfrm>
          <a:prstGeom prst="rect">
            <a:avLst/>
          </a:prstGeom>
        </p:spPr>
        <p:txBody>
          <a:bodyPr/>
          <a:lstStyle/>
          <a:p>
            <a:endParaRPr lang="vi-VN"/>
          </a:p>
        </p:txBody>
      </p:sp>
      <p:sp>
        <p:nvSpPr>
          <p:cNvPr id="6" name="Chỗ dành sẵn cho Số Bản chiếu 5"/>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25101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a:prstGeom prst="rect">
            <a:avLst/>
          </a:prstGeo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a:prstGeom prst="rect">
            <a:avLst/>
          </a:prstGeo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3954797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627888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4C1B7E7D-B1C3-4D38-A3E7-DB661474DFA3}" type="datetime1">
              <a:rPr lang="en-US"/>
              <a:t>5/1/2025</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349620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52400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627888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627888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a:xfrm>
            <a:off x="9259887" y="6400800"/>
            <a:ext cx="2094705" cy="202416"/>
          </a:xfrm>
          <a:prstGeom prst="rect">
            <a:avLst/>
          </a:prstGeom>
        </p:spPr>
        <p:txBody>
          <a:bodyPr/>
          <a:lstStyle/>
          <a:p>
            <a:fld id="{01665A98-BAEE-4D67-82E9-CE341A8B1BD7}" type="datetime1">
              <a:rPr lang="en-US"/>
              <a:t>5/1/2025</a:t>
            </a:fld>
            <a:endParaRPr lang="vi-VN"/>
          </a:p>
        </p:txBody>
      </p:sp>
      <p:sp>
        <p:nvSpPr>
          <p:cNvPr id="8" name="Chỗ dành sẵn cho Chân trang 7"/>
          <p:cNvSpPr>
            <a:spLocks noGrp="1"/>
          </p:cNvSpPr>
          <p:nvPr>
            <p:ph type="ftr" sz="quarter" idx="11"/>
          </p:nvPr>
        </p:nvSpPr>
        <p:spPr>
          <a:xfrm>
            <a:off x="838200" y="6400800"/>
            <a:ext cx="8001000" cy="202416"/>
          </a:xfrm>
          <a:prstGeom prst="rect">
            <a:avLst/>
          </a:prstGeom>
        </p:spPr>
        <p:txBody>
          <a:bodyPr/>
          <a:lstStyle/>
          <a:p>
            <a:endParaRPr lang="vi-VN"/>
          </a:p>
        </p:txBody>
      </p:sp>
      <p:sp>
        <p:nvSpPr>
          <p:cNvPr id="9" name="Chỗ dành sẵn cho Số Bản chiếu 8"/>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77567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gày 2"/>
          <p:cNvSpPr>
            <a:spLocks noGrp="1"/>
          </p:cNvSpPr>
          <p:nvPr>
            <p:ph type="dt" sz="half" idx="10"/>
          </p:nvPr>
        </p:nvSpPr>
        <p:spPr>
          <a:xfrm>
            <a:off x="9259887" y="6400800"/>
            <a:ext cx="2094705" cy="202416"/>
          </a:xfrm>
          <a:prstGeom prst="rect">
            <a:avLst/>
          </a:prstGeom>
        </p:spPr>
        <p:txBody>
          <a:bodyPr/>
          <a:lstStyle/>
          <a:p>
            <a:fld id="{C3DF3676-3175-4B01-98B5-6DAE028379AE}" type="datetime1">
              <a:rPr lang="en-US"/>
              <a:t>5/1/2025</a:t>
            </a:fld>
            <a:endParaRPr lang="vi-VN"/>
          </a:p>
        </p:txBody>
      </p:sp>
      <p:sp>
        <p:nvSpPr>
          <p:cNvPr id="4" name="Chỗ dành sẵn cho Chân trang 3"/>
          <p:cNvSpPr>
            <a:spLocks noGrp="1"/>
          </p:cNvSpPr>
          <p:nvPr>
            <p:ph type="ftr" sz="quarter" idx="11"/>
          </p:nvPr>
        </p:nvSpPr>
        <p:spPr>
          <a:xfrm>
            <a:off x="838200" y="6400800"/>
            <a:ext cx="8001000" cy="202416"/>
          </a:xfrm>
          <a:prstGeom prst="rect">
            <a:avLst/>
          </a:prstGeom>
        </p:spPr>
        <p:txBody>
          <a:bodyPr/>
          <a:lstStyle/>
          <a:p>
            <a:endParaRPr lang="vi-VN"/>
          </a:p>
        </p:txBody>
      </p:sp>
      <p:sp>
        <p:nvSpPr>
          <p:cNvPr id="5" name="Chỗ dành sẵn cho Số Bản chiếu 4"/>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14665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a:xfrm>
            <a:off x="9259887" y="6400800"/>
            <a:ext cx="2094705" cy="202416"/>
          </a:xfrm>
          <a:prstGeom prst="rect">
            <a:avLst/>
          </a:prstGeom>
        </p:spPr>
        <p:txBody>
          <a:bodyPr/>
          <a:lstStyle/>
          <a:p>
            <a:fld id="{8C70FE93-8C9D-445F-8DF8-8B1CC97CC7C0}" type="datetime1">
              <a:rPr lang="en-US"/>
              <a:t>5/1/2025</a:t>
            </a:fld>
            <a:endParaRPr lang="vi-VN"/>
          </a:p>
        </p:txBody>
      </p:sp>
      <p:sp>
        <p:nvSpPr>
          <p:cNvPr id="3" name="Chỗ dành sẵn cho Chân trang 2"/>
          <p:cNvSpPr>
            <a:spLocks noGrp="1"/>
          </p:cNvSpPr>
          <p:nvPr>
            <p:ph type="ftr" sz="quarter" idx="11"/>
          </p:nvPr>
        </p:nvSpPr>
        <p:spPr>
          <a:xfrm>
            <a:off x="838200" y="6400800"/>
            <a:ext cx="8001000" cy="202416"/>
          </a:xfrm>
          <a:prstGeom prst="rect">
            <a:avLst/>
          </a:prstGeom>
        </p:spPr>
        <p:txBody>
          <a:bodyPr/>
          <a:lstStyle/>
          <a:p>
            <a:endParaRPr lang="vi-VN"/>
          </a:p>
        </p:txBody>
      </p:sp>
      <p:sp>
        <p:nvSpPr>
          <p:cNvPr id="4" name="Chỗ dành sẵn cho Số Bản chiếu 3"/>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81268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a:prstGeom prst="rect">
            <a:avLst/>
          </a:prstGeo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prstGeom prst="rect">
            <a:avLst/>
          </a:prstGeo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a:prstGeom prst="rect">
            <a:avLst/>
          </a:prstGeo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F0800FDC-A43D-4B5A-B091-F5339D0144BE}" type="datetime1">
              <a:rPr lang="en-US"/>
              <a:t>5/1/2025</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875563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02261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963341" y="559837"/>
            <a:ext cx="14164506" cy="5631413"/>
          </a:xfrm>
          <a:prstGeom prst="rect">
            <a:avLst/>
          </a:prstGeom>
        </p:spPr>
      </p:pic>
      <p:pic>
        <p:nvPicPr>
          <p:cNvPr id="5" name="Picture 4">
            <a:extLst>
              <a:ext uri="{FF2B5EF4-FFF2-40B4-BE49-F238E27FC236}">
                <a16:creationId xmlns:a16="http://schemas.microsoft.com/office/drawing/2014/main" id="{58DDE237-90C9-71DC-15B4-18D2936706E2}"/>
              </a:ext>
            </a:extLst>
          </p:cNvPr>
          <p:cNvPicPr>
            <a:picLocks noChangeAspect="1"/>
          </p:cNvPicPr>
          <p:nvPr/>
        </p:nvPicPr>
        <p:blipFill rotWithShape="1">
          <a:blip r:embed="rId3"/>
          <a:srcRect b="37814"/>
          <a:stretch/>
        </p:blipFill>
        <p:spPr>
          <a:xfrm>
            <a:off x="4721290" y="213895"/>
            <a:ext cx="2736783" cy="2025452"/>
          </a:xfrm>
          <a:prstGeom prst="rect">
            <a:avLst/>
          </a:prstGeom>
        </p:spPr>
      </p:pic>
      <p:pic>
        <p:nvPicPr>
          <p:cNvPr id="6" name="Picture 5">
            <a:extLst>
              <a:ext uri="{FF2B5EF4-FFF2-40B4-BE49-F238E27FC236}">
                <a16:creationId xmlns:a16="http://schemas.microsoft.com/office/drawing/2014/main" id="{DD4AD5A9-062E-24F3-61CB-70FB1AA30140}"/>
              </a:ext>
            </a:extLst>
          </p:cNvPr>
          <p:cNvPicPr>
            <a:picLocks noChangeAspect="1"/>
          </p:cNvPicPr>
          <p:nvPr/>
        </p:nvPicPr>
        <p:blipFill>
          <a:blip r:embed="rId4"/>
          <a:stretch>
            <a:fillRect/>
          </a:stretch>
        </p:blipFill>
        <p:spPr>
          <a:xfrm>
            <a:off x="1932425" y="1632857"/>
            <a:ext cx="8955800" cy="2918823"/>
          </a:xfrm>
          <a:prstGeom prst="rect">
            <a:avLst/>
          </a:prstGeom>
        </p:spPr>
      </p:pic>
      <p:sp>
        <p:nvSpPr>
          <p:cNvPr id="7" name="TextBox 6">
            <a:extLst>
              <a:ext uri="{FF2B5EF4-FFF2-40B4-BE49-F238E27FC236}">
                <a16:creationId xmlns:a16="http://schemas.microsoft.com/office/drawing/2014/main" id="{2145BD6A-920B-E615-8198-36F67D8DB66C}"/>
              </a:ext>
            </a:extLst>
          </p:cNvPr>
          <p:cNvSpPr txBox="1"/>
          <p:nvPr/>
        </p:nvSpPr>
        <p:spPr>
          <a:xfrm>
            <a:off x="5243804" y="3545633"/>
            <a:ext cx="221427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a:t>
            </a:r>
            <a:r>
              <a:rPr lang="en-US" sz="4000" b="1" dirty="0" err="1">
                <a:latin typeface="Cambria" panose="02040503050406030204" pitchFamily="18" charset="0"/>
                <a:ea typeface="Cambria" panose="02040503050406030204" pitchFamily="18" charset="0"/>
              </a:rPr>
              <a:t>Tiết</a:t>
            </a:r>
            <a:r>
              <a:rPr lang="en-US" sz="4000" b="1" dirty="0">
                <a:latin typeface="Cambria" panose="02040503050406030204" pitchFamily="18" charset="0"/>
                <a:ea typeface="Cambria" panose="02040503050406030204" pitchFamily="18" charset="0"/>
              </a:rPr>
              <a:t> 2)</a:t>
            </a:r>
          </a:p>
        </p:txBody>
      </p:sp>
      <p:sp>
        <p:nvSpPr>
          <p:cNvPr id="2" name="TextBox 1"/>
          <p:cNvSpPr txBox="1"/>
          <p:nvPr/>
        </p:nvSpPr>
        <p:spPr>
          <a:xfrm>
            <a:off x="2883159" y="4338735"/>
            <a:ext cx="7053943" cy="707886"/>
          </a:xfrm>
          <a:prstGeom prst="rect">
            <a:avLst/>
          </a:prstGeom>
          <a:noFill/>
        </p:spPr>
        <p:txBody>
          <a:bodyPr wrap="square" rtlCol="0">
            <a:spAutoFit/>
          </a:bodyPr>
          <a:lstStyle/>
          <a:p>
            <a:r>
              <a:rPr lang="en-US" sz="4000" smtClean="0"/>
              <a:t>Giáo viên: Nguyễn Khánh Linh</a:t>
            </a:r>
            <a:endParaRPr lang="en-US" sz="4000"/>
          </a:p>
        </p:txBody>
      </p:sp>
    </p:spTree>
    <p:extLst>
      <p:ext uri="{BB962C8B-B14F-4D97-AF65-F5344CB8AC3E}">
        <p14:creationId xmlns:p14="http://schemas.microsoft.com/office/powerpoint/2010/main" val="376927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8821" y="202174"/>
            <a:ext cx="11577485" cy="65510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Times New Roman"/>
              <a:ea typeface="+mn-ea"/>
              <a:cs typeface="+mn-cs"/>
            </a:endParaRPr>
          </a:p>
        </p:txBody>
      </p:sp>
      <p:grpSp>
        <p:nvGrpSpPr>
          <p:cNvPr id="9" name="Google Shape;4386;p6">
            <a:extLst>
              <a:ext uri="{FF2B5EF4-FFF2-40B4-BE49-F238E27FC236}">
                <a16:creationId xmlns:a16="http://schemas.microsoft.com/office/drawing/2014/main" id="{AD227C22-3F60-4C42-B63B-47A45A98C201}"/>
              </a:ext>
            </a:extLst>
          </p:cNvPr>
          <p:cNvGrpSpPr/>
          <p:nvPr/>
        </p:nvGrpSpPr>
        <p:grpSpPr>
          <a:xfrm>
            <a:off x="716517" y="416321"/>
            <a:ext cx="10894458" cy="646290"/>
            <a:chOff x="1912267" y="1496635"/>
            <a:chExt cx="10894458" cy="646290"/>
          </a:xfrm>
        </p:grpSpPr>
        <p:sp>
          <p:nvSpPr>
            <p:cNvPr id="10" name="Google Shape;4387;p6">
              <a:extLst>
                <a:ext uri="{FF2B5EF4-FFF2-40B4-BE49-F238E27FC236}">
                  <a16:creationId xmlns:a16="http://schemas.microsoft.com/office/drawing/2014/main" id="{6313F4FF-07CA-4BEB-91DE-65167B0F3ED3}"/>
                </a:ext>
              </a:extLst>
            </p:cNvPr>
            <p:cNvSpPr txBox="1"/>
            <p:nvPr/>
          </p:nvSpPr>
          <p:spPr>
            <a:xfrm>
              <a:off x="2482855" y="1496635"/>
              <a:ext cx="10323870" cy="64629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600" b="0" i="0" u="none" strike="noStrike" kern="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rPr>
                <a:t>Tìm giá tiền của từng loại: bắp ngô, cà rốt, dưa chuột.</a:t>
              </a:r>
            </a:p>
          </p:txBody>
        </p:sp>
        <p:sp>
          <p:nvSpPr>
            <p:cNvPr id="11" name="Google Shape;4388;p6">
              <a:extLst>
                <a:ext uri="{FF2B5EF4-FFF2-40B4-BE49-F238E27FC236}">
                  <a16:creationId xmlns:a16="http://schemas.microsoft.com/office/drawing/2014/main" id="{415C9FFE-4399-4CDA-99B1-D8993ADA62F8}"/>
                </a:ext>
              </a:extLst>
            </p:cNvPr>
            <p:cNvSpPr/>
            <p:nvPr/>
          </p:nvSpPr>
          <p:spPr>
            <a:xfrm>
              <a:off x="1912267" y="1534486"/>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FFFFFF"/>
                  </a:solidFill>
                  <a:effectLst/>
                  <a:uLnTx/>
                  <a:uFillTx/>
                  <a:latin typeface="Arial"/>
                  <a:ea typeface="Arial"/>
                  <a:cs typeface="Arial"/>
                  <a:sym typeface="Arial"/>
                </a:rPr>
                <a:t>1</a:t>
              </a:r>
              <a:endParaRPr kumimoji="0" sz="2000"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3" name="Picture 2">
            <a:extLst>
              <a:ext uri="{FF2B5EF4-FFF2-40B4-BE49-F238E27FC236}">
                <a16:creationId xmlns:a16="http://schemas.microsoft.com/office/drawing/2014/main" id="{54289D39-879F-E0AE-0DC3-FF414E080C83}"/>
              </a:ext>
            </a:extLst>
          </p:cNvPr>
          <p:cNvPicPr>
            <a:picLocks noChangeAspect="1"/>
          </p:cNvPicPr>
          <p:nvPr/>
        </p:nvPicPr>
        <p:blipFill>
          <a:blip r:embed="rId3"/>
          <a:stretch>
            <a:fillRect/>
          </a:stretch>
        </p:blipFill>
        <p:spPr>
          <a:xfrm>
            <a:off x="1828800" y="1295400"/>
            <a:ext cx="7620000" cy="1771650"/>
          </a:xfrm>
          <a:prstGeom prst="rect">
            <a:avLst/>
          </a:prstGeom>
        </p:spPr>
      </p:pic>
      <p:sp>
        <p:nvSpPr>
          <p:cNvPr id="7" name="TextBox 6">
            <a:extLst>
              <a:ext uri="{FF2B5EF4-FFF2-40B4-BE49-F238E27FC236}">
                <a16:creationId xmlns:a16="http://schemas.microsoft.com/office/drawing/2014/main" id="{E27D9955-E277-AADA-D3C4-C6D01181B8D6}"/>
              </a:ext>
            </a:extLst>
          </p:cNvPr>
          <p:cNvSpPr txBox="1"/>
          <p:nvPr/>
        </p:nvSpPr>
        <p:spPr>
          <a:xfrm>
            <a:off x="714375" y="3107115"/>
            <a:ext cx="11163299" cy="954107"/>
          </a:xfrm>
          <a:prstGeom prst="rect">
            <a:avLst/>
          </a:prstGeom>
          <a:noFill/>
        </p:spPr>
        <p:txBody>
          <a:bodyPr wrap="square">
            <a:spAutoFit/>
          </a:bodyPr>
          <a:lstStyle/>
          <a:p>
            <a:pPr algn="l"/>
            <a:r>
              <a:rPr lang="vi-VN" sz="2800" b="1" i="0" dirty="0">
                <a:solidFill>
                  <a:srgbClr val="002060"/>
                </a:solidFill>
                <a:effectLst/>
                <a:latin typeface="Calibri" panose="020F0502020204030204" pitchFamily="34" charset="0"/>
                <a:cs typeface="Calibri" panose="020F0502020204030204" pitchFamily="34" charset="0"/>
              </a:rPr>
              <a:t>Quan sát tranh ta thấy:</a:t>
            </a:r>
          </a:p>
          <a:p>
            <a:pPr algn="l"/>
            <a:r>
              <a:rPr lang="vi-VN" sz="2800" b="1" i="0" dirty="0">
                <a:solidFill>
                  <a:srgbClr val="002060"/>
                </a:solidFill>
                <a:effectLst/>
                <a:latin typeface="Calibri" panose="020F0502020204030204" pitchFamily="34" charset="0"/>
                <a:cs typeface="Calibri" panose="020F0502020204030204" pitchFamily="34" charset="0"/>
              </a:rPr>
              <a:t>- Bắp ngô giá 5 000 đồng.</a:t>
            </a:r>
          </a:p>
        </p:txBody>
      </p:sp>
      <p:pic>
        <p:nvPicPr>
          <p:cNvPr id="18" name="Picture 17">
            <a:extLst>
              <a:ext uri="{FF2B5EF4-FFF2-40B4-BE49-F238E27FC236}">
                <a16:creationId xmlns:a16="http://schemas.microsoft.com/office/drawing/2014/main" id="{6001FFFE-5005-A9DB-A3BE-9B630BE4E7DE}"/>
              </a:ext>
            </a:extLst>
          </p:cNvPr>
          <p:cNvPicPr>
            <a:picLocks noChangeAspect="1"/>
          </p:cNvPicPr>
          <p:nvPr/>
        </p:nvPicPr>
        <p:blipFill>
          <a:blip r:embed="rId4"/>
          <a:stretch>
            <a:fillRect/>
          </a:stretch>
        </p:blipFill>
        <p:spPr>
          <a:xfrm>
            <a:off x="4562475" y="3078378"/>
            <a:ext cx="1166812" cy="945934"/>
          </a:xfrm>
          <a:prstGeom prst="rect">
            <a:avLst/>
          </a:prstGeom>
        </p:spPr>
      </p:pic>
      <p:sp>
        <p:nvSpPr>
          <p:cNvPr id="19" name="TextBox 18">
            <a:extLst>
              <a:ext uri="{FF2B5EF4-FFF2-40B4-BE49-F238E27FC236}">
                <a16:creationId xmlns:a16="http://schemas.microsoft.com/office/drawing/2014/main" id="{AA276D8B-1AB8-E233-7CDE-20481D015672}"/>
              </a:ext>
            </a:extLst>
          </p:cNvPr>
          <p:cNvSpPr txBox="1"/>
          <p:nvPr/>
        </p:nvSpPr>
        <p:spPr>
          <a:xfrm>
            <a:off x="714375" y="4183440"/>
            <a:ext cx="11163299" cy="523220"/>
          </a:xfrm>
          <a:prstGeom prst="rect">
            <a:avLst/>
          </a:prstGeom>
          <a:noFill/>
        </p:spPr>
        <p:txBody>
          <a:bodyPr wrap="square">
            <a:spAutoFit/>
          </a:bodyPr>
          <a:lstStyle/>
          <a:p>
            <a:r>
              <a:rPr lang="vi-VN" sz="2800" b="1" dirty="0">
                <a:solidFill>
                  <a:srgbClr val="002060"/>
                </a:solidFill>
                <a:latin typeface="Calibri" panose="020F0502020204030204" pitchFamily="34" charset="0"/>
                <a:cs typeface="Calibri" panose="020F0502020204030204" pitchFamily="34" charset="0"/>
              </a:rPr>
              <a:t>- Bắp ngô và cà rốt giá 8 000 đồng.</a:t>
            </a:r>
          </a:p>
        </p:txBody>
      </p:sp>
      <p:pic>
        <p:nvPicPr>
          <p:cNvPr id="21" name="Picture 20">
            <a:extLst>
              <a:ext uri="{FF2B5EF4-FFF2-40B4-BE49-F238E27FC236}">
                <a16:creationId xmlns:a16="http://schemas.microsoft.com/office/drawing/2014/main" id="{B68B2E99-34A0-FC6F-4537-663DE182874D}"/>
              </a:ext>
            </a:extLst>
          </p:cNvPr>
          <p:cNvPicPr>
            <a:picLocks noChangeAspect="1"/>
          </p:cNvPicPr>
          <p:nvPr/>
        </p:nvPicPr>
        <p:blipFill>
          <a:blip r:embed="rId5"/>
          <a:stretch>
            <a:fillRect/>
          </a:stretch>
        </p:blipFill>
        <p:spPr>
          <a:xfrm>
            <a:off x="5910138" y="3686175"/>
            <a:ext cx="1228849" cy="1052512"/>
          </a:xfrm>
          <a:prstGeom prst="rect">
            <a:avLst/>
          </a:prstGeom>
        </p:spPr>
      </p:pic>
      <p:sp>
        <p:nvSpPr>
          <p:cNvPr id="22" name="TextBox 21">
            <a:extLst>
              <a:ext uri="{FF2B5EF4-FFF2-40B4-BE49-F238E27FC236}">
                <a16:creationId xmlns:a16="http://schemas.microsoft.com/office/drawing/2014/main" id="{22EA631F-D677-B6BE-E564-FB61DB8E0BDE}"/>
              </a:ext>
            </a:extLst>
          </p:cNvPr>
          <p:cNvSpPr txBox="1"/>
          <p:nvPr/>
        </p:nvSpPr>
        <p:spPr>
          <a:xfrm>
            <a:off x="781050" y="4831140"/>
            <a:ext cx="11163299" cy="523220"/>
          </a:xfrm>
          <a:prstGeom prst="rect">
            <a:avLst/>
          </a:prstGeom>
          <a:noFill/>
        </p:spPr>
        <p:txBody>
          <a:bodyPr wrap="square">
            <a:spAutoFit/>
          </a:bodyPr>
          <a:lstStyle/>
          <a:p>
            <a:r>
              <a:rPr lang="vi-VN" sz="2800" b="1" dirty="0">
                <a:solidFill>
                  <a:srgbClr val="002060"/>
                </a:solidFill>
                <a:latin typeface="Calibri" panose="020F0502020204030204" pitchFamily="34" charset="0"/>
                <a:cs typeface="Calibri" panose="020F0502020204030204" pitchFamily="34" charset="0"/>
              </a:rPr>
              <a:t>Vậy cà rốt có giá là 8 000 đồng – 5 000 đồng = 3 000 đồng.</a:t>
            </a:r>
          </a:p>
        </p:txBody>
      </p:sp>
      <p:grpSp>
        <p:nvGrpSpPr>
          <p:cNvPr id="33" name="Group 32">
            <a:extLst>
              <a:ext uri="{FF2B5EF4-FFF2-40B4-BE49-F238E27FC236}">
                <a16:creationId xmlns:a16="http://schemas.microsoft.com/office/drawing/2014/main" id="{E3ABEF0B-1B92-B712-D281-42D71C19FEE6}"/>
              </a:ext>
            </a:extLst>
          </p:cNvPr>
          <p:cNvGrpSpPr/>
          <p:nvPr/>
        </p:nvGrpSpPr>
        <p:grpSpPr>
          <a:xfrm>
            <a:off x="9658350" y="4076700"/>
            <a:ext cx="1495425" cy="1152525"/>
            <a:chOff x="9467850" y="3648075"/>
            <a:chExt cx="1495425" cy="1152525"/>
          </a:xfrm>
        </p:grpSpPr>
        <p:pic>
          <p:nvPicPr>
            <p:cNvPr id="31" name="Picture 30">
              <a:extLst>
                <a:ext uri="{FF2B5EF4-FFF2-40B4-BE49-F238E27FC236}">
                  <a16:creationId xmlns:a16="http://schemas.microsoft.com/office/drawing/2014/main" id="{2EE748EC-CA1E-5C88-D46E-8A5588CCFB91}"/>
                </a:ext>
              </a:extLst>
            </p:cNvPr>
            <p:cNvPicPr>
              <a:picLocks noChangeAspect="1"/>
            </p:cNvPicPr>
            <p:nvPr/>
          </p:nvPicPr>
          <p:blipFill>
            <a:blip r:embed="rId6"/>
            <a:stretch>
              <a:fillRect/>
            </a:stretch>
          </p:blipFill>
          <p:spPr>
            <a:xfrm>
              <a:off x="9810750" y="3648075"/>
              <a:ext cx="647700" cy="819150"/>
            </a:xfrm>
            <a:prstGeom prst="rect">
              <a:avLst/>
            </a:prstGeom>
          </p:spPr>
        </p:pic>
        <p:sp>
          <p:nvSpPr>
            <p:cNvPr id="32" name="Rectangle: Rounded Corners 31">
              <a:extLst>
                <a:ext uri="{FF2B5EF4-FFF2-40B4-BE49-F238E27FC236}">
                  <a16:creationId xmlns:a16="http://schemas.microsoft.com/office/drawing/2014/main" id="{609AA1A9-E71E-4AB6-AE7C-ACF5E05AF505}"/>
                </a:ext>
              </a:extLst>
            </p:cNvPr>
            <p:cNvSpPr/>
            <p:nvPr/>
          </p:nvSpPr>
          <p:spPr>
            <a:xfrm>
              <a:off x="9467850" y="4495800"/>
              <a:ext cx="1495425" cy="3048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002060"/>
                  </a:solidFill>
                  <a:latin typeface="Calibri" panose="020F0502020204030204" pitchFamily="34" charset="0"/>
                  <a:cs typeface="Calibri" panose="020F0502020204030204" pitchFamily="34" charset="0"/>
                </a:rPr>
                <a:t>3 000 </a:t>
              </a:r>
              <a:r>
                <a:rPr lang="en-US" sz="2200" dirty="0" err="1">
                  <a:solidFill>
                    <a:srgbClr val="002060"/>
                  </a:solidFill>
                  <a:latin typeface="Calibri" panose="020F0502020204030204" pitchFamily="34" charset="0"/>
                  <a:cs typeface="Calibri" panose="020F0502020204030204" pitchFamily="34" charset="0"/>
                </a:rPr>
                <a:t>đồng</a:t>
              </a:r>
              <a:endParaRPr lang="en-US" sz="2200" dirty="0">
                <a:solidFill>
                  <a:srgbClr val="002060"/>
                </a:solidFill>
                <a:latin typeface="Calibri" panose="020F0502020204030204" pitchFamily="34" charset="0"/>
                <a:cs typeface="Calibri" panose="020F0502020204030204" pitchFamily="34" charset="0"/>
              </a:endParaRPr>
            </a:p>
          </p:txBody>
        </p:sp>
      </p:grpSp>
      <p:sp>
        <p:nvSpPr>
          <p:cNvPr id="34" name="TextBox 33">
            <a:extLst>
              <a:ext uri="{FF2B5EF4-FFF2-40B4-BE49-F238E27FC236}">
                <a16:creationId xmlns:a16="http://schemas.microsoft.com/office/drawing/2014/main" id="{DCDD9AD0-917F-7E61-4BB2-3EB67BA9C6DA}"/>
              </a:ext>
            </a:extLst>
          </p:cNvPr>
          <p:cNvSpPr txBox="1"/>
          <p:nvPr/>
        </p:nvSpPr>
        <p:spPr>
          <a:xfrm>
            <a:off x="809625" y="5345490"/>
            <a:ext cx="11163299" cy="523220"/>
          </a:xfrm>
          <a:prstGeom prst="rect">
            <a:avLst/>
          </a:prstGeom>
          <a:noFill/>
        </p:spPr>
        <p:txBody>
          <a:bodyPr wrap="square">
            <a:spAutoFit/>
          </a:bodyPr>
          <a:lstStyle/>
          <a:p>
            <a:r>
              <a:rPr lang="vi-VN" sz="2800" b="1" dirty="0">
                <a:solidFill>
                  <a:srgbClr val="002060"/>
                </a:solidFill>
                <a:latin typeface="Calibri" panose="020F0502020204030204" pitchFamily="34" charset="0"/>
                <a:cs typeface="Calibri" panose="020F0502020204030204" pitchFamily="34" charset="0"/>
              </a:rPr>
              <a:t>- Bắp ngô, cà rốt và dưa chuột giá 10 000 đồng.</a:t>
            </a:r>
          </a:p>
        </p:txBody>
      </p:sp>
      <p:pic>
        <p:nvPicPr>
          <p:cNvPr id="36" name="Picture 35">
            <a:extLst>
              <a:ext uri="{FF2B5EF4-FFF2-40B4-BE49-F238E27FC236}">
                <a16:creationId xmlns:a16="http://schemas.microsoft.com/office/drawing/2014/main" id="{8EA393D0-94F6-6F3D-3D1F-1721DDAF94BA}"/>
              </a:ext>
            </a:extLst>
          </p:cNvPr>
          <p:cNvPicPr>
            <a:picLocks noChangeAspect="1"/>
          </p:cNvPicPr>
          <p:nvPr/>
        </p:nvPicPr>
        <p:blipFill>
          <a:blip r:embed="rId7"/>
          <a:stretch>
            <a:fillRect/>
          </a:stretch>
        </p:blipFill>
        <p:spPr>
          <a:xfrm>
            <a:off x="7900235" y="5257800"/>
            <a:ext cx="1072315" cy="848916"/>
          </a:xfrm>
          <a:prstGeom prst="rect">
            <a:avLst/>
          </a:prstGeom>
        </p:spPr>
      </p:pic>
      <p:sp>
        <p:nvSpPr>
          <p:cNvPr id="37" name="TextBox 36">
            <a:extLst>
              <a:ext uri="{FF2B5EF4-FFF2-40B4-BE49-F238E27FC236}">
                <a16:creationId xmlns:a16="http://schemas.microsoft.com/office/drawing/2014/main" id="{5BC1B7BB-C7B0-71F5-BC6B-BF126686168C}"/>
              </a:ext>
            </a:extLst>
          </p:cNvPr>
          <p:cNvSpPr txBox="1"/>
          <p:nvPr/>
        </p:nvSpPr>
        <p:spPr>
          <a:xfrm>
            <a:off x="771525" y="6050340"/>
            <a:ext cx="11163299" cy="523220"/>
          </a:xfrm>
          <a:prstGeom prst="rect">
            <a:avLst/>
          </a:prstGeom>
          <a:noFill/>
        </p:spPr>
        <p:txBody>
          <a:bodyPr wrap="square">
            <a:spAutoFit/>
          </a:bodyPr>
          <a:lstStyle/>
          <a:p>
            <a:r>
              <a:rPr lang="vi-VN" sz="2800" b="1" dirty="0">
                <a:solidFill>
                  <a:srgbClr val="002060"/>
                </a:solidFill>
                <a:latin typeface="Calibri" panose="020F0502020204030204" pitchFamily="34" charset="0"/>
                <a:cs typeface="Calibri" panose="020F0502020204030204" pitchFamily="34" charset="0"/>
              </a:rPr>
              <a:t>Vậy dưa chuột có giá là 10 000 đồng – 8 nghìn đồng = 2 000 đồng.</a:t>
            </a:r>
          </a:p>
        </p:txBody>
      </p:sp>
    </p:spTree>
    <p:extLst>
      <p:ext uri="{BB962C8B-B14F-4D97-AF65-F5344CB8AC3E}">
        <p14:creationId xmlns:p14="http://schemas.microsoft.com/office/powerpoint/2010/main" val="1044514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down)">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wipe(down)">
                                      <p:cBhvr>
                                        <p:cTn id="19" dur="500"/>
                                        <p:tgtEl>
                                          <p:spTgt spid="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9">
                                            <p:txEl>
                                              <p:pRg st="0" end="0"/>
                                            </p:txEl>
                                          </p:spTgt>
                                        </p:tgtEl>
                                        <p:attrNameLst>
                                          <p:attrName>style.visibility</p:attrName>
                                        </p:attrNameLst>
                                      </p:cBhvr>
                                      <p:to>
                                        <p:strVal val="visible"/>
                                      </p:to>
                                    </p:set>
                                    <p:animEffect transition="in" filter="wipe(down)">
                                      <p:cBhvr>
                                        <p:cTn id="29" dur="500"/>
                                        <p:tgtEl>
                                          <p:spTgt spid="1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down)">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2">
                                            <p:txEl>
                                              <p:pRg st="0" end="0"/>
                                            </p:txEl>
                                          </p:spTgt>
                                        </p:tgtEl>
                                        <p:attrNameLst>
                                          <p:attrName>style.visibility</p:attrName>
                                        </p:attrNameLst>
                                      </p:cBhvr>
                                      <p:to>
                                        <p:strVal val="visible"/>
                                      </p:to>
                                    </p:set>
                                    <p:animEffect transition="in" filter="wipe(down)">
                                      <p:cBhvr>
                                        <p:cTn id="39" dur="500"/>
                                        <p:tgtEl>
                                          <p:spTgt spid="22">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down)">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4">
                                            <p:txEl>
                                              <p:pRg st="0" end="0"/>
                                            </p:txEl>
                                          </p:spTgt>
                                        </p:tgtEl>
                                        <p:attrNameLst>
                                          <p:attrName>style.visibility</p:attrName>
                                        </p:attrNameLst>
                                      </p:cBhvr>
                                      <p:to>
                                        <p:strVal val="visible"/>
                                      </p:to>
                                    </p:set>
                                    <p:animEffect transition="in" filter="wipe(down)">
                                      <p:cBhvr>
                                        <p:cTn id="49" dur="500"/>
                                        <p:tgtEl>
                                          <p:spTgt spid="34">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down)">
                                      <p:cBhvr>
                                        <p:cTn id="54" dur="500"/>
                                        <p:tgtEl>
                                          <p:spTgt spid="3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37">
                                            <p:txEl>
                                              <p:pRg st="0" end="0"/>
                                            </p:txEl>
                                          </p:spTgt>
                                        </p:tgtEl>
                                        <p:attrNameLst>
                                          <p:attrName>style.visibility</p:attrName>
                                        </p:attrNameLst>
                                      </p:cBhvr>
                                      <p:to>
                                        <p:strVal val="visible"/>
                                      </p:to>
                                    </p:set>
                                    <p:animEffect transition="in" filter="wipe(down)">
                                      <p:cBhvr>
                                        <p:cTn id="59"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760304" cy="63986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Times New Roman"/>
              <a:ea typeface="+mn-ea"/>
              <a:cs typeface="+mn-cs"/>
            </a:endParaRPr>
          </a:p>
        </p:txBody>
      </p:sp>
      <p:grpSp>
        <p:nvGrpSpPr>
          <p:cNvPr id="18" name="Google Shape;4386;p6">
            <a:extLst>
              <a:ext uri="{FF2B5EF4-FFF2-40B4-BE49-F238E27FC236}">
                <a16:creationId xmlns:a16="http://schemas.microsoft.com/office/drawing/2014/main" id="{DF932696-497B-4D00-B2E2-00AA9758C83C}"/>
              </a:ext>
            </a:extLst>
          </p:cNvPr>
          <p:cNvGrpSpPr/>
          <p:nvPr/>
        </p:nvGrpSpPr>
        <p:grpSpPr>
          <a:xfrm>
            <a:off x="1011202" y="291103"/>
            <a:ext cx="11180798" cy="614083"/>
            <a:chOff x="1183343" y="1464304"/>
            <a:chExt cx="11180798" cy="614083"/>
          </a:xfrm>
        </p:grpSpPr>
        <p:sp>
          <p:nvSpPr>
            <p:cNvPr id="19" name="Google Shape;4387;p6">
              <a:extLst>
                <a:ext uri="{FF2B5EF4-FFF2-40B4-BE49-F238E27FC236}">
                  <a16:creationId xmlns:a16="http://schemas.microsoft.com/office/drawing/2014/main" id="{D149F263-6CA6-4EEA-B622-70DEB9A26B50}"/>
                </a:ext>
              </a:extLst>
            </p:cNvPr>
            <p:cNvSpPr txBox="1"/>
            <p:nvPr/>
          </p:nvSpPr>
          <p:spPr>
            <a:xfrm>
              <a:off x="1841047" y="1493652"/>
              <a:ext cx="10523094" cy="584735"/>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err="1">
                  <a:ln>
                    <a:noFill/>
                  </a:ln>
                  <a:solidFill>
                    <a:srgbClr val="000000"/>
                  </a:solidFill>
                  <a:effectLst/>
                  <a:uLnTx/>
                  <a:uFillTx/>
                  <a:latin typeface="Arial"/>
                  <a:ea typeface="+mn-ea"/>
                  <a:cs typeface="Arial"/>
                  <a:sym typeface="Arial"/>
                </a:rPr>
                <a:t>Số</a:t>
              </a:r>
              <a:endParaRPr kumimoji="0" lang="en-US" sz="32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0" name="Google Shape;4388;p6">
              <a:extLst>
                <a:ext uri="{FF2B5EF4-FFF2-40B4-BE49-F238E27FC236}">
                  <a16:creationId xmlns:a16="http://schemas.microsoft.com/office/drawing/2014/main" id="{922AB73E-0B98-4CF8-8939-581CD882DA04}"/>
                </a:ext>
              </a:extLst>
            </p:cNvPr>
            <p:cNvSpPr/>
            <p:nvPr/>
          </p:nvSpPr>
          <p:spPr>
            <a:xfrm>
              <a:off x="1183343" y="1464304"/>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FFFFFF"/>
                  </a:solidFill>
                  <a:effectLst/>
                  <a:uLnTx/>
                  <a:uFillTx/>
                  <a:latin typeface="Arial"/>
                  <a:ea typeface="Arial"/>
                  <a:cs typeface="Arial"/>
                  <a:sym typeface="Arial"/>
                </a:rPr>
                <a:t>2</a:t>
              </a:r>
              <a:endParaRPr kumimoji="0" sz="1864"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 name="Group 5">
            <a:extLst>
              <a:ext uri="{FF2B5EF4-FFF2-40B4-BE49-F238E27FC236}">
                <a16:creationId xmlns:a16="http://schemas.microsoft.com/office/drawing/2014/main" id="{C097DA6C-F026-2434-8741-25305AA2D4E3}"/>
              </a:ext>
            </a:extLst>
          </p:cNvPr>
          <p:cNvGrpSpPr/>
          <p:nvPr/>
        </p:nvGrpSpPr>
        <p:grpSpPr>
          <a:xfrm>
            <a:off x="619125" y="876300"/>
            <a:ext cx="11068050" cy="2246769"/>
            <a:chOff x="657225" y="1114425"/>
            <a:chExt cx="11068050" cy="2246769"/>
          </a:xfrm>
        </p:grpSpPr>
        <p:sp>
          <p:nvSpPr>
            <p:cNvPr id="2" name="TextBox 1">
              <a:extLst>
                <a:ext uri="{FF2B5EF4-FFF2-40B4-BE49-F238E27FC236}">
                  <a16:creationId xmlns:a16="http://schemas.microsoft.com/office/drawing/2014/main" id="{842247C8-8B2C-C306-CCBB-B743B0D3869F}"/>
                </a:ext>
              </a:extLst>
            </p:cNvPr>
            <p:cNvSpPr txBox="1"/>
            <p:nvPr/>
          </p:nvSpPr>
          <p:spPr>
            <a:xfrm>
              <a:off x="657225" y="1114425"/>
              <a:ext cx="11010900" cy="2246769"/>
            </a:xfrm>
            <a:prstGeom prst="rect">
              <a:avLst/>
            </a:prstGeom>
            <a:noFill/>
          </p:spPr>
          <p:txBody>
            <a:bodyPr wrap="square" rtlCol="0">
              <a:spAutoFit/>
            </a:bodyPr>
            <a:lstStyle/>
            <a:p>
              <a:pPr algn="l"/>
              <a:r>
                <a:rPr lang="vi-VN" sz="2800" b="0" i="0" dirty="0">
                  <a:solidFill>
                    <a:srgbClr val="000000"/>
                  </a:solidFill>
                  <a:effectLst/>
                  <a:latin typeface="Calibri" panose="020F0502020204030204" pitchFamily="34" charset="0"/>
                  <a:cs typeface="Calibri" panose="020F0502020204030204" pitchFamily="34" charset="0"/>
                </a:rPr>
                <a:t>Vào đầu vụ ngô, mẹ Lan mua 1 bắp ngô giá 5 000 đồng. Giữa vụ, với 5 000 đồng, mẹ Lan mua được 2 bắp ngô.</a:t>
              </a:r>
            </a:p>
            <a:p>
              <a:pPr algn="l"/>
              <a:r>
                <a:rPr lang="vi-VN" sz="2800" b="0" i="0" dirty="0">
                  <a:solidFill>
                    <a:srgbClr val="000000"/>
                  </a:solidFill>
                  <a:effectLst/>
                  <a:latin typeface="Calibri" panose="020F0502020204030204" pitchFamily="34" charset="0"/>
                  <a:cs typeface="Calibri" panose="020F0502020204030204" pitchFamily="34" charset="0"/>
                </a:rPr>
                <a:t>a) Giữa vụ, giá tiền 1 bắp ngô là </a:t>
              </a:r>
              <a:r>
                <a:rPr lang="en-US" sz="2800" b="0" i="0" dirty="0">
                  <a:solidFill>
                    <a:srgbClr val="000000"/>
                  </a:solidFill>
                  <a:effectLst/>
                  <a:latin typeface="Calibri" panose="020F0502020204030204" pitchFamily="34" charset="0"/>
                  <a:cs typeface="Calibri" panose="020F0502020204030204" pitchFamily="34" charset="0"/>
                </a:rPr>
                <a:t>     </a:t>
              </a:r>
              <a:r>
                <a:rPr lang="vi-VN" sz="2800" b="0" i="0" dirty="0">
                  <a:solidFill>
                    <a:srgbClr val="000000"/>
                  </a:solidFill>
                  <a:effectLst/>
                  <a:latin typeface="Calibri" panose="020F0502020204030204" pitchFamily="34" charset="0"/>
                  <a:cs typeface="Calibri" panose="020F0502020204030204" pitchFamily="34" charset="0"/>
                </a:rPr>
                <a:t> </a:t>
              </a:r>
              <a:r>
                <a:rPr lang="en-US" sz="2800" b="0" i="0" dirty="0">
                  <a:solidFill>
                    <a:srgbClr val="000000"/>
                  </a:solidFill>
                  <a:effectLst/>
                  <a:latin typeface="Calibri" panose="020F0502020204030204" pitchFamily="34" charset="0"/>
                  <a:cs typeface="Calibri" panose="020F0502020204030204" pitchFamily="34" charset="0"/>
                </a:rPr>
                <a:t>  </a:t>
              </a:r>
              <a:r>
                <a:rPr lang="vi-VN" sz="2800" b="0" i="0" dirty="0">
                  <a:solidFill>
                    <a:srgbClr val="000000"/>
                  </a:solidFill>
                  <a:effectLst/>
                  <a:latin typeface="Calibri" panose="020F0502020204030204" pitchFamily="34" charset="0"/>
                  <a:cs typeface="Calibri" panose="020F0502020204030204" pitchFamily="34" charset="0"/>
                </a:rPr>
                <a:t>đồng.</a:t>
              </a:r>
            </a:p>
            <a:p>
              <a:pPr algn="l"/>
              <a:r>
                <a:rPr lang="vi-VN" sz="2800" b="0" i="0" dirty="0">
                  <a:solidFill>
                    <a:srgbClr val="000000"/>
                  </a:solidFill>
                  <a:effectLst/>
                  <a:latin typeface="Calibri" panose="020F0502020204030204" pitchFamily="34" charset="0"/>
                  <a:cs typeface="Calibri" panose="020F0502020204030204" pitchFamily="34" charset="0"/>
                </a:rPr>
                <a:t>b) Giá tiền 1 bắp ngô ở đầu vụ nhiều hơn giá tiền 1 bắp ngô ở giữa vụ là đồng.</a:t>
              </a:r>
            </a:p>
          </p:txBody>
        </p:sp>
        <p:sp>
          <p:nvSpPr>
            <p:cNvPr id="3" name="Rectangle: Rounded Corners 2">
              <a:extLst>
                <a:ext uri="{FF2B5EF4-FFF2-40B4-BE49-F238E27FC236}">
                  <a16:creationId xmlns:a16="http://schemas.microsoft.com/office/drawing/2014/main" id="{15F4E443-B78F-0489-CF51-F72A7AB6359A}"/>
                </a:ext>
              </a:extLst>
            </p:cNvPr>
            <p:cNvSpPr/>
            <p:nvPr/>
          </p:nvSpPr>
          <p:spPr>
            <a:xfrm>
              <a:off x="5334000" y="2009775"/>
              <a:ext cx="60960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a:t>
              </a:r>
            </a:p>
          </p:txBody>
        </p:sp>
        <p:sp>
          <p:nvSpPr>
            <p:cNvPr id="5" name="Rectangle: Rounded Corners 4">
              <a:extLst>
                <a:ext uri="{FF2B5EF4-FFF2-40B4-BE49-F238E27FC236}">
                  <a16:creationId xmlns:a16="http://schemas.microsoft.com/office/drawing/2014/main" id="{55BE2F1E-04FE-9B4E-A78F-096C6AE80B5F}"/>
                </a:ext>
              </a:extLst>
            </p:cNvPr>
            <p:cNvSpPr/>
            <p:nvPr/>
          </p:nvSpPr>
          <p:spPr>
            <a:xfrm>
              <a:off x="11087100" y="2447925"/>
              <a:ext cx="638175"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a:t>
              </a:r>
            </a:p>
          </p:txBody>
        </p:sp>
      </p:grpSp>
      <p:pic>
        <p:nvPicPr>
          <p:cNvPr id="7" name="Picture 2" descr="5000 đồng (tiền Việt) – Wikipedia tiếng Việt">
            <a:extLst>
              <a:ext uri="{FF2B5EF4-FFF2-40B4-BE49-F238E27FC236}">
                <a16:creationId xmlns:a16="http://schemas.microsoft.com/office/drawing/2014/main" id="{D1C59D58-4E49-C37C-1F2A-B3873DFA4B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350" y="3181351"/>
            <a:ext cx="2310543" cy="113347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11F5EF2F-2C2E-301E-8059-91CF3920A30B}"/>
              </a:ext>
            </a:extLst>
          </p:cNvPr>
          <p:cNvSpPr/>
          <p:nvPr/>
        </p:nvSpPr>
        <p:spPr>
          <a:xfrm>
            <a:off x="381000" y="3343275"/>
            <a:ext cx="1181100" cy="66675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Calibri" panose="020F0502020204030204" pitchFamily="34" charset="0"/>
                <a:cs typeface="Calibri" panose="020F0502020204030204" pitchFamily="34" charset="0"/>
              </a:rPr>
              <a:t>Đầu</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vụ</a:t>
            </a:r>
            <a:endParaRPr lang="en-US" sz="2400" dirty="0">
              <a:solidFill>
                <a:srgbClr val="002060"/>
              </a:solidFill>
              <a:latin typeface="Calibri" panose="020F0502020204030204" pitchFamily="34" charset="0"/>
              <a:cs typeface="Calibri" panose="020F0502020204030204" pitchFamily="34" charset="0"/>
            </a:endParaRPr>
          </a:p>
        </p:txBody>
      </p:sp>
      <p:grpSp>
        <p:nvGrpSpPr>
          <p:cNvPr id="11" name="Group 10">
            <a:extLst>
              <a:ext uri="{FF2B5EF4-FFF2-40B4-BE49-F238E27FC236}">
                <a16:creationId xmlns:a16="http://schemas.microsoft.com/office/drawing/2014/main" id="{F4AE3230-D942-E1DA-BE0A-5F03F8A015D1}"/>
              </a:ext>
            </a:extLst>
          </p:cNvPr>
          <p:cNvGrpSpPr/>
          <p:nvPr/>
        </p:nvGrpSpPr>
        <p:grpSpPr>
          <a:xfrm>
            <a:off x="4067174" y="3133725"/>
            <a:ext cx="2162175" cy="1009650"/>
            <a:chOff x="4229099" y="3095625"/>
            <a:chExt cx="2162175" cy="1009650"/>
          </a:xfrm>
        </p:grpSpPr>
        <p:sp>
          <p:nvSpPr>
            <p:cNvPr id="9" name="Arrow: Right 8">
              <a:extLst>
                <a:ext uri="{FF2B5EF4-FFF2-40B4-BE49-F238E27FC236}">
                  <a16:creationId xmlns:a16="http://schemas.microsoft.com/office/drawing/2014/main" id="{6CD3E297-795A-9663-95A0-B5506B7CB6C8}"/>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ACAA5DD-10A8-10C2-3144-871D55E510E9}"/>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mua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pic>
        <p:nvPicPr>
          <p:cNvPr id="13" name="Picture 12" descr="A corn on the cob&#10;&#10;Description automatically generated with medium confidence">
            <a:extLst>
              <a:ext uri="{FF2B5EF4-FFF2-40B4-BE49-F238E27FC236}">
                <a16:creationId xmlns:a16="http://schemas.microsoft.com/office/drawing/2014/main" id="{15FA83BF-D606-A3F1-8147-ABDE7EA8F50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728187" y="2828925"/>
            <a:ext cx="766576" cy="1466850"/>
          </a:xfrm>
          <a:prstGeom prst="rect">
            <a:avLst/>
          </a:prstGeom>
        </p:spPr>
      </p:pic>
      <p:pic>
        <p:nvPicPr>
          <p:cNvPr id="14" name="Picture 2" descr="5000 đồng (tiền Việt) – Wikipedia tiếng Việt">
            <a:extLst>
              <a:ext uri="{FF2B5EF4-FFF2-40B4-BE49-F238E27FC236}">
                <a16:creationId xmlns:a16="http://schemas.microsoft.com/office/drawing/2014/main" id="{405D6369-61FC-D08C-75B4-6677934AC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050" y="4495801"/>
            <a:ext cx="2310543" cy="113347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Rounded Corners 14">
            <a:extLst>
              <a:ext uri="{FF2B5EF4-FFF2-40B4-BE49-F238E27FC236}">
                <a16:creationId xmlns:a16="http://schemas.microsoft.com/office/drawing/2014/main" id="{78E27B2F-6337-2C36-7DA3-8900EA9972F1}"/>
              </a:ext>
            </a:extLst>
          </p:cNvPr>
          <p:cNvSpPr/>
          <p:nvPr/>
        </p:nvSpPr>
        <p:spPr>
          <a:xfrm>
            <a:off x="257174" y="4676775"/>
            <a:ext cx="1266825" cy="66675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Calibri" panose="020F0502020204030204" pitchFamily="34" charset="0"/>
                <a:cs typeface="Calibri" panose="020F0502020204030204" pitchFamily="34" charset="0"/>
              </a:rPr>
              <a:t>Giữa</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vụ</a:t>
            </a:r>
            <a:endParaRPr lang="en-US" sz="2400" dirty="0">
              <a:solidFill>
                <a:srgbClr val="002060"/>
              </a:solidFill>
              <a:latin typeface="Calibri" panose="020F0502020204030204" pitchFamily="34" charset="0"/>
              <a:cs typeface="Calibri" panose="020F0502020204030204" pitchFamily="34" charset="0"/>
            </a:endParaRPr>
          </a:p>
        </p:txBody>
      </p:sp>
      <p:grpSp>
        <p:nvGrpSpPr>
          <p:cNvPr id="16" name="Group 15">
            <a:extLst>
              <a:ext uri="{FF2B5EF4-FFF2-40B4-BE49-F238E27FC236}">
                <a16:creationId xmlns:a16="http://schemas.microsoft.com/office/drawing/2014/main" id="{39CCE697-0DB7-BA96-1D69-4D327A24D08E}"/>
              </a:ext>
            </a:extLst>
          </p:cNvPr>
          <p:cNvGrpSpPr/>
          <p:nvPr/>
        </p:nvGrpSpPr>
        <p:grpSpPr>
          <a:xfrm>
            <a:off x="3895724" y="4457700"/>
            <a:ext cx="2162175" cy="1009650"/>
            <a:chOff x="4229099" y="3095625"/>
            <a:chExt cx="2162175" cy="1009650"/>
          </a:xfrm>
        </p:grpSpPr>
        <p:sp>
          <p:nvSpPr>
            <p:cNvPr id="17" name="Arrow: Right 16">
              <a:extLst>
                <a:ext uri="{FF2B5EF4-FFF2-40B4-BE49-F238E27FC236}">
                  <a16:creationId xmlns:a16="http://schemas.microsoft.com/office/drawing/2014/main" id="{ABBE48C5-9CEE-8D97-BA0D-E8E07DB42CA1}"/>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528A73A9-BC02-264D-7F2F-F35B0C55A853}"/>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mua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pic>
        <p:nvPicPr>
          <p:cNvPr id="31" name="Picture 30" descr="A corn on the cob&#10;&#10;Description automatically generated with medium confidence">
            <a:extLst>
              <a:ext uri="{FF2B5EF4-FFF2-40B4-BE49-F238E27FC236}">
                <a16:creationId xmlns:a16="http://schemas.microsoft.com/office/drawing/2014/main" id="{1D4531F1-DFE8-2555-D9C2-DB4A5A2324C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547212" y="4191000"/>
            <a:ext cx="766576" cy="1466850"/>
          </a:xfrm>
          <a:prstGeom prst="rect">
            <a:avLst/>
          </a:prstGeom>
        </p:spPr>
      </p:pic>
      <p:pic>
        <p:nvPicPr>
          <p:cNvPr id="32" name="Picture 31" descr="A corn on the cob&#10;&#10;Description automatically generated with medium confidence">
            <a:extLst>
              <a:ext uri="{FF2B5EF4-FFF2-40B4-BE49-F238E27FC236}">
                <a16:creationId xmlns:a16="http://schemas.microsoft.com/office/drawing/2014/main" id="{6EB55210-8332-5406-80DE-646DD86F5FC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271112" y="4171950"/>
            <a:ext cx="766576" cy="1466850"/>
          </a:xfrm>
          <a:prstGeom prst="rect">
            <a:avLst/>
          </a:prstGeom>
        </p:spPr>
      </p:pic>
      <p:sp>
        <p:nvSpPr>
          <p:cNvPr id="34" name="TextBox 33">
            <a:extLst>
              <a:ext uri="{FF2B5EF4-FFF2-40B4-BE49-F238E27FC236}">
                <a16:creationId xmlns:a16="http://schemas.microsoft.com/office/drawing/2014/main" id="{CF6F3B8E-924C-321F-7617-EA9520BE77FB}"/>
              </a:ext>
            </a:extLst>
          </p:cNvPr>
          <p:cNvSpPr txBox="1"/>
          <p:nvPr/>
        </p:nvSpPr>
        <p:spPr>
          <a:xfrm>
            <a:off x="7248525" y="2762161"/>
            <a:ext cx="4619625" cy="1143070"/>
          </a:xfrm>
          <a:prstGeom prst="rect">
            <a:avLst/>
          </a:prstGeom>
          <a:noFill/>
        </p:spPr>
        <p:txBody>
          <a:bodyPr wrap="square">
            <a:spAutoFit/>
          </a:bodyPr>
          <a:lstStyle/>
          <a:p>
            <a:pPr algn="ctr">
              <a:lnSpc>
                <a:spcPct val="150000"/>
              </a:lnSpc>
            </a:pPr>
            <a:r>
              <a:rPr lang="en-US" sz="2400" b="1" i="0" dirty="0">
                <a:solidFill>
                  <a:srgbClr val="FF0000"/>
                </a:solidFill>
                <a:effectLst/>
                <a:latin typeface="Calibri" panose="020F0502020204030204" pitchFamily="34" charset="0"/>
                <a:cs typeface="Calibri" panose="020F0502020204030204" pitchFamily="34" charset="0"/>
              </a:rPr>
              <a:t>a) </a:t>
            </a:r>
            <a:r>
              <a:rPr lang="en-US" sz="2400" b="1" i="0" dirty="0" err="1">
                <a:solidFill>
                  <a:srgbClr val="FF0000"/>
                </a:solidFill>
                <a:effectLst/>
                <a:latin typeface="Calibri" panose="020F0502020204030204" pitchFamily="34" charset="0"/>
                <a:cs typeface="Calibri" panose="020F0502020204030204" pitchFamily="34" charset="0"/>
              </a:rPr>
              <a:t>Giữa</a:t>
            </a:r>
            <a:r>
              <a:rPr lang="en-US" sz="2400" b="1" i="0" dirty="0">
                <a:solidFill>
                  <a:srgbClr val="FF0000"/>
                </a:solidFill>
                <a:effectLst/>
                <a:latin typeface="Calibri" panose="020F0502020204030204" pitchFamily="34" charset="0"/>
                <a:cs typeface="Calibri" panose="020F0502020204030204" pitchFamily="34" charset="0"/>
              </a:rPr>
              <a:t> </a:t>
            </a:r>
            <a:r>
              <a:rPr lang="en-US" sz="2400" b="1" i="0" dirty="0" err="1">
                <a:solidFill>
                  <a:srgbClr val="FF0000"/>
                </a:solidFill>
                <a:effectLst/>
                <a:latin typeface="Calibri" panose="020F0502020204030204" pitchFamily="34" charset="0"/>
                <a:cs typeface="Calibri" panose="020F0502020204030204" pitchFamily="34" charset="0"/>
              </a:rPr>
              <a:t>vụ</a:t>
            </a:r>
            <a:r>
              <a:rPr lang="en-US" sz="2400" b="1" i="0" dirty="0">
                <a:solidFill>
                  <a:srgbClr val="FF0000"/>
                </a:solidFill>
                <a:effectLst/>
                <a:latin typeface="Calibri" panose="020F0502020204030204" pitchFamily="34" charset="0"/>
                <a:cs typeface="Calibri" panose="020F0502020204030204" pitchFamily="34" charset="0"/>
              </a:rPr>
              <a:t>, </a:t>
            </a:r>
            <a:r>
              <a:rPr lang="en-US" sz="2400" b="1" i="0" dirty="0" err="1">
                <a:solidFill>
                  <a:srgbClr val="FF0000"/>
                </a:solidFill>
                <a:effectLst/>
                <a:latin typeface="Calibri" panose="020F0502020204030204" pitchFamily="34" charset="0"/>
                <a:cs typeface="Calibri" panose="020F0502020204030204" pitchFamily="34" charset="0"/>
              </a:rPr>
              <a:t>giá</a:t>
            </a:r>
            <a:r>
              <a:rPr lang="en-US" sz="2400" b="1" i="0" dirty="0">
                <a:solidFill>
                  <a:srgbClr val="FF0000"/>
                </a:solidFill>
                <a:effectLst/>
                <a:latin typeface="Calibri" panose="020F0502020204030204" pitchFamily="34" charset="0"/>
                <a:cs typeface="Calibri" panose="020F0502020204030204" pitchFamily="34" charset="0"/>
              </a:rPr>
              <a:t> </a:t>
            </a:r>
            <a:r>
              <a:rPr lang="en-US" sz="2400" b="1" i="0" dirty="0" err="1">
                <a:solidFill>
                  <a:srgbClr val="FF0000"/>
                </a:solidFill>
                <a:effectLst/>
                <a:latin typeface="Calibri" panose="020F0502020204030204" pitchFamily="34" charset="0"/>
                <a:cs typeface="Calibri" panose="020F0502020204030204" pitchFamily="34" charset="0"/>
              </a:rPr>
              <a:t>tiền</a:t>
            </a:r>
            <a:r>
              <a:rPr lang="en-US" sz="2400" b="1" i="0" dirty="0">
                <a:solidFill>
                  <a:srgbClr val="FF0000"/>
                </a:solidFill>
                <a:effectLst/>
                <a:latin typeface="Calibri" panose="020F0502020204030204" pitchFamily="34" charset="0"/>
                <a:cs typeface="Calibri" panose="020F0502020204030204" pitchFamily="34" charset="0"/>
              </a:rPr>
              <a:t> 1 </a:t>
            </a:r>
            <a:r>
              <a:rPr lang="en-US" sz="2400" b="1" i="0" dirty="0" err="1">
                <a:solidFill>
                  <a:srgbClr val="FF0000"/>
                </a:solidFill>
                <a:effectLst/>
                <a:latin typeface="Calibri" panose="020F0502020204030204" pitchFamily="34" charset="0"/>
                <a:cs typeface="Calibri" panose="020F0502020204030204" pitchFamily="34" charset="0"/>
              </a:rPr>
              <a:t>bắp</a:t>
            </a:r>
            <a:r>
              <a:rPr lang="en-US" sz="2400" b="1" i="0" dirty="0">
                <a:solidFill>
                  <a:srgbClr val="FF0000"/>
                </a:solidFill>
                <a:effectLst/>
                <a:latin typeface="Calibri" panose="020F0502020204030204" pitchFamily="34" charset="0"/>
                <a:cs typeface="Calibri" panose="020F0502020204030204" pitchFamily="34" charset="0"/>
              </a:rPr>
              <a:t> </a:t>
            </a:r>
            <a:r>
              <a:rPr lang="en-US" sz="2400" b="1" i="0" dirty="0" err="1">
                <a:solidFill>
                  <a:srgbClr val="FF0000"/>
                </a:solidFill>
                <a:effectLst/>
                <a:latin typeface="Calibri" panose="020F0502020204030204" pitchFamily="34" charset="0"/>
                <a:cs typeface="Calibri" panose="020F0502020204030204" pitchFamily="34" charset="0"/>
              </a:rPr>
              <a:t>ngô</a:t>
            </a:r>
            <a:r>
              <a:rPr lang="en-US" sz="2400" b="1" i="0" dirty="0">
                <a:solidFill>
                  <a:srgbClr val="FF0000"/>
                </a:solidFill>
                <a:effectLst/>
                <a:latin typeface="Calibri" panose="020F0502020204030204" pitchFamily="34" charset="0"/>
                <a:cs typeface="Calibri" panose="020F0502020204030204" pitchFamily="34" charset="0"/>
              </a:rPr>
              <a:t> </a:t>
            </a:r>
            <a:r>
              <a:rPr lang="en-US" sz="2400" b="1" i="0" dirty="0" err="1">
                <a:solidFill>
                  <a:srgbClr val="FF0000"/>
                </a:solidFill>
                <a:effectLst/>
                <a:latin typeface="Calibri" panose="020F0502020204030204" pitchFamily="34" charset="0"/>
                <a:cs typeface="Calibri" panose="020F0502020204030204" pitchFamily="34" charset="0"/>
              </a:rPr>
              <a:t>là</a:t>
            </a:r>
            <a:r>
              <a:rPr lang="en-US" sz="2400" b="1" i="0" dirty="0">
                <a:solidFill>
                  <a:srgbClr val="FF0000"/>
                </a:solidFill>
                <a:effectLst/>
                <a:latin typeface="Calibri" panose="020F0502020204030204" pitchFamily="34" charset="0"/>
                <a:cs typeface="Calibri" panose="020F0502020204030204" pitchFamily="34" charset="0"/>
              </a:rPr>
              <a:t>:</a:t>
            </a:r>
          </a:p>
          <a:p>
            <a:pPr algn="ctr">
              <a:lnSpc>
                <a:spcPct val="150000"/>
              </a:lnSpc>
            </a:pPr>
            <a:r>
              <a:rPr lang="en-US" sz="2400" b="1" i="0" dirty="0">
                <a:solidFill>
                  <a:srgbClr val="FF0000"/>
                </a:solidFill>
                <a:effectLst/>
                <a:latin typeface="Calibri" panose="020F0502020204030204" pitchFamily="34" charset="0"/>
                <a:cs typeface="Calibri" panose="020F0502020204030204" pitchFamily="34" charset="0"/>
              </a:rPr>
              <a:t> 5 000 </a:t>
            </a:r>
            <a:r>
              <a:rPr lang="en-US" sz="2400" b="1" i="0" dirty="0" err="1">
                <a:solidFill>
                  <a:srgbClr val="FF0000"/>
                </a:solidFill>
                <a:effectLst/>
                <a:latin typeface="Calibri" panose="020F0502020204030204" pitchFamily="34" charset="0"/>
                <a:cs typeface="Calibri" panose="020F0502020204030204" pitchFamily="34" charset="0"/>
              </a:rPr>
              <a:t>đồng</a:t>
            </a:r>
            <a:r>
              <a:rPr lang="en-US" sz="2400" b="1" i="0" dirty="0">
                <a:solidFill>
                  <a:srgbClr val="FF0000"/>
                </a:solidFill>
                <a:effectLst/>
                <a:latin typeface="Calibri" panose="020F0502020204030204" pitchFamily="34" charset="0"/>
                <a:cs typeface="Calibri" panose="020F0502020204030204" pitchFamily="34" charset="0"/>
              </a:rPr>
              <a:t> : 2 = 2 500 </a:t>
            </a:r>
            <a:r>
              <a:rPr lang="en-US" sz="2400" b="1" i="0" dirty="0" err="1">
                <a:solidFill>
                  <a:srgbClr val="FF0000"/>
                </a:solidFill>
                <a:effectLst/>
                <a:latin typeface="Calibri" panose="020F0502020204030204" pitchFamily="34" charset="0"/>
                <a:cs typeface="Calibri" panose="020F0502020204030204" pitchFamily="34" charset="0"/>
              </a:rPr>
              <a:t>đồng</a:t>
            </a:r>
            <a:r>
              <a:rPr lang="en-US" sz="2400" b="1" i="0" dirty="0">
                <a:solidFill>
                  <a:srgbClr val="FF0000"/>
                </a:solidFill>
                <a:effectLst/>
                <a:latin typeface="Calibri" panose="020F0502020204030204" pitchFamily="34" charset="0"/>
                <a:cs typeface="Calibri" panose="020F0502020204030204" pitchFamily="34" charset="0"/>
              </a:rPr>
              <a:t>.</a:t>
            </a:r>
            <a:endParaRPr lang="en-US" sz="2400" b="1" dirty="0">
              <a:solidFill>
                <a:srgbClr val="FF0000"/>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D99B52C5-D0A7-5772-3770-85B90239E17C}"/>
              </a:ext>
            </a:extLst>
          </p:cNvPr>
          <p:cNvSpPr txBox="1"/>
          <p:nvPr/>
        </p:nvSpPr>
        <p:spPr>
          <a:xfrm>
            <a:off x="6924675" y="3809911"/>
            <a:ext cx="5267325" cy="1697068"/>
          </a:xfrm>
          <a:prstGeom prst="rect">
            <a:avLst/>
          </a:prstGeom>
          <a:noFill/>
        </p:spPr>
        <p:txBody>
          <a:bodyPr wrap="square">
            <a:spAutoFit/>
          </a:bodyPr>
          <a:lstStyle/>
          <a:p>
            <a:pPr algn="ctr">
              <a:lnSpc>
                <a:spcPct val="150000"/>
              </a:lnSpc>
            </a:pPr>
            <a:r>
              <a:rPr lang="en-US" sz="2400" b="1" dirty="0">
                <a:solidFill>
                  <a:srgbClr val="FF0000"/>
                </a:solidFill>
                <a:latin typeface="Calibri" panose="020F0502020204030204" pitchFamily="34" charset="0"/>
                <a:cs typeface="Calibri" panose="020F0502020204030204" pitchFamily="34" charset="0"/>
              </a:rPr>
              <a:t>b) </a:t>
            </a:r>
            <a:r>
              <a:rPr lang="vi-VN" sz="2400" b="1" dirty="0">
                <a:solidFill>
                  <a:srgbClr val="FF0000"/>
                </a:solidFill>
                <a:latin typeface="Calibri" panose="020F0502020204030204" pitchFamily="34" charset="0"/>
                <a:cs typeface="Calibri" panose="020F0502020204030204" pitchFamily="34" charset="0"/>
              </a:rPr>
              <a:t>Giá tiền 1 bắp ngô ở đầu vụ nhiều hơn giá tiền 1 bắp ngô ở giữa vụ là</a:t>
            </a:r>
            <a:r>
              <a:rPr lang="en-US" sz="2400" b="1" dirty="0">
                <a:solidFill>
                  <a:srgbClr val="FF0000"/>
                </a:solidFill>
                <a:latin typeface="Calibri" panose="020F0502020204030204" pitchFamily="34" charset="0"/>
                <a:cs typeface="Calibri" panose="020F0502020204030204" pitchFamily="34" charset="0"/>
              </a:rPr>
              <a:t>: </a:t>
            </a:r>
          </a:p>
          <a:p>
            <a:pPr algn="ctr">
              <a:lnSpc>
                <a:spcPct val="150000"/>
              </a:lnSpc>
            </a:pPr>
            <a:r>
              <a:rPr lang="vi-VN" sz="2400" b="1" dirty="0">
                <a:solidFill>
                  <a:srgbClr val="FF0000"/>
                </a:solidFill>
                <a:latin typeface="Calibri" panose="020F0502020204030204" pitchFamily="34" charset="0"/>
                <a:cs typeface="Calibri" panose="020F0502020204030204" pitchFamily="34" charset="0"/>
              </a:rPr>
              <a:t> 5 000 đồng – 2 500 đồng = 2 500 đồng.</a:t>
            </a:r>
          </a:p>
        </p:txBody>
      </p:sp>
      <p:sp>
        <p:nvSpPr>
          <p:cNvPr id="36" name="TextBox 35">
            <a:extLst>
              <a:ext uri="{FF2B5EF4-FFF2-40B4-BE49-F238E27FC236}">
                <a16:creationId xmlns:a16="http://schemas.microsoft.com/office/drawing/2014/main" id="{6CE9F498-AB9B-7E8B-E99D-530494CB09C5}"/>
              </a:ext>
            </a:extLst>
          </p:cNvPr>
          <p:cNvSpPr txBox="1"/>
          <p:nvPr/>
        </p:nvSpPr>
        <p:spPr>
          <a:xfrm>
            <a:off x="7677150" y="5333911"/>
            <a:ext cx="4619625" cy="1143070"/>
          </a:xfrm>
          <a:prstGeom prst="rect">
            <a:avLst/>
          </a:prstGeom>
          <a:noFill/>
        </p:spPr>
        <p:txBody>
          <a:bodyPr wrap="square">
            <a:spAutoFit/>
          </a:bodyPr>
          <a:lstStyle/>
          <a:p>
            <a:pPr algn="ctr">
              <a:lnSpc>
                <a:spcPct val="150000"/>
              </a:lnSpc>
            </a:pPr>
            <a:r>
              <a:rPr lang="en-US" sz="2400" b="1" dirty="0" err="1">
                <a:solidFill>
                  <a:srgbClr val="FF0000"/>
                </a:solidFill>
                <a:latin typeface="Calibri" panose="020F0502020204030204" pitchFamily="34" charset="0"/>
                <a:cs typeface="Calibri" panose="020F0502020204030204" pitchFamily="34" charset="0"/>
              </a:rPr>
              <a:t>Đáp</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số</a:t>
            </a:r>
            <a:r>
              <a:rPr lang="en-US" sz="2400" b="1" dirty="0">
                <a:solidFill>
                  <a:srgbClr val="FF0000"/>
                </a:solidFill>
                <a:latin typeface="Calibri" panose="020F0502020204030204" pitchFamily="34" charset="0"/>
                <a:cs typeface="Calibri" panose="020F0502020204030204" pitchFamily="34" charset="0"/>
              </a:rPr>
              <a:t> : a) 2500 </a:t>
            </a:r>
            <a:r>
              <a:rPr lang="en-US" sz="2400" b="1" dirty="0" err="1">
                <a:solidFill>
                  <a:srgbClr val="FF0000"/>
                </a:solidFill>
                <a:latin typeface="Calibri" panose="020F0502020204030204" pitchFamily="34" charset="0"/>
                <a:cs typeface="Calibri" panose="020F0502020204030204" pitchFamily="34" charset="0"/>
              </a:rPr>
              <a:t>đồng</a:t>
            </a:r>
            <a:endParaRPr lang="en-US" sz="2400" b="1" dirty="0">
              <a:solidFill>
                <a:srgbClr val="FF0000"/>
              </a:solidFill>
              <a:latin typeface="Calibri" panose="020F0502020204030204" pitchFamily="34" charset="0"/>
              <a:cs typeface="Calibri" panose="020F0502020204030204" pitchFamily="34" charset="0"/>
            </a:endParaRPr>
          </a:p>
          <a:p>
            <a:pPr algn="ctr">
              <a:lnSpc>
                <a:spcPct val="150000"/>
              </a:lnSpc>
            </a:pPr>
            <a:r>
              <a:rPr lang="en-US" sz="2400" b="1" dirty="0">
                <a:solidFill>
                  <a:srgbClr val="FF0000"/>
                </a:solidFill>
                <a:latin typeface="Calibri" panose="020F0502020204030204" pitchFamily="34" charset="0"/>
                <a:cs typeface="Calibri" panose="020F0502020204030204" pitchFamily="34" charset="0"/>
              </a:rPr>
              <a:t>               b) 2500 </a:t>
            </a:r>
            <a:r>
              <a:rPr lang="en-US" sz="2400" b="1" dirty="0" err="1">
                <a:solidFill>
                  <a:srgbClr val="FF0000"/>
                </a:solidFill>
                <a:latin typeface="Calibri" panose="020F0502020204030204" pitchFamily="34" charset="0"/>
                <a:cs typeface="Calibri" panose="020F0502020204030204" pitchFamily="34" charset="0"/>
              </a:rPr>
              <a:t>đồng</a:t>
            </a:r>
            <a:r>
              <a:rPr lang="en-US" sz="2400" b="1" dirty="0">
                <a:solidFill>
                  <a:srgbClr val="FF000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4887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down)">
                                      <p:cBhvr>
                                        <p:cTn id="47" dur="500"/>
                                        <p:tgtEl>
                                          <p:spTgt spid="31"/>
                                        </p:tgtEl>
                                      </p:cBhvr>
                                    </p:animEffect>
                                  </p:childTnLst>
                                </p:cTn>
                              </p:par>
                              <p:par>
                                <p:cTn id="48" presetID="22" presetClass="entr" presetSubtype="4" fill="hold"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down)">
                                      <p:cBhvr>
                                        <p:cTn id="50" dur="500"/>
                                        <p:tgtEl>
                                          <p:spTgt spid="3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4">
                                            <p:txEl>
                                              <p:pRg st="0" end="0"/>
                                            </p:txEl>
                                          </p:spTgt>
                                        </p:tgtEl>
                                        <p:attrNameLst>
                                          <p:attrName>style.visibility</p:attrName>
                                        </p:attrNameLst>
                                      </p:cBhvr>
                                      <p:to>
                                        <p:strVal val="visible"/>
                                      </p:to>
                                    </p:set>
                                    <p:animEffect transition="in" filter="wipe(down)">
                                      <p:cBhvr>
                                        <p:cTn id="55" dur="500"/>
                                        <p:tgtEl>
                                          <p:spTgt spid="34">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34">
                                            <p:txEl>
                                              <p:pRg st="1" end="1"/>
                                            </p:txEl>
                                          </p:spTgt>
                                        </p:tgtEl>
                                        <p:attrNameLst>
                                          <p:attrName>style.visibility</p:attrName>
                                        </p:attrNameLst>
                                      </p:cBhvr>
                                      <p:to>
                                        <p:strVal val="visible"/>
                                      </p:to>
                                    </p:set>
                                    <p:animEffect transition="in" filter="wipe(down)">
                                      <p:cBhvr>
                                        <p:cTn id="60" dur="500"/>
                                        <p:tgtEl>
                                          <p:spTgt spid="34">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5">
                                            <p:txEl>
                                              <p:pRg st="0" end="0"/>
                                            </p:txEl>
                                          </p:spTgt>
                                        </p:tgtEl>
                                        <p:attrNameLst>
                                          <p:attrName>style.visibility</p:attrName>
                                        </p:attrNameLst>
                                      </p:cBhvr>
                                      <p:to>
                                        <p:strVal val="visible"/>
                                      </p:to>
                                    </p:set>
                                    <p:animEffect transition="in" filter="wipe(down)">
                                      <p:cBhvr>
                                        <p:cTn id="65" dur="500"/>
                                        <p:tgtEl>
                                          <p:spTgt spid="35">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35">
                                            <p:txEl>
                                              <p:pRg st="1" end="1"/>
                                            </p:txEl>
                                          </p:spTgt>
                                        </p:tgtEl>
                                        <p:attrNameLst>
                                          <p:attrName>style.visibility</p:attrName>
                                        </p:attrNameLst>
                                      </p:cBhvr>
                                      <p:to>
                                        <p:strVal val="visible"/>
                                      </p:to>
                                    </p:set>
                                    <p:animEffect transition="in" filter="wipe(down)">
                                      <p:cBhvr>
                                        <p:cTn id="70" dur="500"/>
                                        <p:tgtEl>
                                          <p:spTgt spid="35">
                                            <p:txEl>
                                              <p:pRg st="1" end="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36">
                                            <p:txEl>
                                              <p:pRg st="0" end="0"/>
                                            </p:txEl>
                                          </p:spTgt>
                                        </p:tgtEl>
                                        <p:attrNameLst>
                                          <p:attrName>style.visibility</p:attrName>
                                        </p:attrNameLst>
                                      </p:cBhvr>
                                      <p:to>
                                        <p:strVal val="visible"/>
                                      </p:to>
                                    </p:set>
                                    <p:animEffect transition="in" filter="wipe(down)">
                                      <p:cBhvr>
                                        <p:cTn id="75" dur="500"/>
                                        <p:tgtEl>
                                          <p:spTgt spid="36">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36">
                                            <p:txEl>
                                              <p:pRg st="1" end="1"/>
                                            </p:txEl>
                                          </p:spTgt>
                                        </p:tgtEl>
                                        <p:attrNameLst>
                                          <p:attrName>style.visibility</p:attrName>
                                        </p:attrNameLst>
                                      </p:cBhvr>
                                      <p:to>
                                        <p:strVal val="visible"/>
                                      </p:to>
                                    </p:set>
                                    <p:animEffect transition="in" filter="wipe(down)">
                                      <p:cBhvr>
                                        <p:cTn id="80" dur="500"/>
                                        <p:tgtEl>
                                          <p:spTgt spid="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34" grpId="0" build="p"/>
      <p:bldP spid="35" grpId="0" build="p"/>
      <p:bldP spid="3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8821" y="202174"/>
            <a:ext cx="11577485" cy="65510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Times New Roman"/>
              <a:ea typeface="+mn-ea"/>
              <a:cs typeface="+mn-cs"/>
            </a:endParaRPr>
          </a:p>
        </p:txBody>
      </p:sp>
      <p:grpSp>
        <p:nvGrpSpPr>
          <p:cNvPr id="9" name="Google Shape;4386;p6">
            <a:extLst>
              <a:ext uri="{FF2B5EF4-FFF2-40B4-BE49-F238E27FC236}">
                <a16:creationId xmlns:a16="http://schemas.microsoft.com/office/drawing/2014/main" id="{AD227C22-3F60-4C42-B63B-47A45A98C201}"/>
              </a:ext>
            </a:extLst>
          </p:cNvPr>
          <p:cNvGrpSpPr/>
          <p:nvPr/>
        </p:nvGrpSpPr>
        <p:grpSpPr>
          <a:xfrm>
            <a:off x="716517" y="416321"/>
            <a:ext cx="10732533" cy="1384954"/>
            <a:chOff x="1912267" y="1496635"/>
            <a:chExt cx="10732533" cy="1384954"/>
          </a:xfrm>
        </p:grpSpPr>
        <p:sp>
          <p:nvSpPr>
            <p:cNvPr id="10" name="Google Shape;4387;p6">
              <a:extLst>
                <a:ext uri="{FF2B5EF4-FFF2-40B4-BE49-F238E27FC236}">
                  <a16:creationId xmlns:a16="http://schemas.microsoft.com/office/drawing/2014/main" id="{6313F4FF-07CA-4BEB-91DE-65167B0F3ED3}"/>
                </a:ext>
              </a:extLst>
            </p:cNvPr>
            <p:cNvSpPr txBox="1"/>
            <p:nvPr/>
          </p:nvSpPr>
          <p:spPr>
            <a:xfrm>
              <a:off x="2482855" y="1496635"/>
              <a:ext cx="10161945" cy="1384954"/>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b="1" i="0" u="none" strike="noStrike" kern="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rPr>
                <a:t>Trong hội chợ do nhà trường tổ chức, Nam và Mai làm nước chanh để bán lấy tiền ủng hộ quỹ từ thiện. Dưới đây là số tiền để mua những nguyên liệu làm nước chanh của các bạn ấy.</a:t>
              </a:r>
            </a:p>
          </p:txBody>
        </p:sp>
        <p:sp>
          <p:nvSpPr>
            <p:cNvPr id="11" name="Google Shape;4388;p6">
              <a:extLst>
                <a:ext uri="{FF2B5EF4-FFF2-40B4-BE49-F238E27FC236}">
                  <a16:creationId xmlns:a16="http://schemas.microsoft.com/office/drawing/2014/main" id="{415C9FFE-4399-4CDA-99B1-D8993ADA62F8}"/>
                </a:ext>
              </a:extLst>
            </p:cNvPr>
            <p:cNvSpPr/>
            <p:nvPr/>
          </p:nvSpPr>
          <p:spPr>
            <a:xfrm>
              <a:off x="1912267" y="1534486"/>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FFFFFF"/>
                  </a:solidFill>
                  <a:effectLst/>
                  <a:uLnTx/>
                  <a:uFillTx/>
                  <a:latin typeface="Arial"/>
                  <a:ea typeface="Arial"/>
                  <a:cs typeface="Arial"/>
                  <a:sym typeface="Arial"/>
                </a:rPr>
                <a:t>1</a:t>
              </a:r>
              <a:endParaRPr kumimoji="0" sz="2000"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5" name="Picture 4">
            <a:extLst>
              <a:ext uri="{FF2B5EF4-FFF2-40B4-BE49-F238E27FC236}">
                <a16:creationId xmlns:a16="http://schemas.microsoft.com/office/drawing/2014/main" id="{3E482079-9B6C-CE02-869D-D0A1C22CB462}"/>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366837" y="1890712"/>
            <a:ext cx="9344025" cy="2505075"/>
          </a:xfrm>
          <a:prstGeom prst="rect">
            <a:avLst/>
          </a:prstGeom>
        </p:spPr>
      </p:pic>
      <p:sp>
        <p:nvSpPr>
          <p:cNvPr id="6" name="TextBox 5">
            <a:extLst>
              <a:ext uri="{FF2B5EF4-FFF2-40B4-BE49-F238E27FC236}">
                <a16:creationId xmlns:a16="http://schemas.microsoft.com/office/drawing/2014/main" id="{F1A2D246-D8FE-3A5C-B605-F56D47DB907C}"/>
              </a:ext>
            </a:extLst>
          </p:cNvPr>
          <p:cNvSpPr txBox="1"/>
          <p:nvPr/>
        </p:nvSpPr>
        <p:spPr>
          <a:xfrm>
            <a:off x="923925" y="4476750"/>
            <a:ext cx="10572750" cy="523220"/>
          </a:xfrm>
          <a:prstGeom prst="rect">
            <a:avLst/>
          </a:prstGeom>
          <a:noFill/>
        </p:spPr>
        <p:txBody>
          <a:bodyPr wrap="square" rtlCol="0">
            <a:spAutoFit/>
          </a:bodyPr>
          <a:lstStyle/>
          <a:p>
            <a:r>
              <a:rPr lang="en-US" sz="2800" b="1" i="0" dirty="0">
                <a:solidFill>
                  <a:srgbClr val="000000"/>
                </a:solidFill>
                <a:effectLst/>
                <a:latin typeface="Calibri" panose="020F0502020204030204" pitchFamily="34" charset="0"/>
                <a:cs typeface="Calibri" panose="020F0502020204030204" pitchFamily="34" charset="0"/>
              </a:rPr>
              <a:t>a) </a:t>
            </a:r>
            <a:r>
              <a:rPr lang="en-US" sz="2800" b="1" i="0" dirty="0" err="1">
                <a:solidFill>
                  <a:srgbClr val="000000"/>
                </a:solidFill>
                <a:effectLst/>
                <a:latin typeface="Calibri" panose="020F0502020204030204" pitchFamily="34" charset="0"/>
                <a:cs typeface="Calibri" panose="020F0502020204030204" pitchFamily="34" charset="0"/>
              </a:rPr>
              <a:t>Hỏi</a:t>
            </a:r>
            <a:r>
              <a:rPr lang="en-US" sz="2800" b="1" i="0" dirty="0">
                <a:solidFill>
                  <a:srgbClr val="000000"/>
                </a:solidFill>
                <a:effectLst/>
                <a:latin typeface="Calibri" panose="020F0502020204030204" pitchFamily="34" charset="0"/>
                <a:cs typeface="Calibri" panose="020F0502020204030204" pitchFamily="34" charset="0"/>
              </a:rPr>
              <a:t> Nam </a:t>
            </a:r>
            <a:r>
              <a:rPr lang="en-US" sz="2800" b="1" i="0" dirty="0" err="1">
                <a:solidFill>
                  <a:srgbClr val="000000"/>
                </a:solidFill>
                <a:effectLst/>
                <a:latin typeface="Calibri" panose="020F0502020204030204" pitchFamily="34" charset="0"/>
                <a:cs typeface="Calibri" panose="020F0502020204030204" pitchFamily="34" charset="0"/>
              </a:rPr>
              <a:t>và</a:t>
            </a:r>
            <a:r>
              <a:rPr lang="en-US" sz="2800" b="1" i="0" dirty="0">
                <a:solidFill>
                  <a:srgbClr val="000000"/>
                </a:solidFill>
                <a:effectLst/>
                <a:latin typeface="Calibri" panose="020F0502020204030204" pitchFamily="34" charset="0"/>
                <a:cs typeface="Calibri" panose="020F0502020204030204" pitchFamily="34" charset="0"/>
              </a:rPr>
              <a:t> Mai </a:t>
            </a:r>
            <a:r>
              <a:rPr lang="en-US" sz="2800" b="1" i="0" dirty="0" err="1">
                <a:solidFill>
                  <a:srgbClr val="000000"/>
                </a:solidFill>
                <a:effectLst/>
                <a:latin typeface="Calibri" panose="020F0502020204030204" pitchFamily="34" charset="0"/>
                <a:cs typeface="Calibri" panose="020F0502020204030204" pitchFamily="34" charset="0"/>
              </a:rPr>
              <a:t>cần</a:t>
            </a:r>
            <a:r>
              <a:rPr lang="en-US" sz="2800" b="1" i="0" dirty="0">
                <a:solidFill>
                  <a:srgbClr val="000000"/>
                </a:solidFill>
                <a:effectLst/>
                <a:latin typeface="Calibri" panose="020F0502020204030204" pitchFamily="34" charset="0"/>
                <a:cs typeface="Calibri" panose="020F0502020204030204" pitchFamily="34" charset="0"/>
              </a:rPr>
              <a:t> bao </a:t>
            </a:r>
            <a:r>
              <a:rPr lang="en-US" sz="2800" b="1" i="0" dirty="0" err="1">
                <a:solidFill>
                  <a:srgbClr val="000000"/>
                </a:solidFill>
                <a:effectLst/>
                <a:latin typeface="Calibri" panose="020F0502020204030204" pitchFamily="34" charset="0"/>
                <a:cs typeface="Calibri" panose="020F0502020204030204" pitchFamily="34" charset="0"/>
              </a:rPr>
              <a:t>nhiêu</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tiền</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để</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mua</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số</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nguyên</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liệu</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trên</a:t>
            </a:r>
            <a:r>
              <a:rPr lang="en-US" sz="2800" b="1" i="0" dirty="0">
                <a:solidFill>
                  <a:srgbClr val="000000"/>
                </a:solidFill>
                <a:effectLst/>
                <a:latin typeface="Calibri" panose="020F0502020204030204" pitchFamily="34" charset="0"/>
                <a:cs typeface="Calibri" panose="020F0502020204030204" pitchFamily="34" charset="0"/>
              </a:rPr>
              <a:t>?</a:t>
            </a:r>
            <a:endParaRPr lang="en-US" sz="2800" b="1"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C528BEE2-8E65-B3F0-9D61-2183CDB2AED0}"/>
              </a:ext>
            </a:extLst>
          </p:cNvPr>
          <p:cNvSpPr txBox="1"/>
          <p:nvPr/>
        </p:nvSpPr>
        <p:spPr>
          <a:xfrm>
            <a:off x="1743075" y="5076825"/>
            <a:ext cx="8315325" cy="1077218"/>
          </a:xfrm>
          <a:prstGeom prst="rect">
            <a:avLst/>
          </a:prstGeom>
          <a:noFill/>
        </p:spPr>
        <p:txBody>
          <a:bodyPr wrap="square" rtlCol="0">
            <a:spAutoFit/>
          </a:bodyPr>
          <a:lstStyle/>
          <a:p>
            <a:pPr algn="ct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tiền</a:t>
            </a:r>
            <a:r>
              <a:rPr lang="en-US" sz="3200" b="1" dirty="0">
                <a:solidFill>
                  <a:srgbClr val="FF0000"/>
                </a:solidFill>
                <a:latin typeface="Calibri" panose="020F0502020204030204" pitchFamily="34" charset="0"/>
                <a:cs typeface="Calibri" panose="020F0502020204030204" pitchFamily="34" charset="0"/>
              </a:rPr>
              <a:t> Nam </a:t>
            </a:r>
            <a:r>
              <a:rPr lang="en-US" sz="3200" b="1" dirty="0" err="1">
                <a:solidFill>
                  <a:srgbClr val="FF0000"/>
                </a:solidFill>
                <a:latin typeface="Calibri" panose="020F0502020204030204" pitchFamily="34" charset="0"/>
                <a:cs typeface="Calibri" panose="020F0502020204030204" pitchFamily="34" charset="0"/>
              </a:rPr>
              <a:t>và</a:t>
            </a:r>
            <a:r>
              <a:rPr lang="en-US" sz="3200" b="1" dirty="0">
                <a:solidFill>
                  <a:srgbClr val="FF0000"/>
                </a:solidFill>
                <a:latin typeface="Calibri" panose="020F0502020204030204" pitchFamily="34" charset="0"/>
                <a:cs typeface="Calibri" panose="020F0502020204030204" pitchFamily="34" charset="0"/>
              </a:rPr>
              <a:t> Mai </a:t>
            </a:r>
            <a:r>
              <a:rPr lang="en-US" sz="3200" b="1" dirty="0" err="1">
                <a:solidFill>
                  <a:srgbClr val="FF0000"/>
                </a:solidFill>
                <a:latin typeface="Calibri" panose="020F0502020204030204" pitchFamily="34" charset="0"/>
                <a:cs typeface="Calibri" panose="020F0502020204030204" pitchFamily="34" charset="0"/>
              </a:rPr>
              <a:t>cần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để</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nguyên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vật</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liệu</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là</a:t>
            </a:r>
            <a:r>
              <a:rPr lang="en-US" sz="3200" b="1" dirty="0">
                <a:solidFill>
                  <a:srgbClr val="FF0000"/>
                </a:solidFill>
                <a:latin typeface="Calibri" panose="020F0502020204030204" pitchFamily="34" charset="0"/>
                <a:cs typeface="Calibri" panose="020F0502020204030204" pitchFamily="34" charset="0"/>
              </a:rPr>
              <a:t> :</a:t>
            </a:r>
          </a:p>
          <a:p>
            <a:pPr algn="ctr"/>
            <a:r>
              <a:rPr lang="en-US" sz="3200" b="1" dirty="0">
                <a:solidFill>
                  <a:srgbClr val="FF0000"/>
                </a:solidFill>
                <a:latin typeface="Calibri" panose="020F0502020204030204" pitchFamily="34" charset="0"/>
                <a:cs typeface="Calibri" panose="020F0502020204030204" pitchFamily="34" charset="0"/>
              </a:rPr>
              <a:t>20 000 +14 000 + 10 000 = 44 000 (</a:t>
            </a:r>
            <a:r>
              <a:rPr lang="en-US" sz="3200" b="1" dirty="0" err="1">
                <a:solidFill>
                  <a:srgbClr val="FF0000"/>
                </a:solidFill>
                <a:latin typeface="Calibri" panose="020F0502020204030204" pitchFamily="34" charset="0"/>
                <a:cs typeface="Calibri" panose="020F0502020204030204" pitchFamily="34" charset="0"/>
              </a:rPr>
              <a:t>đồng</a:t>
            </a:r>
            <a:r>
              <a:rPr lang="en-US" sz="3200" b="1" dirty="0">
                <a:solidFill>
                  <a:srgbClr val="FF0000"/>
                </a:solidFill>
                <a:latin typeface="Calibri" panose="020F0502020204030204" pitchFamily="34" charset="0"/>
                <a:cs typeface="Calibri" panose="020F0502020204030204" pitchFamily="34" charset="0"/>
              </a:rPr>
              <a:t>)</a:t>
            </a:r>
          </a:p>
        </p:txBody>
      </p:sp>
      <p:sp>
        <p:nvSpPr>
          <p:cNvPr id="12" name="TextBox 11">
            <a:extLst>
              <a:ext uri="{FF2B5EF4-FFF2-40B4-BE49-F238E27FC236}">
                <a16:creationId xmlns:a16="http://schemas.microsoft.com/office/drawing/2014/main" id="{4C80BC93-65C6-150A-28A2-7A6452D6A1C4}"/>
              </a:ext>
            </a:extLst>
          </p:cNvPr>
          <p:cNvSpPr txBox="1"/>
          <p:nvPr/>
        </p:nvSpPr>
        <p:spPr>
          <a:xfrm>
            <a:off x="3200400" y="6057007"/>
            <a:ext cx="8315325" cy="584775"/>
          </a:xfrm>
          <a:prstGeom prst="rect">
            <a:avLst/>
          </a:prstGeom>
          <a:noFill/>
        </p:spPr>
        <p:txBody>
          <a:bodyPr wrap="square" rtlCol="0">
            <a:spAutoFit/>
          </a:bodyPr>
          <a:lstStyle/>
          <a:p>
            <a:pPr algn="ctr"/>
            <a:r>
              <a:rPr lang="en-US" sz="3200" b="1" dirty="0" err="1">
                <a:solidFill>
                  <a:srgbClr val="FF0000"/>
                </a:solidFill>
                <a:latin typeface="Calibri" panose="020F0502020204030204" pitchFamily="34" charset="0"/>
                <a:cs typeface="Calibri" panose="020F0502020204030204" pitchFamily="34" charset="0"/>
              </a:rPr>
              <a:t>Đáp</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44 000 </a:t>
            </a:r>
            <a:r>
              <a:rPr lang="en-US" sz="3200" b="1" dirty="0" err="1">
                <a:solidFill>
                  <a:srgbClr val="FF0000"/>
                </a:solidFill>
                <a:latin typeface="Calibri" panose="020F0502020204030204" pitchFamily="34" charset="0"/>
                <a:cs typeface="Calibri" panose="020F0502020204030204" pitchFamily="34" charset="0"/>
              </a:rPr>
              <a:t>đồng</a:t>
            </a:r>
            <a:endParaRPr lang="en-US" sz="32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48078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8821" y="202174"/>
            <a:ext cx="11577485" cy="65510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Times New Roman"/>
              <a:ea typeface="+mn-ea"/>
              <a:cs typeface="+mn-cs"/>
            </a:endParaRPr>
          </a:p>
        </p:txBody>
      </p:sp>
      <p:sp>
        <p:nvSpPr>
          <p:cNvPr id="11" name="Google Shape;4388;p6">
            <a:extLst>
              <a:ext uri="{FF2B5EF4-FFF2-40B4-BE49-F238E27FC236}">
                <a16:creationId xmlns:a16="http://schemas.microsoft.com/office/drawing/2014/main" id="{415C9FFE-4399-4CDA-99B1-D8993ADA62F8}"/>
              </a:ext>
            </a:extLst>
          </p:cNvPr>
          <p:cNvSpPr/>
          <p:nvPr/>
        </p:nvSpPr>
        <p:spPr>
          <a:xfrm>
            <a:off x="716517" y="454172"/>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FFFFFF"/>
                </a:solidFill>
                <a:effectLst/>
                <a:uLnTx/>
                <a:uFillTx/>
                <a:latin typeface="Arial"/>
                <a:ea typeface="Arial"/>
                <a:cs typeface="Arial"/>
                <a:sym typeface="Arial"/>
              </a:rPr>
              <a:t>1</a:t>
            </a:r>
            <a:endParaRPr kumimoji="0" sz="20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5" name="Picture 4">
            <a:extLst>
              <a:ext uri="{FF2B5EF4-FFF2-40B4-BE49-F238E27FC236}">
                <a16:creationId xmlns:a16="http://schemas.microsoft.com/office/drawing/2014/main" id="{3E482079-9B6C-CE02-869D-D0A1C22CB462}"/>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576387" y="357188"/>
            <a:ext cx="8043863" cy="2156510"/>
          </a:xfrm>
          <a:prstGeom prst="rect">
            <a:avLst/>
          </a:prstGeom>
        </p:spPr>
      </p:pic>
      <p:sp>
        <p:nvSpPr>
          <p:cNvPr id="6" name="TextBox 5">
            <a:extLst>
              <a:ext uri="{FF2B5EF4-FFF2-40B4-BE49-F238E27FC236}">
                <a16:creationId xmlns:a16="http://schemas.microsoft.com/office/drawing/2014/main" id="{F1A2D246-D8FE-3A5C-B605-F56D47DB907C}"/>
              </a:ext>
            </a:extLst>
          </p:cNvPr>
          <p:cNvSpPr txBox="1"/>
          <p:nvPr/>
        </p:nvSpPr>
        <p:spPr>
          <a:xfrm>
            <a:off x="800100" y="2590800"/>
            <a:ext cx="10572750" cy="954107"/>
          </a:xfrm>
          <a:prstGeom prst="rect">
            <a:avLst/>
          </a:prstGeom>
          <a:noFill/>
        </p:spPr>
        <p:txBody>
          <a:bodyPr wrap="square" rtlCol="0">
            <a:spAutoFit/>
          </a:bodyPr>
          <a:lstStyle/>
          <a:p>
            <a:pPr lvl="0"/>
            <a:r>
              <a:rPr lang="vi-VN" sz="2800" b="1" dirty="0">
                <a:solidFill>
                  <a:srgbClr val="000000"/>
                </a:solidFill>
                <a:latin typeface="Calibri" panose="020F0502020204030204" pitchFamily="34" charset="0"/>
                <a:cs typeface="Calibri" panose="020F0502020204030204" pitchFamily="34" charset="0"/>
              </a:rPr>
              <a:t>b) Nam và Mai bán nước chanh được 80 000 đồng. Hỏi sau khi trừ đi tiền mua nguyên liệu, hai bạn còn bao nhiêu tiền?</a:t>
            </a:r>
          </a:p>
        </p:txBody>
      </p:sp>
      <p:sp>
        <p:nvSpPr>
          <p:cNvPr id="8" name="TextBox 7">
            <a:extLst>
              <a:ext uri="{FF2B5EF4-FFF2-40B4-BE49-F238E27FC236}">
                <a16:creationId xmlns:a16="http://schemas.microsoft.com/office/drawing/2014/main" id="{C528BEE2-8E65-B3F0-9D61-2183CDB2AED0}"/>
              </a:ext>
            </a:extLst>
          </p:cNvPr>
          <p:cNvSpPr txBox="1"/>
          <p:nvPr/>
        </p:nvSpPr>
        <p:spPr>
          <a:xfrm>
            <a:off x="1647825" y="3686175"/>
            <a:ext cx="8315325" cy="1077218"/>
          </a:xfrm>
          <a:prstGeom prst="rect">
            <a:avLst/>
          </a:prstGeom>
          <a:noFill/>
        </p:spPr>
        <p:txBody>
          <a:bodyPr wrap="square" rtlCol="0">
            <a:spAutoFit/>
          </a:bodyPr>
          <a:lstStyle/>
          <a:p>
            <a:pPr lvl="0" algn="ctr"/>
            <a:r>
              <a:rPr lang="en-US" sz="3200" b="1" dirty="0">
                <a:solidFill>
                  <a:srgbClr val="FF0000"/>
                </a:solidFill>
                <a:latin typeface="Calibri" panose="020F0502020204030204" pitchFamily="34" charset="0"/>
                <a:cs typeface="Calibri" panose="020F0502020204030204" pitchFamily="34" charset="0"/>
              </a:rPr>
              <a:t>Hai </a:t>
            </a:r>
            <a:r>
              <a:rPr lang="en-US" sz="3200" b="1" dirty="0" err="1">
                <a:solidFill>
                  <a:srgbClr val="FF0000"/>
                </a:solidFill>
                <a:latin typeface="Calibri" panose="020F0502020204030204" pitchFamily="34" charset="0"/>
                <a:cs typeface="Calibri" panose="020F0502020204030204" pitchFamily="34" charset="0"/>
              </a:rPr>
              <a:t>bạn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còn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lại</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tiền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là</a:t>
            </a:r>
            <a:r>
              <a:rPr lang="en-US" sz="3200" b="1" dirty="0">
                <a:solidFill>
                  <a:srgbClr val="FF0000"/>
                </a:solidFill>
                <a:latin typeface="Calibri" panose="020F0502020204030204" pitchFamily="34" charset="0"/>
                <a:cs typeface="Calibri" panose="020F0502020204030204" pitchFamily="34" charset="0"/>
              </a:rPr>
              <a:t> :</a:t>
            </a:r>
          </a:p>
          <a:p>
            <a:pPr lvl="0" algn="ctr"/>
            <a:r>
              <a:rPr lang="en-US" sz="3200" b="1" dirty="0">
                <a:solidFill>
                  <a:srgbClr val="FF0000"/>
                </a:solidFill>
                <a:latin typeface="Calibri" panose="020F0502020204030204" pitchFamily="34" charset="0"/>
                <a:cs typeface="Calibri" panose="020F0502020204030204" pitchFamily="34" charset="0"/>
              </a:rPr>
              <a:t>80000 – 44 000= 36 000 ( </a:t>
            </a:r>
            <a:r>
              <a:rPr lang="en-US" sz="3200" b="1" dirty="0" err="1">
                <a:solidFill>
                  <a:srgbClr val="FF0000"/>
                </a:solidFill>
                <a:latin typeface="Calibri" panose="020F0502020204030204" pitchFamily="34" charset="0"/>
                <a:cs typeface="Calibri" panose="020F0502020204030204" pitchFamily="34" charset="0"/>
              </a:rPr>
              <a:t>đồng</a:t>
            </a:r>
            <a:r>
              <a:rPr lang="en-US" sz="3200" b="1" dirty="0">
                <a:solidFill>
                  <a:srgbClr val="FF0000"/>
                </a:solidFill>
                <a:latin typeface="Calibri" panose="020F0502020204030204" pitchFamily="34" charset="0"/>
                <a:cs typeface="Calibri" panose="020F0502020204030204" pitchFamily="34" charset="0"/>
              </a:rPr>
              <a:t>)</a:t>
            </a:r>
          </a:p>
        </p:txBody>
      </p:sp>
      <p:sp>
        <p:nvSpPr>
          <p:cNvPr id="12" name="TextBox 11">
            <a:extLst>
              <a:ext uri="{FF2B5EF4-FFF2-40B4-BE49-F238E27FC236}">
                <a16:creationId xmlns:a16="http://schemas.microsoft.com/office/drawing/2014/main" id="{4C80BC93-65C6-150A-28A2-7A6452D6A1C4}"/>
              </a:ext>
            </a:extLst>
          </p:cNvPr>
          <p:cNvSpPr txBox="1"/>
          <p:nvPr/>
        </p:nvSpPr>
        <p:spPr>
          <a:xfrm>
            <a:off x="3076575" y="4733032"/>
            <a:ext cx="83153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Đáp</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số</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36 000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đồng</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7782769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arn(inVertic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760304" cy="63986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Times New Roman"/>
              <a:ea typeface="+mn-ea"/>
              <a:cs typeface="+mn-cs"/>
            </a:endParaRPr>
          </a:p>
        </p:txBody>
      </p:sp>
      <p:grpSp>
        <p:nvGrpSpPr>
          <p:cNvPr id="18" name="Google Shape;4386;p6">
            <a:extLst>
              <a:ext uri="{FF2B5EF4-FFF2-40B4-BE49-F238E27FC236}">
                <a16:creationId xmlns:a16="http://schemas.microsoft.com/office/drawing/2014/main" id="{DF932696-497B-4D00-B2E2-00AA9758C83C}"/>
              </a:ext>
            </a:extLst>
          </p:cNvPr>
          <p:cNvGrpSpPr/>
          <p:nvPr/>
        </p:nvGrpSpPr>
        <p:grpSpPr>
          <a:xfrm>
            <a:off x="1011202" y="291103"/>
            <a:ext cx="11180798" cy="614083"/>
            <a:chOff x="1183343" y="1464304"/>
            <a:chExt cx="11180798" cy="614083"/>
          </a:xfrm>
        </p:grpSpPr>
        <p:sp>
          <p:nvSpPr>
            <p:cNvPr id="19" name="Google Shape;4387;p6">
              <a:extLst>
                <a:ext uri="{FF2B5EF4-FFF2-40B4-BE49-F238E27FC236}">
                  <a16:creationId xmlns:a16="http://schemas.microsoft.com/office/drawing/2014/main" id="{D149F263-6CA6-4EEA-B622-70DEB9A26B50}"/>
                </a:ext>
              </a:extLst>
            </p:cNvPr>
            <p:cNvSpPr txBox="1"/>
            <p:nvPr/>
          </p:nvSpPr>
          <p:spPr>
            <a:xfrm>
              <a:off x="1841047" y="1493652"/>
              <a:ext cx="10523094" cy="584735"/>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Số</a:t>
              </a:r>
              <a:endParaRPr kumimoji="0" lang="en-US" sz="32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sp>
          <p:nvSpPr>
            <p:cNvPr id="20" name="Google Shape;4388;p6">
              <a:extLst>
                <a:ext uri="{FF2B5EF4-FFF2-40B4-BE49-F238E27FC236}">
                  <a16:creationId xmlns:a16="http://schemas.microsoft.com/office/drawing/2014/main" id="{922AB73E-0B98-4CF8-8939-581CD882DA04}"/>
                </a:ext>
              </a:extLst>
            </p:cNvPr>
            <p:cNvSpPr/>
            <p:nvPr/>
          </p:nvSpPr>
          <p:spPr>
            <a:xfrm>
              <a:off x="1183343" y="1464304"/>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FFFF00"/>
                  </a:solidFill>
                  <a:effectLst/>
                  <a:uLnTx/>
                  <a:uFillTx/>
                  <a:latin typeface="Calibri" panose="020F0502020204030204" pitchFamily="34" charset="0"/>
                  <a:ea typeface="Arial"/>
                  <a:cs typeface="Calibri" panose="020F0502020204030204" pitchFamily="34" charset="0"/>
                  <a:sym typeface="Arial"/>
                </a:rPr>
                <a:t>4</a:t>
              </a:r>
              <a:endParaRPr kumimoji="0" sz="1864" b="0" i="0" u="none" strike="noStrike" kern="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sym typeface="Arial"/>
              </a:endParaRPr>
            </a:p>
          </p:txBody>
        </p:sp>
      </p:grpSp>
      <p:grpSp>
        <p:nvGrpSpPr>
          <p:cNvPr id="6" name="Group 5">
            <a:extLst>
              <a:ext uri="{FF2B5EF4-FFF2-40B4-BE49-F238E27FC236}">
                <a16:creationId xmlns:a16="http://schemas.microsoft.com/office/drawing/2014/main" id="{C097DA6C-F026-2434-8741-25305AA2D4E3}"/>
              </a:ext>
            </a:extLst>
          </p:cNvPr>
          <p:cNvGrpSpPr/>
          <p:nvPr/>
        </p:nvGrpSpPr>
        <p:grpSpPr>
          <a:xfrm>
            <a:off x="552450" y="885825"/>
            <a:ext cx="11010900" cy="1815882"/>
            <a:chOff x="657225" y="1114425"/>
            <a:chExt cx="11010900" cy="1815882"/>
          </a:xfrm>
        </p:grpSpPr>
        <p:sp>
          <p:nvSpPr>
            <p:cNvPr id="2" name="TextBox 1">
              <a:extLst>
                <a:ext uri="{FF2B5EF4-FFF2-40B4-BE49-F238E27FC236}">
                  <a16:creationId xmlns:a16="http://schemas.microsoft.com/office/drawing/2014/main" id="{842247C8-8B2C-C306-CCBB-B743B0D3869F}"/>
                </a:ext>
              </a:extLst>
            </p:cNvPr>
            <p:cNvSpPr txBox="1"/>
            <p:nvPr/>
          </p:nvSpPr>
          <p:spPr>
            <a:xfrm>
              <a:off x="657225" y="1114425"/>
              <a:ext cx="11010900"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2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tờ</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10 000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đồng</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đổi</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được</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1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tờ</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20 000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đồng</a:t>
              </a:r>
              <a:endParaRPr kumimoji="0" lang="vi-VN"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10 000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đổi</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được</a:t>
              </a:r>
              <a:r>
                <a:rPr lang="en-US" sz="2800" dirty="0">
                  <a:solidFill>
                    <a:srgbClr val="002060"/>
                  </a:solidFill>
                  <a:latin typeface="Calibri" panose="020F0502020204030204" pitchFamily="34" charset="0"/>
                  <a:cs typeface="Calibri" panose="020F0502020204030204" pitchFamily="34" charset="0"/>
                </a:rPr>
                <a:t> 1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50 000 </a:t>
              </a:r>
              <a:r>
                <a:rPr lang="en-US" sz="2800" dirty="0" err="1">
                  <a:solidFill>
                    <a:srgbClr val="002060"/>
                  </a:solidFill>
                  <a:latin typeface="Calibri" panose="020F0502020204030204" pitchFamily="34" charset="0"/>
                  <a:cs typeface="Calibri" panose="020F0502020204030204" pitchFamily="34" charset="0"/>
                </a:rPr>
                <a:t>đồng</a:t>
              </a:r>
              <a:endParaRPr lang="en-US" sz="2800" dirty="0">
                <a:solidFill>
                  <a:srgbClr val="002060"/>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2060"/>
                  </a:solidFill>
                  <a:latin typeface="Calibri" panose="020F0502020204030204" pitchFamily="34" charset="0"/>
                  <a:cs typeface="Calibri" panose="020F0502020204030204" pitchFamily="34" charset="0"/>
                </a:rPr>
                <a:t>1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50 000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đổi</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được</a:t>
              </a:r>
              <a:r>
                <a:rPr lang="en-US" sz="2800" dirty="0">
                  <a:solidFill>
                    <a:srgbClr val="002060"/>
                  </a:solidFill>
                  <a:latin typeface="Calibri" panose="020F0502020204030204" pitchFamily="34" charset="0"/>
                  <a:cs typeface="Calibri" panose="020F0502020204030204" pitchFamily="34" charset="0"/>
                </a:rPr>
                <a:t> 1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10 000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và</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20 000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2060"/>
                  </a:solidFill>
                  <a:latin typeface="Calibri" panose="020F0502020204030204" pitchFamily="34" charset="0"/>
                  <a:cs typeface="Calibri" panose="020F0502020204030204" pitchFamily="34" charset="0"/>
                </a:rPr>
                <a:t>1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100 000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đổi</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được</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50 000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p>
          </p:txBody>
        </p:sp>
        <p:sp>
          <p:nvSpPr>
            <p:cNvPr id="5" name="Rectangle: Rounded Corners 4">
              <a:extLst>
                <a:ext uri="{FF2B5EF4-FFF2-40B4-BE49-F238E27FC236}">
                  <a16:creationId xmlns:a16="http://schemas.microsoft.com/office/drawing/2014/main" id="{55BE2F1E-04FE-9B4E-A78F-096C6AE80B5F}"/>
                </a:ext>
              </a:extLst>
            </p:cNvPr>
            <p:cNvSpPr/>
            <p:nvPr/>
          </p:nvSpPr>
          <p:spPr>
            <a:xfrm>
              <a:off x="7629525" y="2019300"/>
              <a:ext cx="638175"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p>
          </p:txBody>
        </p:sp>
        <p:sp>
          <p:nvSpPr>
            <p:cNvPr id="12" name="Rectangle: Rounded Corners 11">
              <a:extLst>
                <a:ext uri="{FF2B5EF4-FFF2-40B4-BE49-F238E27FC236}">
                  <a16:creationId xmlns:a16="http://schemas.microsoft.com/office/drawing/2014/main" id="{ED0E3D42-D700-A712-3654-91CB1F1E1513}"/>
                </a:ext>
              </a:extLst>
            </p:cNvPr>
            <p:cNvSpPr/>
            <p:nvPr/>
          </p:nvSpPr>
          <p:spPr>
            <a:xfrm>
              <a:off x="866775" y="1590675"/>
              <a:ext cx="60960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p>
          </p:txBody>
        </p:sp>
        <p:sp>
          <p:nvSpPr>
            <p:cNvPr id="21" name="Rectangle: Rounded Corners 20">
              <a:extLst>
                <a:ext uri="{FF2B5EF4-FFF2-40B4-BE49-F238E27FC236}">
                  <a16:creationId xmlns:a16="http://schemas.microsoft.com/office/drawing/2014/main" id="{13BB9878-B911-9D5F-DB8A-3E91A00999DC}"/>
                </a:ext>
              </a:extLst>
            </p:cNvPr>
            <p:cNvSpPr/>
            <p:nvPr/>
          </p:nvSpPr>
          <p:spPr>
            <a:xfrm>
              <a:off x="4943475" y="2419350"/>
              <a:ext cx="638175"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p>
          </p:txBody>
        </p:sp>
      </p:grpSp>
      <p:pic>
        <p:nvPicPr>
          <p:cNvPr id="22" name="Picture 21">
            <a:extLst>
              <a:ext uri="{FF2B5EF4-FFF2-40B4-BE49-F238E27FC236}">
                <a16:creationId xmlns:a16="http://schemas.microsoft.com/office/drawing/2014/main" id="{53509A7C-C6D8-609E-3F19-ADB4CCBDE881}"/>
              </a:ext>
            </a:extLst>
          </p:cNvPr>
          <p:cNvPicPr>
            <a:picLocks noChangeAspect="1"/>
          </p:cNvPicPr>
          <p:nvPr/>
        </p:nvPicPr>
        <p:blipFill>
          <a:blip r:embed="rId3"/>
          <a:stretch>
            <a:fillRect/>
          </a:stretch>
        </p:blipFill>
        <p:spPr>
          <a:xfrm>
            <a:off x="1243012" y="3038475"/>
            <a:ext cx="1795463" cy="790179"/>
          </a:xfrm>
          <a:prstGeom prst="rect">
            <a:avLst/>
          </a:prstGeom>
        </p:spPr>
      </p:pic>
      <p:sp>
        <p:nvSpPr>
          <p:cNvPr id="24" name="Rectangle: Rounded Corners 23">
            <a:extLst>
              <a:ext uri="{FF2B5EF4-FFF2-40B4-BE49-F238E27FC236}">
                <a16:creationId xmlns:a16="http://schemas.microsoft.com/office/drawing/2014/main" id="{BA2A7A18-B472-631C-255F-BCE432FD74D4}"/>
              </a:ext>
            </a:extLst>
          </p:cNvPr>
          <p:cNvSpPr/>
          <p:nvPr/>
        </p:nvSpPr>
        <p:spPr>
          <a:xfrm>
            <a:off x="1314450" y="3057525"/>
            <a:ext cx="942975" cy="44767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 </a:t>
            </a:r>
            <a:r>
              <a:rPr lang="en-US" sz="2800" dirty="0" err="1">
                <a:solidFill>
                  <a:srgbClr val="FF0000"/>
                </a:solidFill>
                <a:latin typeface="Calibri" panose="020F0502020204030204" pitchFamily="34" charset="0"/>
                <a:cs typeface="Calibri" panose="020F0502020204030204" pitchFamily="34" charset="0"/>
              </a:rPr>
              <a:t>Tờ</a:t>
            </a:r>
            <a:endParaRPr lang="en-US" sz="2800" dirty="0">
              <a:solidFill>
                <a:srgbClr val="FF0000"/>
              </a:solidFill>
              <a:latin typeface="Calibri" panose="020F0502020204030204" pitchFamily="34" charset="0"/>
              <a:cs typeface="Calibri" panose="020F0502020204030204" pitchFamily="34" charset="0"/>
            </a:endParaRPr>
          </a:p>
        </p:txBody>
      </p:sp>
      <p:grpSp>
        <p:nvGrpSpPr>
          <p:cNvPr id="25" name="Group 24">
            <a:extLst>
              <a:ext uri="{FF2B5EF4-FFF2-40B4-BE49-F238E27FC236}">
                <a16:creationId xmlns:a16="http://schemas.microsoft.com/office/drawing/2014/main" id="{CC886745-7BB8-2002-BB9F-02E7C8C60460}"/>
              </a:ext>
            </a:extLst>
          </p:cNvPr>
          <p:cNvGrpSpPr/>
          <p:nvPr/>
        </p:nvGrpSpPr>
        <p:grpSpPr>
          <a:xfrm>
            <a:off x="3428999" y="2886075"/>
            <a:ext cx="2162175" cy="1009650"/>
            <a:chOff x="4229099" y="3095625"/>
            <a:chExt cx="2162175" cy="1009650"/>
          </a:xfrm>
        </p:grpSpPr>
        <p:sp>
          <p:nvSpPr>
            <p:cNvPr id="26" name="Arrow: Right 25">
              <a:extLst>
                <a:ext uri="{FF2B5EF4-FFF2-40B4-BE49-F238E27FC236}">
                  <a16:creationId xmlns:a16="http://schemas.microsoft.com/office/drawing/2014/main" id="{D8C0231C-AF37-B64C-BFAF-99D67399662C}"/>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0EAAB10-2024-25E7-FEA0-D9FA21D2BCAE}"/>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Đổi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pic>
        <p:nvPicPr>
          <p:cNvPr id="28" name="Picture 27">
            <a:extLst>
              <a:ext uri="{FF2B5EF4-FFF2-40B4-BE49-F238E27FC236}">
                <a16:creationId xmlns:a16="http://schemas.microsoft.com/office/drawing/2014/main" id="{390E910C-38F2-C049-2F89-2DAF08ECE079}"/>
              </a:ext>
            </a:extLst>
          </p:cNvPr>
          <p:cNvPicPr>
            <a:picLocks noChangeAspect="1"/>
          </p:cNvPicPr>
          <p:nvPr/>
        </p:nvPicPr>
        <p:blipFill>
          <a:blip r:embed="rId4"/>
          <a:stretch>
            <a:fillRect/>
          </a:stretch>
        </p:blipFill>
        <p:spPr>
          <a:xfrm>
            <a:off x="5400675" y="3133725"/>
            <a:ext cx="1824947" cy="828675"/>
          </a:xfrm>
          <a:prstGeom prst="rect">
            <a:avLst/>
          </a:prstGeom>
        </p:spPr>
      </p:pic>
      <p:sp>
        <p:nvSpPr>
          <p:cNvPr id="29" name="Rectangle: Rounded Corners 28">
            <a:extLst>
              <a:ext uri="{FF2B5EF4-FFF2-40B4-BE49-F238E27FC236}">
                <a16:creationId xmlns:a16="http://schemas.microsoft.com/office/drawing/2014/main" id="{C2291667-2E4E-DE31-5AE7-94AF6B3E5291}"/>
              </a:ext>
            </a:extLst>
          </p:cNvPr>
          <p:cNvSpPr/>
          <p:nvPr/>
        </p:nvSpPr>
        <p:spPr>
          <a:xfrm>
            <a:off x="1304925" y="3067050"/>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5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33" name="Picture 32">
            <a:extLst>
              <a:ext uri="{FF2B5EF4-FFF2-40B4-BE49-F238E27FC236}">
                <a16:creationId xmlns:a16="http://schemas.microsoft.com/office/drawing/2014/main" id="{B4BBAF76-1C85-B646-5EB8-12570CF59C63}"/>
              </a:ext>
            </a:extLst>
          </p:cNvPr>
          <p:cNvPicPr>
            <a:picLocks noChangeAspect="1"/>
          </p:cNvPicPr>
          <p:nvPr/>
        </p:nvPicPr>
        <p:blipFill>
          <a:blip r:embed="rId4"/>
          <a:stretch>
            <a:fillRect/>
          </a:stretch>
        </p:blipFill>
        <p:spPr>
          <a:xfrm>
            <a:off x="1200150" y="4286250"/>
            <a:ext cx="1824947" cy="828675"/>
          </a:xfrm>
          <a:prstGeom prst="rect">
            <a:avLst/>
          </a:prstGeom>
        </p:spPr>
      </p:pic>
      <p:grpSp>
        <p:nvGrpSpPr>
          <p:cNvPr id="37" name="Group 36">
            <a:extLst>
              <a:ext uri="{FF2B5EF4-FFF2-40B4-BE49-F238E27FC236}">
                <a16:creationId xmlns:a16="http://schemas.microsoft.com/office/drawing/2014/main" id="{4BB957AA-C58B-87CB-0472-86745CE4E6F0}"/>
              </a:ext>
            </a:extLst>
          </p:cNvPr>
          <p:cNvGrpSpPr/>
          <p:nvPr/>
        </p:nvGrpSpPr>
        <p:grpSpPr>
          <a:xfrm>
            <a:off x="3381374" y="4067175"/>
            <a:ext cx="2162175" cy="1009650"/>
            <a:chOff x="4229099" y="3095625"/>
            <a:chExt cx="2162175" cy="1009650"/>
          </a:xfrm>
        </p:grpSpPr>
        <p:sp>
          <p:nvSpPr>
            <p:cNvPr id="38" name="Arrow: Right 37">
              <a:extLst>
                <a:ext uri="{FF2B5EF4-FFF2-40B4-BE49-F238E27FC236}">
                  <a16:creationId xmlns:a16="http://schemas.microsoft.com/office/drawing/2014/main" id="{600F651C-C6EB-ECF5-AF8E-A95C9CC3BF65}"/>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267F30-BA60-6F2D-DCE8-4C5E79CE235D}"/>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Đổi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pic>
        <p:nvPicPr>
          <p:cNvPr id="40" name="Picture 39">
            <a:extLst>
              <a:ext uri="{FF2B5EF4-FFF2-40B4-BE49-F238E27FC236}">
                <a16:creationId xmlns:a16="http://schemas.microsoft.com/office/drawing/2014/main" id="{29B15807-7B4E-F47B-FAFD-ABEACB2FD9F6}"/>
              </a:ext>
            </a:extLst>
          </p:cNvPr>
          <p:cNvPicPr>
            <a:picLocks noChangeAspect="1"/>
          </p:cNvPicPr>
          <p:nvPr/>
        </p:nvPicPr>
        <p:blipFill>
          <a:blip r:embed="rId3"/>
          <a:stretch>
            <a:fillRect/>
          </a:stretch>
        </p:blipFill>
        <p:spPr>
          <a:xfrm>
            <a:off x="5338762" y="4286250"/>
            <a:ext cx="1795463" cy="790179"/>
          </a:xfrm>
          <a:prstGeom prst="rect">
            <a:avLst/>
          </a:prstGeom>
        </p:spPr>
      </p:pic>
      <p:pic>
        <p:nvPicPr>
          <p:cNvPr id="42" name="Picture 41">
            <a:extLst>
              <a:ext uri="{FF2B5EF4-FFF2-40B4-BE49-F238E27FC236}">
                <a16:creationId xmlns:a16="http://schemas.microsoft.com/office/drawing/2014/main" id="{422AB63F-622A-5D90-A10E-11E9281DC83C}"/>
              </a:ext>
            </a:extLst>
          </p:cNvPr>
          <p:cNvPicPr>
            <a:picLocks noChangeAspect="1"/>
          </p:cNvPicPr>
          <p:nvPr/>
        </p:nvPicPr>
        <p:blipFill>
          <a:blip r:embed="rId5"/>
          <a:stretch>
            <a:fillRect/>
          </a:stretch>
        </p:blipFill>
        <p:spPr>
          <a:xfrm>
            <a:off x="7381875" y="4252913"/>
            <a:ext cx="1759541" cy="823912"/>
          </a:xfrm>
          <a:prstGeom prst="rect">
            <a:avLst/>
          </a:prstGeom>
        </p:spPr>
      </p:pic>
      <p:sp>
        <p:nvSpPr>
          <p:cNvPr id="43" name="Rectangle: Rounded Corners 42">
            <a:extLst>
              <a:ext uri="{FF2B5EF4-FFF2-40B4-BE49-F238E27FC236}">
                <a16:creationId xmlns:a16="http://schemas.microsoft.com/office/drawing/2014/main" id="{45C01E1C-BF53-C47E-685F-A60B2E9199CE}"/>
              </a:ext>
            </a:extLst>
          </p:cNvPr>
          <p:cNvSpPr/>
          <p:nvPr/>
        </p:nvSpPr>
        <p:spPr>
          <a:xfrm>
            <a:off x="5391150" y="4276725"/>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1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44" name="Rectangle: Rounded Corners 43">
            <a:extLst>
              <a:ext uri="{FF2B5EF4-FFF2-40B4-BE49-F238E27FC236}">
                <a16:creationId xmlns:a16="http://schemas.microsoft.com/office/drawing/2014/main" id="{D566742D-7407-FCEF-7D85-13A0D55841DF}"/>
              </a:ext>
            </a:extLst>
          </p:cNvPr>
          <p:cNvSpPr/>
          <p:nvPr/>
        </p:nvSpPr>
        <p:spPr>
          <a:xfrm>
            <a:off x="7410450" y="4276725"/>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46" name="Rectangle: Rounded Corners 45">
            <a:extLst>
              <a:ext uri="{FF2B5EF4-FFF2-40B4-BE49-F238E27FC236}">
                <a16:creationId xmlns:a16="http://schemas.microsoft.com/office/drawing/2014/main" id="{B4C84FFD-41BF-3BFD-872B-E341FEBF695E}"/>
              </a:ext>
            </a:extLst>
          </p:cNvPr>
          <p:cNvSpPr/>
          <p:nvPr/>
        </p:nvSpPr>
        <p:spPr>
          <a:xfrm>
            <a:off x="7400925" y="4276725"/>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2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47" name="Picture 46">
            <a:extLst>
              <a:ext uri="{FF2B5EF4-FFF2-40B4-BE49-F238E27FC236}">
                <a16:creationId xmlns:a16="http://schemas.microsoft.com/office/drawing/2014/main" id="{4D3E2E17-F657-A619-B241-BC1A42C7F13E}"/>
              </a:ext>
            </a:extLst>
          </p:cNvPr>
          <p:cNvPicPr>
            <a:picLocks noChangeAspect="1"/>
          </p:cNvPicPr>
          <p:nvPr/>
        </p:nvPicPr>
        <p:blipFill>
          <a:blip r:embed="rId6"/>
          <a:stretch>
            <a:fillRect/>
          </a:stretch>
        </p:blipFill>
        <p:spPr>
          <a:xfrm>
            <a:off x="1143000" y="5419725"/>
            <a:ext cx="2083187" cy="933450"/>
          </a:xfrm>
          <a:prstGeom prst="rect">
            <a:avLst/>
          </a:prstGeom>
        </p:spPr>
      </p:pic>
      <p:grpSp>
        <p:nvGrpSpPr>
          <p:cNvPr id="48" name="Group 47">
            <a:extLst>
              <a:ext uri="{FF2B5EF4-FFF2-40B4-BE49-F238E27FC236}">
                <a16:creationId xmlns:a16="http://schemas.microsoft.com/office/drawing/2014/main" id="{DFBEC292-A87D-0A19-9DB3-0E5CDCC5FD6E}"/>
              </a:ext>
            </a:extLst>
          </p:cNvPr>
          <p:cNvGrpSpPr/>
          <p:nvPr/>
        </p:nvGrpSpPr>
        <p:grpSpPr>
          <a:xfrm>
            <a:off x="3400424" y="5267325"/>
            <a:ext cx="2162175" cy="1009650"/>
            <a:chOff x="4229099" y="3095625"/>
            <a:chExt cx="2162175" cy="1009650"/>
          </a:xfrm>
        </p:grpSpPr>
        <p:sp>
          <p:nvSpPr>
            <p:cNvPr id="49" name="Arrow: Right 48">
              <a:extLst>
                <a:ext uri="{FF2B5EF4-FFF2-40B4-BE49-F238E27FC236}">
                  <a16:creationId xmlns:a16="http://schemas.microsoft.com/office/drawing/2014/main" id="{0BEA9E3F-8140-C28D-874C-6755AA9CCA04}"/>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167D458-9FD9-B8AD-699F-4EE59FC912B5}"/>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Đổi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grpSp>
        <p:nvGrpSpPr>
          <p:cNvPr id="53" name="Group 52">
            <a:extLst>
              <a:ext uri="{FF2B5EF4-FFF2-40B4-BE49-F238E27FC236}">
                <a16:creationId xmlns:a16="http://schemas.microsoft.com/office/drawing/2014/main" id="{D17D5451-407D-F59C-A518-54264452894E}"/>
              </a:ext>
            </a:extLst>
          </p:cNvPr>
          <p:cNvGrpSpPr/>
          <p:nvPr/>
        </p:nvGrpSpPr>
        <p:grpSpPr>
          <a:xfrm>
            <a:off x="5238750" y="5467350"/>
            <a:ext cx="1824947" cy="828675"/>
            <a:chOff x="5238750" y="5467350"/>
            <a:chExt cx="1824947" cy="828675"/>
          </a:xfrm>
        </p:grpSpPr>
        <p:pic>
          <p:nvPicPr>
            <p:cNvPr id="51" name="Picture 50">
              <a:extLst>
                <a:ext uri="{FF2B5EF4-FFF2-40B4-BE49-F238E27FC236}">
                  <a16:creationId xmlns:a16="http://schemas.microsoft.com/office/drawing/2014/main" id="{8F0EFC0B-05AB-9207-2B68-F89ECDC75278}"/>
                </a:ext>
              </a:extLst>
            </p:cNvPr>
            <p:cNvPicPr>
              <a:picLocks noChangeAspect="1"/>
            </p:cNvPicPr>
            <p:nvPr/>
          </p:nvPicPr>
          <p:blipFill>
            <a:blip r:embed="rId4"/>
            <a:stretch>
              <a:fillRect/>
            </a:stretch>
          </p:blipFill>
          <p:spPr>
            <a:xfrm>
              <a:off x="5238750" y="5467350"/>
              <a:ext cx="1824947" cy="828675"/>
            </a:xfrm>
            <a:prstGeom prst="rect">
              <a:avLst/>
            </a:prstGeom>
          </p:spPr>
        </p:pic>
        <p:sp>
          <p:nvSpPr>
            <p:cNvPr id="52" name="Rectangle: Rounded Corners 51">
              <a:extLst>
                <a:ext uri="{FF2B5EF4-FFF2-40B4-BE49-F238E27FC236}">
                  <a16:creationId xmlns:a16="http://schemas.microsoft.com/office/drawing/2014/main" id="{F596326B-EC77-06B9-63DA-8932B790E90D}"/>
                </a:ext>
              </a:extLst>
            </p:cNvPr>
            <p:cNvSpPr/>
            <p:nvPr/>
          </p:nvSpPr>
          <p:spPr>
            <a:xfrm>
              <a:off x="5314950" y="5495925"/>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pSp>
      <p:sp>
        <p:nvSpPr>
          <p:cNvPr id="54" name="Rectangle: Rounded Corners 53">
            <a:extLst>
              <a:ext uri="{FF2B5EF4-FFF2-40B4-BE49-F238E27FC236}">
                <a16:creationId xmlns:a16="http://schemas.microsoft.com/office/drawing/2014/main" id="{6EB31214-71AD-A803-F9C0-C690D2EE353D}"/>
              </a:ext>
            </a:extLst>
          </p:cNvPr>
          <p:cNvSpPr/>
          <p:nvPr/>
        </p:nvSpPr>
        <p:spPr>
          <a:xfrm>
            <a:off x="5324475" y="5486400"/>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rPr>
              <a:t>2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5875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down)">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down)">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down)">
                                      <p:cBhvr>
                                        <p:cTn id="40" dur="500"/>
                                        <p:tgtEl>
                                          <p:spTgt spid="3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down)">
                                      <p:cBhvr>
                                        <p:cTn id="45" dur="500"/>
                                        <p:tgtEl>
                                          <p:spTgt spid="43"/>
                                        </p:tgtEl>
                                      </p:cBhvr>
                                    </p:animEffect>
                                  </p:childTnLst>
                                </p:cTn>
                              </p:par>
                              <p:par>
                                <p:cTn id="46" presetID="22" presetClass="entr" presetSubtype="4" fill="hold"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wipe(down)">
                                      <p:cBhvr>
                                        <p:cTn id="48" dur="500"/>
                                        <p:tgtEl>
                                          <p:spTgt spid="40"/>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down)">
                                      <p:cBhvr>
                                        <p:cTn id="51" dur="500"/>
                                        <p:tgtEl>
                                          <p:spTgt spid="44"/>
                                        </p:tgtEl>
                                      </p:cBhvr>
                                    </p:animEffect>
                                  </p:childTnLst>
                                </p:cTn>
                              </p:par>
                              <p:par>
                                <p:cTn id="52" presetID="22" presetClass="entr" presetSubtype="4" fill="hold"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wipe(down)">
                                      <p:cBhvr>
                                        <p:cTn id="54" dur="500"/>
                                        <p:tgtEl>
                                          <p:spTgt spid="4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wipe(down)">
                                      <p:cBhvr>
                                        <p:cTn id="59" dur="500"/>
                                        <p:tgtEl>
                                          <p:spTgt spid="4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down)">
                                      <p:cBhvr>
                                        <p:cTn id="64" dur="500"/>
                                        <p:tgtEl>
                                          <p:spTgt spid="4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wipe(down)">
                                      <p:cBhvr>
                                        <p:cTn id="69" dur="500"/>
                                        <p:tgtEl>
                                          <p:spTgt spid="4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wipe(down)">
                                      <p:cBhvr>
                                        <p:cTn id="74" dur="500"/>
                                        <p:tgtEl>
                                          <p:spTgt spid="53"/>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54"/>
                                        </p:tgtEl>
                                        <p:attrNameLst>
                                          <p:attrName>style.visibility</p:attrName>
                                        </p:attrNameLst>
                                      </p:cBhvr>
                                      <p:to>
                                        <p:strVal val="visible"/>
                                      </p:to>
                                    </p:set>
                                    <p:animEffect transition="in" filter="wipe(down)">
                                      <p:cBhvr>
                                        <p:cTn id="7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9" grpId="0" animBg="1"/>
      <p:bldP spid="43" grpId="0" animBg="1"/>
      <p:bldP spid="44" grpId="0" animBg="1"/>
      <p:bldP spid="46" grpId="0" animBg="1"/>
      <p:bldP spid="54" grpId="0" animBg="1"/>
    </p:bldLst>
  </p:timing>
</p:sld>
</file>

<file path=ppt/theme/theme1.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534</Words>
  <Application>Microsoft Office PowerPoint</Application>
  <PresentationFormat>Widescreen</PresentationFormat>
  <Paragraphs>66</Paragraphs>
  <Slides>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Cambria</vt:lpstr>
      <vt:lpstr>Times New Roman</vt:lpstr>
      <vt:lpstr>FLOWERS 16X9</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14</cp:revision>
  <dcterms:created xsi:type="dcterms:W3CDTF">2023-02-05T07:18:54Z</dcterms:created>
  <dcterms:modified xsi:type="dcterms:W3CDTF">2025-05-01T09:08:25Z</dcterms:modified>
</cp:coreProperties>
</file>