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72" r:id="rId2"/>
    <p:sldId id="284" r:id="rId3"/>
    <p:sldId id="298" r:id="rId4"/>
    <p:sldId id="308" r:id="rId5"/>
    <p:sldId id="30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DD999-CD75-4EB6-BAEA-E017635CFFE1}"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C7601-D000-495C-9E13-E393BC85181C}" type="slidenum">
              <a:rPr lang="en-US" smtClean="0"/>
              <a:t>‹#›</a:t>
            </a:fld>
            <a:endParaRPr lang="en-US"/>
          </a:p>
        </p:txBody>
      </p:sp>
    </p:spTree>
    <p:extLst>
      <p:ext uri="{BB962C8B-B14F-4D97-AF65-F5344CB8AC3E}">
        <p14:creationId xmlns:p14="http://schemas.microsoft.com/office/powerpoint/2010/main" val="358294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45F37A9-7F34-487D-A930-ACC888D93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a:extLst>
              <a:ext uri="{FF2B5EF4-FFF2-40B4-BE49-F238E27FC236}">
                <a16:creationId xmlns:a16="http://schemas.microsoft.com/office/drawing/2014/main" id="{6AAFA638-D9E6-417B-889B-8E2D2F9308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169"/>
          <a:stretch/>
        </p:blipFill>
        <p:spPr>
          <a:xfrm>
            <a:off x="1576535" y="0"/>
            <a:ext cx="9576486" cy="6160587"/>
          </a:xfrm>
          <a:prstGeom prst="rect">
            <a:avLst/>
          </a:prstGeom>
        </p:spPr>
      </p:pic>
      <p:pic>
        <p:nvPicPr>
          <p:cNvPr id="15" name="图片 14">
            <a:extLst>
              <a:ext uri="{FF2B5EF4-FFF2-40B4-BE49-F238E27FC236}">
                <a16:creationId xmlns:a16="http://schemas.microsoft.com/office/drawing/2014/main" id="{C464F828-C40F-44DB-8AC7-4CE7B78F6F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8887" y="1027227"/>
            <a:ext cx="2438400" cy="2254786"/>
          </a:xfrm>
          <a:prstGeom prst="rect">
            <a:avLst/>
          </a:prstGeom>
        </p:spPr>
      </p:pic>
      <p:pic>
        <p:nvPicPr>
          <p:cNvPr id="16" name="图片 15">
            <a:extLst>
              <a:ext uri="{FF2B5EF4-FFF2-40B4-BE49-F238E27FC236}">
                <a16:creationId xmlns:a16="http://schemas.microsoft.com/office/drawing/2014/main" id="{0B71BFE1-656B-4A10-9B8A-9C7CD9E7BCB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10412" y="5044526"/>
            <a:ext cx="603476" cy="809928"/>
          </a:xfrm>
          <a:prstGeom prst="rect">
            <a:avLst/>
          </a:prstGeom>
        </p:spPr>
      </p:pic>
    </p:spTree>
    <p:extLst>
      <p:ext uri="{BB962C8B-B14F-4D97-AF65-F5344CB8AC3E}">
        <p14:creationId xmlns:p14="http://schemas.microsoft.com/office/powerpoint/2010/main" val="36101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94E15D-6B6E-42AE-8C46-899B16CFED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A06E96-E838-42AF-8A86-6A28C6513F4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0A3C43-529E-4F47-8EF7-7F6CA3F7A08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6272429-6BB3-48E0-A428-44B1C8A5379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BCED68C-2521-4D27-A42F-06A22A74182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5287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9B279C7-E708-481D-9D75-B8AF4D36F5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F1EA23F-D116-4D33-930B-8CF59400249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92623F-2AA2-4F54-A9D1-DECD9A8663D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4AAB7DB-CBC1-4C6B-A25A-B4CA7066640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CDD5CDA-2659-414F-9B15-20E1494BBC2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5176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13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50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4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9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00741D3-4F50-4C38-B737-1F00E5E964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05343 h 6858000"/>
              <a:gd name="connsiteX3" fmla="*/ 12080492 w 12192000"/>
              <a:gd name="connsiteY3" fmla="*/ 3805844 h 6858000"/>
              <a:gd name="connsiteX4" fmla="*/ 10101618 w 12192000"/>
              <a:gd name="connsiteY4" fmla="*/ 4712669 h 6858000"/>
              <a:gd name="connsiteX5" fmla="*/ 9210926 w 12192000"/>
              <a:gd name="connsiteY5" fmla="*/ 6698856 h 6858000"/>
              <a:gd name="connsiteX6" fmla="*/ 9211506 w 12192000"/>
              <a:gd name="connsiteY6" fmla="*/ 6858000 h 6858000"/>
              <a:gd name="connsiteX7" fmla="*/ 3521398 w 12192000"/>
              <a:gd name="connsiteY7" fmla="*/ 6858000 h 6858000"/>
              <a:gd name="connsiteX8" fmla="*/ 3448603 w 12192000"/>
              <a:gd name="connsiteY8" fmla="*/ 6634175 h 6858000"/>
              <a:gd name="connsiteX9" fmla="*/ 1933176 w 12192000"/>
              <a:gd name="connsiteY9" fmla="*/ 4713857 h 6858000"/>
              <a:gd name="connsiteX10" fmla="*/ 219218 w 12192000"/>
              <a:gd name="connsiteY10" fmla="*/ 3881814 h 6858000"/>
              <a:gd name="connsiteX11" fmla="*/ 0 w 12192000"/>
              <a:gd name="connsiteY11" fmla="*/ 38375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3805343"/>
                </a:lnTo>
                <a:lnTo>
                  <a:pt x="12080492" y="3805844"/>
                </a:lnTo>
                <a:cubicBezTo>
                  <a:pt x="11377132" y="3842595"/>
                  <a:pt x="10661936" y="4147773"/>
                  <a:pt x="10101618" y="4712669"/>
                </a:cubicBezTo>
                <a:cubicBezTo>
                  <a:pt x="9541300" y="5277565"/>
                  <a:pt x="9241952" y="5995220"/>
                  <a:pt x="9210926" y="6698856"/>
                </a:cubicBezTo>
                <a:lnTo>
                  <a:pt x="9211506" y="6858000"/>
                </a:lnTo>
                <a:lnTo>
                  <a:pt x="3521398" y="6858000"/>
                </a:lnTo>
                <a:lnTo>
                  <a:pt x="3448603" y="6634175"/>
                </a:lnTo>
                <a:cubicBezTo>
                  <a:pt x="3196636" y="5961902"/>
                  <a:pt x="2671586" y="5268681"/>
                  <a:pt x="1933176" y="4713857"/>
                </a:cubicBezTo>
                <a:cubicBezTo>
                  <a:pt x="1379368" y="4297740"/>
                  <a:pt x="784189" y="4018562"/>
                  <a:pt x="219218" y="3881814"/>
                </a:cubicBezTo>
                <a:lnTo>
                  <a:pt x="0" y="3837538"/>
                </a:lnTo>
                <a:close/>
              </a:path>
            </a:pathLst>
          </a:custGeom>
        </p:spPr>
      </p:pic>
      <p:pic>
        <p:nvPicPr>
          <p:cNvPr id="8" name="图片 7">
            <a:extLst>
              <a:ext uri="{FF2B5EF4-FFF2-40B4-BE49-F238E27FC236}">
                <a16:creationId xmlns:a16="http://schemas.microsoft.com/office/drawing/2014/main" id="{462626BF-B361-4A98-A76F-B61BA77BF1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45"/>
          <a:stretch/>
        </p:blipFill>
        <p:spPr>
          <a:xfrm>
            <a:off x="2265038" y="1"/>
            <a:ext cx="8291578" cy="5905500"/>
          </a:xfrm>
          <a:prstGeom prst="rect">
            <a:avLst/>
          </a:prstGeom>
        </p:spPr>
      </p:pic>
      <p:pic>
        <p:nvPicPr>
          <p:cNvPr id="9" name="图片 8">
            <a:extLst>
              <a:ext uri="{FF2B5EF4-FFF2-40B4-BE49-F238E27FC236}">
                <a16:creationId xmlns:a16="http://schemas.microsoft.com/office/drawing/2014/main" id="{18D02148-AD47-4BD8-98E5-984D94F020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027" y="1580059"/>
            <a:ext cx="2438400" cy="2254786"/>
          </a:xfrm>
          <a:prstGeom prst="rect">
            <a:avLst/>
          </a:prstGeom>
        </p:spPr>
      </p:pic>
    </p:spTree>
    <p:extLst>
      <p:ext uri="{BB962C8B-B14F-4D97-AF65-F5344CB8AC3E}">
        <p14:creationId xmlns:p14="http://schemas.microsoft.com/office/powerpoint/2010/main" val="85251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6083D-7685-4EF1-B383-31940BC23B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7102E5-65CE-4FD7-A498-A2CCBD4A004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A7676C5-3F20-4F9F-A0DD-0717B3A9E42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1D3B555-ED1C-4ECA-A6C5-FB1DEC94674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36F6CFA-2ECB-4F05-BADB-FECCF636DA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45B61D9-DAF5-4B6B-94CE-03A4EB4EB23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9825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6E4673-7A70-4A0F-8ACA-B0BAAEBB325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9805A6-8E38-407C-A88B-1B995AB0EA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762A9E2-5ACB-44A6-8909-A91551F37E1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02EC23-29BB-4407-A4A2-788EFB0BDB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DE70C0-5A43-4F2C-A768-B66F129148C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63EA6C-3CA5-4AEA-83A9-8E29C1443F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E47FFA03-2AF4-4CD5-9C08-58CA0B6FEAE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B7804F6-B6EB-43F9-8BFC-F7C41E7FC48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4653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2BCF1C-3DF5-48FC-96A3-CC9336572EA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7EE45C3-B8F5-48DC-9131-423E8E2B138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AA3452AD-0466-494C-BF64-71E8D3765BD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12F758DA-8DFD-40A9-98B0-9B7290B64AB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42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F0D7FB-C89C-4290-8428-0C9B6307F4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8302420-EE4F-4C15-B188-05CEB7AC262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7B136740-DB7D-4A0C-916D-0FDEF77C1C1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767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9557B-8C14-44E6-9F93-09E4CF275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4F9041-C970-4AC7-BC85-E1B516D399D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2E641DF-A750-4827-AA3C-7F0B62CE75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17D08A-3652-4EEE-BF37-43E859DEAE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2C8F1EB-14D9-4705-B9D5-ED5DAEA8B24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C418304-A790-4D5E-8B7F-8C568EC70E6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6429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CC530D-9E2C-472A-86F7-D630A18F0B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12FCE4C-B73C-4B9A-A24A-B786314B074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DA21AFB-5946-446E-AB4A-0BC3386C44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7D4A86-6458-45E0-A950-42C5EECA9B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C30D7-7CA5-44C7-8F09-858049F4AF88}"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0E492D9-C737-404A-879A-8340C7D586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0A4D237-96E2-4D51-9494-50ABF64FB19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CA174A-EC50-4D5B-837E-17DE8891D523}"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8649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C98E981-4AC1-496A-86D2-FE36A96CDA7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9062" y="261868"/>
            <a:ext cx="603476" cy="809928"/>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125247F9-3CC8-927E-8881-45C76777D743}"/>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571626" y="409574"/>
            <a:ext cx="1304925" cy="1304925"/>
          </a:xfrm>
          <a:prstGeom prst="rect">
            <a:avLst/>
          </a:prstGeom>
        </p:spPr>
      </p:pic>
    </p:spTree>
    <p:extLst>
      <p:ext uri="{BB962C8B-B14F-4D97-AF65-F5344CB8AC3E}">
        <p14:creationId xmlns:p14="http://schemas.microsoft.com/office/powerpoint/2010/main" val="2951173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EB1A3F9F-CE37-44F9-8058-A357C3FF3B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05343 h 6858000"/>
              <a:gd name="connsiteX3" fmla="*/ 12080492 w 12192000"/>
              <a:gd name="connsiteY3" fmla="*/ 3805844 h 6858000"/>
              <a:gd name="connsiteX4" fmla="*/ 10101618 w 12192000"/>
              <a:gd name="connsiteY4" fmla="*/ 4712669 h 6858000"/>
              <a:gd name="connsiteX5" fmla="*/ 9210926 w 12192000"/>
              <a:gd name="connsiteY5" fmla="*/ 6698856 h 6858000"/>
              <a:gd name="connsiteX6" fmla="*/ 9211506 w 12192000"/>
              <a:gd name="connsiteY6" fmla="*/ 6858000 h 6858000"/>
              <a:gd name="connsiteX7" fmla="*/ 3521398 w 12192000"/>
              <a:gd name="connsiteY7" fmla="*/ 6858000 h 6858000"/>
              <a:gd name="connsiteX8" fmla="*/ 3448603 w 12192000"/>
              <a:gd name="connsiteY8" fmla="*/ 6634175 h 6858000"/>
              <a:gd name="connsiteX9" fmla="*/ 1933176 w 12192000"/>
              <a:gd name="connsiteY9" fmla="*/ 4713857 h 6858000"/>
              <a:gd name="connsiteX10" fmla="*/ 219218 w 12192000"/>
              <a:gd name="connsiteY10" fmla="*/ 3881814 h 6858000"/>
              <a:gd name="connsiteX11" fmla="*/ 0 w 12192000"/>
              <a:gd name="connsiteY11" fmla="*/ 38375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3805343"/>
                </a:lnTo>
                <a:lnTo>
                  <a:pt x="12080492" y="3805844"/>
                </a:lnTo>
                <a:cubicBezTo>
                  <a:pt x="11377132" y="3842595"/>
                  <a:pt x="10661936" y="4147773"/>
                  <a:pt x="10101618" y="4712669"/>
                </a:cubicBezTo>
                <a:cubicBezTo>
                  <a:pt x="9541300" y="5277565"/>
                  <a:pt x="9241952" y="5995220"/>
                  <a:pt x="9210926" y="6698856"/>
                </a:cubicBezTo>
                <a:lnTo>
                  <a:pt x="9211506" y="6858000"/>
                </a:lnTo>
                <a:lnTo>
                  <a:pt x="3521398" y="6858000"/>
                </a:lnTo>
                <a:lnTo>
                  <a:pt x="3448603" y="6634175"/>
                </a:lnTo>
                <a:cubicBezTo>
                  <a:pt x="3196636" y="5961902"/>
                  <a:pt x="2671586" y="5268681"/>
                  <a:pt x="1933176" y="4713857"/>
                </a:cubicBezTo>
                <a:cubicBezTo>
                  <a:pt x="1379368" y="4297740"/>
                  <a:pt x="784189" y="4018562"/>
                  <a:pt x="219218" y="3881814"/>
                </a:cubicBezTo>
                <a:lnTo>
                  <a:pt x="0" y="3837538"/>
                </a:lnTo>
                <a:close/>
              </a:path>
            </a:pathLst>
          </a:custGeom>
        </p:spPr>
      </p:pic>
      <p:cxnSp>
        <p:nvCxnSpPr>
          <p:cNvPr id="16" name="直接连接符 15">
            <a:extLst>
              <a:ext uri="{FF2B5EF4-FFF2-40B4-BE49-F238E27FC236}">
                <a16:creationId xmlns:a16="http://schemas.microsoft.com/office/drawing/2014/main" id="{C6F38E95-FB6F-4FE5-83C3-5D89B4E4693F}"/>
              </a:ext>
            </a:extLst>
          </p:cNvPr>
          <p:cNvCxnSpPr>
            <a:cxnSpLocks/>
          </p:cNvCxnSpPr>
          <p:nvPr/>
        </p:nvCxnSpPr>
        <p:spPr>
          <a:xfrm>
            <a:off x="4940696" y="3931118"/>
            <a:ext cx="2224701" cy="0"/>
          </a:xfrm>
          <a:prstGeom prst="line">
            <a:avLst/>
          </a:prstGeom>
          <a:ln>
            <a:solidFill>
              <a:schemeClr val="accent1">
                <a:alpha val="66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7FD2E196-9D4F-4C47-818A-2909C4C73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56"/>
            <a:ext cx="2438400" cy="2254786"/>
          </a:xfrm>
          <a:prstGeom prst="rect">
            <a:avLst/>
          </a:prstGeom>
        </p:spPr>
      </p:pic>
      <p:pic>
        <p:nvPicPr>
          <p:cNvPr id="18" name="图片 9">
            <a:extLst>
              <a:ext uri="{FF2B5EF4-FFF2-40B4-BE49-F238E27FC236}">
                <a16:creationId xmlns:a16="http://schemas.microsoft.com/office/drawing/2014/main" id="{3FFFC468-3E18-4CFB-A7FB-BAFA1FC347DF}"/>
              </a:ext>
            </a:extLst>
          </p:cNvPr>
          <p:cNvPicPr>
            <a:picLocks noChangeAspect="1"/>
          </p:cNvPicPr>
          <p:nvPr/>
        </p:nvPicPr>
        <p:blipFill rotWithShape="1">
          <a:blip r:embed="rId4">
            <a:extLst>
              <a:ext uri="{28A0092B-C50C-407E-A947-70E740481C1C}">
                <a14:useLocalDpi xmlns:a14="http://schemas.microsoft.com/office/drawing/2010/main" val="0"/>
              </a:ext>
            </a:extLst>
          </a:blip>
          <a:srcRect t="545"/>
          <a:stretch/>
        </p:blipFill>
        <p:spPr>
          <a:xfrm>
            <a:off x="800164" y="-1420742"/>
            <a:ext cx="10591672" cy="8187543"/>
          </a:xfrm>
          <a:prstGeom prst="rect">
            <a:avLst/>
          </a:prstGeom>
        </p:spPr>
      </p:pic>
      <p:pic>
        <p:nvPicPr>
          <p:cNvPr id="8" name="Picture 7"/>
          <p:cNvPicPr>
            <a:picLocks noChangeAspect="1"/>
          </p:cNvPicPr>
          <p:nvPr/>
        </p:nvPicPr>
        <p:blipFill rotWithShape="1">
          <a:blip r:embed="rId5"/>
          <a:srcRect r="29934" b="30508"/>
          <a:stretch/>
        </p:blipFill>
        <p:spPr>
          <a:xfrm>
            <a:off x="4661071" y="1691658"/>
            <a:ext cx="2749379" cy="959618"/>
          </a:xfrm>
          <a:prstGeom prst="rect">
            <a:avLst/>
          </a:prstGeom>
        </p:spPr>
      </p:pic>
      <p:pic>
        <p:nvPicPr>
          <p:cNvPr id="5" name="Picture 4">
            <a:extLst>
              <a:ext uri="{FF2B5EF4-FFF2-40B4-BE49-F238E27FC236}">
                <a16:creationId xmlns:a16="http://schemas.microsoft.com/office/drawing/2014/main" id="{5D0466B7-ECAB-DA28-08A9-5BE7C93B7C7E}"/>
              </a:ext>
            </a:extLst>
          </p:cNvPr>
          <p:cNvPicPr>
            <a:picLocks noChangeAspect="1"/>
          </p:cNvPicPr>
          <p:nvPr/>
        </p:nvPicPr>
        <p:blipFill>
          <a:blip r:embed="rId6"/>
          <a:stretch>
            <a:fillRect/>
          </a:stretch>
        </p:blipFill>
        <p:spPr>
          <a:xfrm>
            <a:off x="1880231" y="2673030"/>
            <a:ext cx="8888738" cy="1511939"/>
          </a:xfrm>
          <a:prstGeom prst="rect">
            <a:avLst/>
          </a:prstGeom>
        </p:spPr>
      </p:pic>
      <p:sp>
        <p:nvSpPr>
          <p:cNvPr id="6" name="TextBox 5">
            <a:extLst>
              <a:ext uri="{FF2B5EF4-FFF2-40B4-BE49-F238E27FC236}">
                <a16:creationId xmlns:a16="http://schemas.microsoft.com/office/drawing/2014/main" id="{BCC44915-743C-92B5-8FF5-22880017054D}"/>
              </a:ext>
            </a:extLst>
          </p:cNvPr>
          <p:cNvSpPr txBox="1"/>
          <p:nvPr/>
        </p:nvSpPr>
        <p:spPr>
          <a:xfrm>
            <a:off x="5400675" y="4029075"/>
            <a:ext cx="2628900"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Tiết</a:t>
            </a:r>
            <a:r>
              <a:rPr lang="en-US" sz="4000" dirty="0">
                <a:latin typeface="Calibri" panose="020F0502020204030204" pitchFamily="34" charset="0"/>
                <a:cs typeface="Calibri" panose="020F0502020204030204" pitchFamily="34" charset="0"/>
              </a:rPr>
              <a:t> 1)</a:t>
            </a:r>
          </a:p>
        </p:txBody>
      </p:sp>
      <p:sp>
        <p:nvSpPr>
          <p:cNvPr id="2" name="TextBox 1"/>
          <p:cNvSpPr txBox="1"/>
          <p:nvPr/>
        </p:nvSpPr>
        <p:spPr>
          <a:xfrm>
            <a:off x="2733868" y="4736962"/>
            <a:ext cx="6382139"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Giáo viên: Nguyễn Khánh Linh</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55532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F0506-2B68-5DDB-B871-F1394AA518D4}"/>
              </a:ext>
            </a:extLst>
          </p:cNvPr>
          <p:cNvPicPr>
            <a:picLocks noChangeAspect="1"/>
          </p:cNvPicPr>
          <p:nvPr/>
        </p:nvPicPr>
        <p:blipFill>
          <a:blip r:embed="rId2"/>
          <a:stretch>
            <a:fillRect/>
          </a:stretch>
        </p:blipFill>
        <p:spPr>
          <a:xfrm>
            <a:off x="0" y="-1"/>
            <a:ext cx="12192000" cy="6890331"/>
          </a:xfrm>
          <a:prstGeom prst="rect">
            <a:avLst/>
          </a:prstGeom>
        </p:spPr>
      </p:pic>
      <p:pic>
        <p:nvPicPr>
          <p:cNvPr id="6" name="Picture 5">
            <a:extLst>
              <a:ext uri="{FF2B5EF4-FFF2-40B4-BE49-F238E27FC236}">
                <a16:creationId xmlns:a16="http://schemas.microsoft.com/office/drawing/2014/main" id="{94F0C65F-6E26-7A66-E03B-A57A26E3E651}"/>
              </a:ext>
            </a:extLst>
          </p:cNvPr>
          <p:cNvPicPr>
            <a:picLocks noChangeAspect="1"/>
          </p:cNvPicPr>
          <p:nvPr/>
        </p:nvPicPr>
        <p:blipFill>
          <a:blip r:embed="rId3"/>
          <a:stretch>
            <a:fillRect/>
          </a:stretch>
        </p:blipFill>
        <p:spPr>
          <a:xfrm>
            <a:off x="1223962" y="5295900"/>
            <a:ext cx="6024563" cy="1495425"/>
          </a:xfrm>
          <a:prstGeom prst="rect">
            <a:avLst/>
          </a:prstGeom>
        </p:spPr>
      </p:pic>
    </p:spTree>
    <p:extLst>
      <p:ext uri="{BB962C8B-B14F-4D97-AF65-F5344CB8AC3E}">
        <p14:creationId xmlns:p14="http://schemas.microsoft.com/office/powerpoint/2010/main" val="7539396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361B-CF55-7E08-0A87-F6C3BEDA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Rectangle: Rounded Corners 5">
            <a:extLst>
              <a:ext uri="{FF2B5EF4-FFF2-40B4-BE49-F238E27FC236}">
                <a16:creationId xmlns:a16="http://schemas.microsoft.com/office/drawing/2014/main" id="{F93E77C6-C9D6-7B55-098F-3F13B3498ED4}"/>
              </a:ext>
            </a:extLst>
          </p:cNvPr>
          <p:cNvSpPr/>
          <p:nvPr/>
        </p:nvSpPr>
        <p:spPr>
          <a:xfrm>
            <a:off x="264160" y="340056"/>
            <a:ext cx="11529692" cy="6317919"/>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E2B1CA13-FDB3-09C7-5F9C-FE8DF15A16BA}"/>
              </a:ext>
            </a:extLst>
          </p:cNvPr>
          <p:cNvSpPr txBox="1"/>
          <p:nvPr/>
        </p:nvSpPr>
        <p:spPr>
          <a:xfrm>
            <a:off x="1066800" y="723900"/>
            <a:ext cx="10134599" cy="1077218"/>
          </a:xfrm>
          <a:prstGeom prst="rect">
            <a:avLst/>
          </a:prstGeom>
          <a:noFill/>
        </p:spPr>
        <p:txBody>
          <a:bodyPr wrap="square" rtlCol="0">
            <a:spAutoFit/>
          </a:bodyPr>
          <a:lstStyle/>
          <a:p>
            <a:r>
              <a:rPr lang="vi-VN"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Rô – bốt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đã</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ghi</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chép</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kết</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quả</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ném</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bóng</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vào</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rổ</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các</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Nam,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Việt</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Mai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như</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sau</a:t>
            </a: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endParaRPr lang="en-US" sz="3200" b="1" dirty="0">
              <a:solidFill>
                <a:srgbClr val="0070C0"/>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A615EC74-2552-98E9-4ADF-847401BE8F11}"/>
              </a:ext>
            </a:extLst>
          </p:cNvPr>
          <p:cNvPicPr>
            <a:picLocks noChangeAspect="1"/>
          </p:cNvPicPr>
          <p:nvPr/>
        </p:nvPicPr>
        <p:blipFill>
          <a:blip r:embed="rId3"/>
          <a:stretch>
            <a:fillRect/>
          </a:stretch>
        </p:blipFill>
        <p:spPr>
          <a:xfrm>
            <a:off x="2490787" y="1890712"/>
            <a:ext cx="5138738" cy="2420514"/>
          </a:xfrm>
          <a:prstGeom prst="rect">
            <a:avLst/>
          </a:prstGeom>
        </p:spPr>
      </p:pic>
      <p:sp>
        <p:nvSpPr>
          <p:cNvPr id="28" name="TextBox 27">
            <a:extLst>
              <a:ext uri="{FF2B5EF4-FFF2-40B4-BE49-F238E27FC236}">
                <a16:creationId xmlns:a16="http://schemas.microsoft.com/office/drawing/2014/main" id="{3F02B00B-76E4-C540-8E05-2E120FE056B2}"/>
              </a:ext>
            </a:extLst>
          </p:cNvPr>
          <p:cNvSpPr txBox="1"/>
          <p:nvPr/>
        </p:nvSpPr>
        <p:spPr>
          <a:xfrm>
            <a:off x="714375" y="4362450"/>
            <a:ext cx="11010900" cy="2308324"/>
          </a:xfrm>
          <a:prstGeom prst="rect">
            <a:avLst/>
          </a:prstGeom>
          <a:noFill/>
        </p:spPr>
        <p:txBody>
          <a:bodyPr wrap="square" rtlCol="0">
            <a:spAutoFit/>
          </a:bodyPr>
          <a:lstStyle/>
          <a:p>
            <a:pPr marL="342900" indent="-342900">
              <a:buFont typeface="Arial" panose="020B0604020202020204" pitchFamily="34" charset="0"/>
              <a:buChar char="•"/>
            </a:pPr>
            <a:r>
              <a:rPr lang="vi-VN" sz="2400" b="1" dirty="0">
                <a:latin typeface="Calibri" panose="020F0502020204030204" pitchFamily="34" charset="0"/>
                <a:cs typeface="Calibri" panose="020F0502020204030204" pitchFamily="34" charset="0"/>
              </a:rPr>
              <a:t>Rô – bốt dùng các dấu X và O để ghi lại kết quả.</a:t>
            </a: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400" b="1" dirty="0">
                <a:latin typeface="Calibri" panose="020F0502020204030204" pitchFamily="34" charset="0"/>
                <a:cs typeface="Calibri" panose="020F0502020204030204" pitchFamily="34" charset="0"/>
              </a:rPr>
              <a:t>Với mỗi lần một bạn đưa bóng vào rổ thành công, Rô – bốt sẽ viết 1 dấu X vào hàng ghi tên bạn đó.</a:t>
            </a:r>
            <a:r>
              <a:rPr lang="en-US" sz="2400" b="1" dirty="0">
                <a:latin typeface="Calibri" panose="020F0502020204030204" pitchFamily="34" charset="0"/>
                <a:cs typeface="Calibri" panose="020F0502020204030204" pitchFamily="34" charset="0"/>
              </a:rPr>
              <a:t> </a:t>
            </a:r>
            <a:r>
              <a:rPr lang="vi-VN" sz="2400" b="1" dirty="0">
                <a:latin typeface="Calibri" panose="020F0502020204030204" pitchFamily="34" charset="0"/>
                <a:cs typeface="Calibri" panose="020F0502020204030204" pitchFamily="34" charset="0"/>
              </a:rPr>
              <a:t>Mỗi dấu X là một lần đưa bóng vào rổ.</a:t>
            </a: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400" b="1" dirty="0">
                <a:latin typeface="Calibri" panose="020F0502020204030204" pitchFamily="34" charset="0"/>
                <a:cs typeface="Calibri" panose="020F0502020204030204" pitchFamily="34" charset="0"/>
              </a:rPr>
              <a:t>Với mỗi lần một bạn ném trượt, Rô – bốt viết một dấu O vào hàng ghi tên bạn đó. Mỗi dấu O là một lần ném trượt.</a:t>
            </a: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400" b="1" dirty="0">
                <a:latin typeface="Calibri" panose="020F0502020204030204" pitchFamily="34" charset="0"/>
                <a:cs typeface="Calibri" panose="020F0502020204030204" pitchFamily="34" charset="0"/>
              </a:rPr>
              <a:t>Rồi dựa vào số dấu X, Rô – bốt sẽ biết được số lần đưa bóng vào rổ của mỗi bạn.</a:t>
            </a:r>
            <a:endParaRPr lang="en-US" sz="2400" b="1" dirty="0">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299F4177-9CDC-EE44-314D-C3A0F0189EF1}"/>
              </a:ext>
            </a:extLst>
          </p:cNvPr>
          <p:cNvSpPr/>
          <p:nvPr/>
        </p:nvSpPr>
        <p:spPr>
          <a:xfrm>
            <a:off x="7772400" y="2133600"/>
            <a:ext cx="3933825" cy="17811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solidFill>
                  <a:srgbClr val="FF0000"/>
                </a:solidFill>
                <a:latin typeface="Calibri" panose="020F0502020204030204" pitchFamily="34" charset="0"/>
                <a:cs typeface="Calibri" panose="020F0502020204030204" pitchFamily="34" charset="0"/>
              </a:rPr>
              <a:t>Vậy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Nam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7 </a:t>
            </a:r>
            <a:r>
              <a:rPr lang="en-US" sz="2800" b="1" dirty="0" err="1">
                <a:solidFill>
                  <a:srgbClr val="FF0000"/>
                </a:solidFill>
                <a:latin typeface="Calibri" panose="020F0502020204030204" pitchFamily="34" charset="0"/>
                <a:cs typeface="Calibri" panose="020F0502020204030204" pitchFamily="34" charset="0"/>
              </a:rPr>
              <a:t>lần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Việt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10 </a:t>
            </a:r>
            <a:r>
              <a:rPr lang="en-US" sz="2800" b="1" dirty="0" err="1">
                <a:solidFill>
                  <a:srgbClr val="FF0000"/>
                </a:solidFill>
                <a:latin typeface="Calibri" panose="020F0502020204030204" pitchFamily="34" charset="0"/>
                <a:cs typeface="Calibri" panose="020F0502020204030204" pitchFamily="34" charset="0"/>
              </a:rPr>
              <a:t>lần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và</a:t>
            </a:r>
            <a:r>
              <a:rPr lang="en-US" sz="2800" b="1" dirty="0">
                <a:solidFill>
                  <a:srgbClr val="FF0000"/>
                </a:solidFill>
                <a:latin typeface="Calibri" panose="020F0502020204030204" pitchFamily="34" charset="0"/>
                <a:cs typeface="Calibri" panose="020F0502020204030204" pitchFamily="34" charset="0"/>
              </a:rPr>
              <a:t> Mai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5 </a:t>
            </a:r>
            <a:r>
              <a:rPr lang="en-US" sz="2800" b="1" dirty="0" err="1">
                <a:solidFill>
                  <a:srgbClr val="FF0000"/>
                </a:solidFill>
                <a:latin typeface="Calibri" panose="020F0502020204030204" pitchFamily="34" charset="0"/>
                <a:cs typeface="Calibri" panose="020F0502020204030204" pitchFamily="34" charset="0"/>
              </a:rPr>
              <a:t>lần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rổ</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31259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361B-CF55-7E08-0A87-F6C3BEDA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Rectangle: Rounded Corners 5">
            <a:extLst>
              <a:ext uri="{FF2B5EF4-FFF2-40B4-BE49-F238E27FC236}">
                <a16:creationId xmlns:a16="http://schemas.microsoft.com/office/drawing/2014/main" id="{F93E77C6-C9D6-7B55-098F-3F13B3498ED4}"/>
              </a:ext>
            </a:extLst>
          </p:cNvPr>
          <p:cNvSpPr/>
          <p:nvPr/>
        </p:nvSpPr>
        <p:spPr>
          <a:xfrm>
            <a:off x="264160" y="340056"/>
            <a:ext cx="11529692" cy="6317919"/>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53F59970-8792-676A-B8F5-7FBC6C095F61}"/>
              </a:ext>
            </a:extLst>
          </p:cNvPr>
          <p:cNvGrpSpPr/>
          <p:nvPr/>
        </p:nvGrpSpPr>
        <p:grpSpPr>
          <a:xfrm>
            <a:off x="797265" y="586075"/>
            <a:ext cx="10775610" cy="954107"/>
            <a:chOff x="549615" y="1129000"/>
            <a:chExt cx="10775610" cy="954107"/>
          </a:xfrm>
        </p:grpSpPr>
        <p:grpSp>
          <p:nvGrpSpPr>
            <p:cNvPr id="2" name="Group 1">
              <a:extLst>
                <a:ext uri="{FF2B5EF4-FFF2-40B4-BE49-F238E27FC236}">
                  <a16:creationId xmlns:a16="http://schemas.microsoft.com/office/drawing/2014/main" id="{9E16EABF-CD1D-DDFC-A658-71A71C2DB2C7}"/>
                </a:ext>
              </a:extLst>
            </p:cNvPr>
            <p:cNvGrpSpPr/>
            <p:nvPr/>
          </p:nvGrpSpPr>
          <p:grpSpPr>
            <a:xfrm>
              <a:off x="549615" y="1143620"/>
              <a:ext cx="587224" cy="646331"/>
              <a:chOff x="759165" y="645780"/>
              <a:chExt cx="587224" cy="646331"/>
            </a:xfrm>
          </p:grpSpPr>
          <p:sp>
            <p:nvSpPr>
              <p:cNvPr id="4" name="Oval 3">
                <a:extLst>
                  <a:ext uri="{FF2B5EF4-FFF2-40B4-BE49-F238E27FC236}">
                    <a16:creationId xmlns:a16="http://schemas.microsoft.com/office/drawing/2014/main" id="{DA9E60CD-A820-307E-01C9-29338676E4C6}"/>
                  </a:ext>
                </a:extLst>
              </p:cNvPr>
              <p:cNvSpPr/>
              <p:nvPr/>
            </p:nvSpPr>
            <p:spPr>
              <a:xfrm>
                <a:off x="759165" y="714633"/>
                <a:ext cx="523783" cy="553111"/>
              </a:xfrm>
              <a:prstGeom prst="ellipse">
                <a:avLst/>
              </a:prstGeom>
              <a:solidFill>
                <a:srgbClr val="FF5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3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729E6CE1-61F7-7FAF-C5F6-9EEECB5C91D9}"/>
                  </a:ext>
                </a:extLst>
              </p:cNvPr>
              <p:cNvSpPr txBox="1"/>
              <p:nvPr/>
            </p:nvSpPr>
            <p:spPr>
              <a:xfrm>
                <a:off x="822606" y="645780"/>
                <a:ext cx="52378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a:t>
                </a:r>
                <a:endParaRPr kumimoji="0" lang="vi-VN"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89C201CB-C87D-E96D-254F-35CC7FA9BB0B}"/>
                </a:ext>
              </a:extLst>
            </p:cNvPr>
            <p:cNvSpPr txBox="1"/>
            <p:nvPr/>
          </p:nvSpPr>
          <p:spPr>
            <a:xfrm>
              <a:off x="1136839" y="1129000"/>
              <a:ext cx="10188386" cy="954107"/>
            </a:xfrm>
            <a:prstGeom prst="rect">
              <a:avLst/>
            </a:prstGeom>
            <a:noFill/>
          </p:spPr>
          <p:txBody>
            <a:bodyPr wrap="square" rtlCol="0">
              <a:spAutoFit/>
            </a:bodyPr>
            <a:lstStyle/>
            <a:p>
              <a:pPr algn="just">
                <a:defRPr/>
              </a:pPr>
              <a:r>
                <a:rPr lang="vi-VN" sz="2800" b="1" dirty="0">
                  <a:solidFill>
                    <a:srgbClr val="002060"/>
                  </a:solidFill>
                  <a:latin typeface="Calibri" panose="020F0502020204030204" pitchFamily="34" charset="0"/>
                  <a:cs typeface="Calibri" panose="020F0502020204030204" pitchFamily="34" charset="0"/>
                </a:rPr>
                <a:t>Để thực hiện kế hoạch nhỏ của lớp, các bạn lớp 3A đã góp một số đồ dùng học tập với số lượng được ghi chép lại như sau:</a:t>
              </a:r>
            </a:p>
          </p:txBody>
        </p:sp>
      </p:grpSp>
      <p:pic>
        <p:nvPicPr>
          <p:cNvPr id="10" name="Picture 9">
            <a:extLst>
              <a:ext uri="{FF2B5EF4-FFF2-40B4-BE49-F238E27FC236}">
                <a16:creationId xmlns:a16="http://schemas.microsoft.com/office/drawing/2014/main" id="{B3652E48-558F-7C0A-F96D-64B1F3BD98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490662" y="1624012"/>
            <a:ext cx="9005888" cy="2145246"/>
          </a:xfrm>
          <a:prstGeom prst="rect">
            <a:avLst/>
          </a:prstGeom>
        </p:spPr>
      </p:pic>
      <p:sp>
        <p:nvSpPr>
          <p:cNvPr id="11" name="TextBox 10">
            <a:extLst>
              <a:ext uri="{FF2B5EF4-FFF2-40B4-BE49-F238E27FC236}">
                <a16:creationId xmlns:a16="http://schemas.microsoft.com/office/drawing/2014/main" id="{A4FEC0C5-9836-8145-D254-596749ADED6A}"/>
              </a:ext>
            </a:extLst>
          </p:cNvPr>
          <p:cNvSpPr txBox="1"/>
          <p:nvPr/>
        </p:nvSpPr>
        <p:spPr>
          <a:xfrm>
            <a:off x="533400" y="3848100"/>
            <a:ext cx="11458575" cy="2246769"/>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a) Các bạn lớp 3A đã góp những loại đồ dùng học tập nào?</a:t>
            </a:r>
          </a:p>
          <a:p>
            <a:endParaRPr lang="vi-VN"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b) Các bạn đã góp được bao nhiêu đồ vật mỗi loại?</a:t>
            </a:r>
          </a:p>
          <a:p>
            <a:endParaRPr lang="vi-VN"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Trong số đồ vật góp được, đồ vật nào có nhiều nhất? Đồ vật nào có ít nhất?</a:t>
            </a:r>
            <a:endParaRPr lang="en-US"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5D470FE-481A-246A-D62E-8EE09AA22C94}"/>
              </a:ext>
            </a:extLst>
          </p:cNvPr>
          <p:cNvSpPr txBox="1"/>
          <p:nvPr/>
        </p:nvSpPr>
        <p:spPr>
          <a:xfrm>
            <a:off x="800100" y="4267200"/>
            <a:ext cx="7353300"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a) </a:t>
            </a:r>
            <a:r>
              <a:rPr lang="en-US" sz="2800" b="1" dirty="0" err="1">
                <a:solidFill>
                  <a:srgbClr val="FF0000"/>
                </a:solidFill>
                <a:latin typeface="Calibri" panose="020F0502020204030204" pitchFamily="34" charset="0"/>
                <a:cs typeface="Calibri" panose="020F0502020204030204" pitchFamily="34" charset="0"/>
              </a:rPr>
              <a:t>Các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lớp</a:t>
            </a:r>
            <a:r>
              <a:rPr lang="en-US" sz="2800" b="1" dirty="0">
                <a:solidFill>
                  <a:srgbClr val="FF0000"/>
                </a:solidFill>
                <a:latin typeface="Calibri" panose="020F0502020204030204" pitchFamily="34" charset="0"/>
                <a:cs typeface="Calibri" panose="020F0502020204030204" pitchFamily="34" charset="0"/>
              </a:rPr>
              <a:t> 3A </a:t>
            </a:r>
            <a:r>
              <a:rPr lang="en-US" sz="2800" b="1" dirty="0" err="1">
                <a:solidFill>
                  <a:srgbClr val="FF0000"/>
                </a:solidFill>
                <a:latin typeface="Calibri" panose="020F0502020204030204" pitchFamily="34" charset="0"/>
                <a:cs typeface="Calibri" panose="020F0502020204030204" pitchFamily="34" charset="0"/>
              </a:rPr>
              <a:t>đã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góp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vở</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bút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chì</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bút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mực</a:t>
            </a:r>
            <a:r>
              <a:rPr lang="en-US" sz="2800" b="1" dirty="0">
                <a:solidFill>
                  <a:srgbClr val="FF0000"/>
                </a:solidFill>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876A7893-1040-E204-88D9-AA073700F124}"/>
              </a:ext>
            </a:extLst>
          </p:cNvPr>
          <p:cNvSpPr txBox="1"/>
          <p:nvPr/>
        </p:nvSpPr>
        <p:spPr>
          <a:xfrm>
            <a:off x="742950" y="5105400"/>
            <a:ext cx="11029950" cy="523220"/>
          </a:xfrm>
          <a:prstGeom prst="rect">
            <a:avLst/>
          </a:prstGeom>
          <a:noFill/>
        </p:spPr>
        <p:txBody>
          <a:bodyPr wrap="square" rtlCol="0">
            <a:spAutoFit/>
          </a:bodyPr>
          <a:lstStyle/>
          <a:p>
            <a:r>
              <a:rPr lang="vi-VN" sz="2800" b="1" dirty="0">
                <a:solidFill>
                  <a:srgbClr val="FF0000"/>
                </a:solidFill>
                <a:latin typeface="Calibri" panose="020F0502020204030204" pitchFamily="34" charset="0"/>
                <a:cs typeface="Calibri" panose="020F0502020204030204" pitchFamily="34" charset="0"/>
              </a:rPr>
              <a:t>Các bạn lớp 3A đã góp được 18 quyển vở, 29 cái bút chì, 6 cái bút mực.</a:t>
            </a:r>
            <a:endParaRPr lang="en-US" sz="2800" b="1"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4BAEA1E-14F5-5EF8-33F8-787DC143D22C}"/>
              </a:ext>
            </a:extLst>
          </p:cNvPr>
          <p:cNvSpPr txBox="1"/>
          <p:nvPr/>
        </p:nvSpPr>
        <p:spPr>
          <a:xfrm>
            <a:off x="809625" y="5934075"/>
            <a:ext cx="11029950" cy="523220"/>
          </a:xfrm>
          <a:prstGeom prst="rect">
            <a:avLst/>
          </a:prstGeom>
          <a:noFill/>
        </p:spPr>
        <p:txBody>
          <a:bodyPr wrap="square" rtlCol="0">
            <a:spAutoFit/>
          </a:bodyPr>
          <a:lstStyle/>
          <a:p>
            <a:r>
              <a:rPr lang="vi-VN" sz="2800" b="1" dirty="0">
                <a:solidFill>
                  <a:srgbClr val="FF0000"/>
                </a:solidFill>
                <a:latin typeface="Calibri" panose="020F0502020204030204" pitchFamily="34" charset="0"/>
                <a:cs typeface="Calibri" panose="020F0502020204030204" pitchFamily="34" charset="0"/>
              </a:rPr>
              <a:t>Các bạn lớp 3A đã góp bút chì nhiều nhất, bút mực ít nhất.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2588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down)">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down)">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361B-CF55-7E08-0A87-F6C3BEDA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Rectangle: Rounded Corners 5">
            <a:extLst>
              <a:ext uri="{FF2B5EF4-FFF2-40B4-BE49-F238E27FC236}">
                <a16:creationId xmlns:a16="http://schemas.microsoft.com/office/drawing/2014/main" id="{F93E77C6-C9D6-7B55-098F-3F13B3498ED4}"/>
              </a:ext>
            </a:extLst>
          </p:cNvPr>
          <p:cNvSpPr/>
          <p:nvPr/>
        </p:nvSpPr>
        <p:spPr>
          <a:xfrm>
            <a:off x="264160" y="340056"/>
            <a:ext cx="11529692" cy="6317919"/>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53F59970-8792-676A-B8F5-7FBC6C095F61}"/>
              </a:ext>
            </a:extLst>
          </p:cNvPr>
          <p:cNvGrpSpPr/>
          <p:nvPr/>
        </p:nvGrpSpPr>
        <p:grpSpPr>
          <a:xfrm>
            <a:off x="778215" y="405100"/>
            <a:ext cx="10775610" cy="1384995"/>
            <a:chOff x="549615" y="1129000"/>
            <a:chExt cx="10775610" cy="1384995"/>
          </a:xfrm>
        </p:grpSpPr>
        <p:grpSp>
          <p:nvGrpSpPr>
            <p:cNvPr id="2" name="Group 1">
              <a:extLst>
                <a:ext uri="{FF2B5EF4-FFF2-40B4-BE49-F238E27FC236}">
                  <a16:creationId xmlns:a16="http://schemas.microsoft.com/office/drawing/2014/main" id="{9E16EABF-CD1D-DDFC-A658-71A71C2DB2C7}"/>
                </a:ext>
              </a:extLst>
            </p:cNvPr>
            <p:cNvGrpSpPr/>
            <p:nvPr/>
          </p:nvGrpSpPr>
          <p:grpSpPr>
            <a:xfrm>
              <a:off x="549615" y="1143620"/>
              <a:ext cx="587224" cy="646331"/>
              <a:chOff x="759165" y="645780"/>
              <a:chExt cx="587224" cy="646331"/>
            </a:xfrm>
          </p:grpSpPr>
          <p:sp>
            <p:nvSpPr>
              <p:cNvPr id="4" name="Oval 3">
                <a:extLst>
                  <a:ext uri="{FF2B5EF4-FFF2-40B4-BE49-F238E27FC236}">
                    <a16:creationId xmlns:a16="http://schemas.microsoft.com/office/drawing/2014/main" id="{DA9E60CD-A820-307E-01C9-29338676E4C6}"/>
                  </a:ext>
                </a:extLst>
              </p:cNvPr>
              <p:cNvSpPr/>
              <p:nvPr/>
            </p:nvSpPr>
            <p:spPr>
              <a:xfrm>
                <a:off x="759165" y="714633"/>
                <a:ext cx="523783" cy="553111"/>
              </a:xfrm>
              <a:prstGeom prst="ellipse">
                <a:avLst/>
              </a:prstGeom>
              <a:solidFill>
                <a:srgbClr val="FF5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729E6CE1-61F7-7FAF-C5F6-9EEECB5C91D9}"/>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 name="TextBox 6">
              <a:extLst>
                <a:ext uri="{FF2B5EF4-FFF2-40B4-BE49-F238E27FC236}">
                  <a16:creationId xmlns:a16="http://schemas.microsoft.com/office/drawing/2014/main" id="{89C201CB-C87D-E96D-254F-35CC7FA9BB0B}"/>
                </a:ext>
              </a:extLst>
            </p:cNvPr>
            <p:cNvSpPr txBox="1"/>
            <p:nvPr/>
          </p:nvSpPr>
          <p:spPr>
            <a:xfrm>
              <a:off x="1136839" y="1129000"/>
              <a:ext cx="10188386"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phân loại, đếm và ghi chép số lượng đồ vật trong phòng học theo dạng hình tròn, hình tam giác, hình vuông. Cho biết dạng hình nào có nhiều nhất, dạng hình nào có ít nhất.</a:t>
              </a:r>
            </a:p>
          </p:txBody>
        </p:sp>
      </p:grpSp>
      <p:grpSp>
        <p:nvGrpSpPr>
          <p:cNvPr id="9" name="Group 8">
            <a:extLst>
              <a:ext uri="{FF2B5EF4-FFF2-40B4-BE49-F238E27FC236}">
                <a16:creationId xmlns:a16="http://schemas.microsoft.com/office/drawing/2014/main" id="{A438C77E-4B2D-386B-928B-FF6B998FD177}"/>
              </a:ext>
            </a:extLst>
          </p:cNvPr>
          <p:cNvGrpSpPr/>
          <p:nvPr/>
        </p:nvGrpSpPr>
        <p:grpSpPr>
          <a:xfrm>
            <a:off x="1961683" y="1686487"/>
            <a:ext cx="8449142" cy="1399613"/>
            <a:chOff x="5266879" y="1674341"/>
            <a:chExt cx="8449142" cy="1399613"/>
          </a:xfrm>
        </p:grpSpPr>
        <p:sp>
          <p:nvSpPr>
            <p:cNvPr id="15" name="Rectangle: Rounded Corners 14">
              <a:extLst>
                <a:ext uri="{FF2B5EF4-FFF2-40B4-BE49-F238E27FC236}">
                  <a16:creationId xmlns:a16="http://schemas.microsoft.com/office/drawing/2014/main" id="{9FA0759E-13BF-F55A-C95C-432B496EE1B6}"/>
                </a:ext>
              </a:extLst>
            </p:cNvPr>
            <p:cNvSpPr/>
            <p:nvPr/>
          </p:nvSpPr>
          <p:spPr>
            <a:xfrm>
              <a:off x="5886471" y="2221139"/>
              <a:ext cx="7829550" cy="852815"/>
            </a:xfrm>
            <a:custGeom>
              <a:avLst/>
              <a:gdLst>
                <a:gd name="connsiteX0" fmla="*/ 0 w 7829550"/>
                <a:gd name="connsiteY0" fmla="*/ 142139 h 852815"/>
                <a:gd name="connsiteX1" fmla="*/ 142139 w 7829550"/>
                <a:gd name="connsiteY1" fmla="*/ 0 h 852815"/>
                <a:gd name="connsiteX2" fmla="*/ 7687411 w 7829550"/>
                <a:gd name="connsiteY2" fmla="*/ 0 h 852815"/>
                <a:gd name="connsiteX3" fmla="*/ 7829550 w 7829550"/>
                <a:gd name="connsiteY3" fmla="*/ 142139 h 852815"/>
                <a:gd name="connsiteX4" fmla="*/ 7829550 w 7829550"/>
                <a:gd name="connsiteY4" fmla="*/ 710676 h 852815"/>
                <a:gd name="connsiteX5" fmla="*/ 7687411 w 7829550"/>
                <a:gd name="connsiteY5" fmla="*/ 852815 h 852815"/>
                <a:gd name="connsiteX6" fmla="*/ 142139 w 7829550"/>
                <a:gd name="connsiteY6" fmla="*/ 852815 h 852815"/>
                <a:gd name="connsiteX7" fmla="*/ 0 w 7829550"/>
                <a:gd name="connsiteY7" fmla="*/ 710676 h 852815"/>
                <a:gd name="connsiteX8" fmla="*/ 0 w 7829550"/>
                <a:gd name="connsiteY8" fmla="*/ 142139 h 8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9550" h="852815" fill="none" extrusionOk="0">
                  <a:moveTo>
                    <a:pt x="0" y="142139"/>
                  </a:moveTo>
                  <a:cubicBezTo>
                    <a:pt x="-7864" y="60349"/>
                    <a:pt x="70988" y="8366"/>
                    <a:pt x="142139" y="0"/>
                  </a:cubicBezTo>
                  <a:cubicBezTo>
                    <a:pt x="3779077" y="-61902"/>
                    <a:pt x="5680698" y="-101778"/>
                    <a:pt x="7687411" y="0"/>
                  </a:cubicBezTo>
                  <a:cubicBezTo>
                    <a:pt x="7758580" y="-2299"/>
                    <a:pt x="7831955" y="60434"/>
                    <a:pt x="7829550" y="142139"/>
                  </a:cubicBezTo>
                  <a:cubicBezTo>
                    <a:pt x="7786943" y="357762"/>
                    <a:pt x="7835549" y="538807"/>
                    <a:pt x="7829550" y="710676"/>
                  </a:cubicBezTo>
                  <a:cubicBezTo>
                    <a:pt x="7825146" y="787021"/>
                    <a:pt x="7765545" y="851117"/>
                    <a:pt x="7687411" y="852815"/>
                  </a:cubicBezTo>
                  <a:cubicBezTo>
                    <a:pt x="4480628" y="710423"/>
                    <a:pt x="3740538" y="963916"/>
                    <a:pt x="142139" y="852815"/>
                  </a:cubicBezTo>
                  <a:cubicBezTo>
                    <a:pt x="53250" y="858013"/>
                    <a:pt x="-1662" y="796756"/>
                    <a:pt x="0" y="710676"/>
                  </a:cubicBezTo>
                  <a:cubicBezTo>
                    <a:pt x="-36517" y="614222"/>
                    <a:pt x="-9972" y="218374"/>
                    <a:pt x="0" y="142139"/>
                  </a:cubicBezTo>
                  <a:close/>
                </a:path>
                <a:path w="7829550" h="852815" stroke="0" extrusionOk="0">
                  <a:moveTo>
                    <a:pt x="0" y="142139"/>
                  </a:moveTo>
                  <a:cubicBezTo>
                    <a:pt x="-8351" y="52602"/>
                    <a:pt x="58817" y="-8064"/>
                    <a:pt x="142139" y="0"/>
                  </a:cubicBezTo>
                  <a:cubicBezTo>
                    <a:pt x="2070949" y="-164947"/>
                    <a:pt x="5654332" y="-52288"/>
                    <a:pt x="7687411" y="0"/>
                  </a:cubicBezTo>
                  <a:cubicBezTo>
                    <a:pt x="7765559" y="-5523"/>
                    <a:pt x="7825066" y="64356"/>
                    <a:pt x="7829550" y="142139"/>
                  </a:cubicBezTo>
                  <a:cubicBezTo>
                    <a:pt x="7856285" y="256884"/>
                    <a:pt x="7834457" y="556786"/>
                    <a:pt x="7829550" y="710676"/>
                  </a:cubicBezTo>
                  <a:cubicBezTo>
                    <a:pt x="7835251" y="796537"/>
                    <a:pt x="7760200" y="842421"/>
                    <a:pt x="7687411" y="852815"/>
                  </a:cubicBezTo>
                  <a:cubicBezTo>
                    <a:pt x="6587185" y="1011356"/>
                    <a:pt x="2628496" y="710979"/>
                    <a:pt x="142139" y="852815"/>
                  </a:cubicBezTo>
                  <a:cubicBezTo>
                    <a:pt x="63308" y="858616"/>
                    <a:pt x="2311" y="788374"/>
                    <a:pt x="0" y="710676"/>
                  </a:cubicBezTo>
                  <a:cubicBezTo>
                    <a:pt x="-12769" y="616291"/>
                    <a:pt x="40270" y="243813"/>
                    <a:pt x="0" y="14213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 bao nhiêu đồ vật dạng hình tròn?</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1CB86046-78E8-4583-A148-5FF458BC07FB}"/>
                </a:ext>
              </a:extLst>
            </p:cNvPr>
            <p:cNvPicPr>
              <a:picLocks noChangeAspect="1"/>
            </p:cNvPicPr>
            <p:nvPr/>
          </p:nvPicPr>
          <p:blipFill>
            <a:blip r:embed="rId3"/>
            <a:stretch>
              <a:fillRect/>
            </a:stretch>
          </p:blipFill>
          <p:spPr>
            <a:xfrm>
              <a:off x="5266879" y="1674341"/>
              <a:ext cx="1093595" cy="1093595"/>
            </a:xfrm>
            <a:prstGeom prst="rect">
              <a:avLst/>
            </a:prstGeom>
          </p:spPr>
        </p:pic>
      </p:grpSp>
      <p:grpSp>
        <p:nvGrpSpPr>
          <p:cNvPr id="19" name="Group 18">
            <a:extLst>
              <a:ext uri="{FF2B5EF4-FFF2-40B4-BE49-F238E27FC236}">
                <a16:creationId xmlns:a16="http://schemas.microsoft.com/office/drawing/2014/main" id="{9BB52F0F-A122-C564-F602-970E78ED1DEB}"/>
              </a:ext>
            </a:extLst>
          </p:cNvPr>
          <p:cNvGrpSpPr/>
          <p:nvPr/>
        </p:nvGrpSpPr>
        <p:grpSpPr>
          <a:xfrm>
            <a:off x="1856908" y="2839012"/>
            <a:ext cx="8858716" cy="1399613"/>
            <a:chOff x="5266879" y="1674341"/>
            <a:chExt cx="8858716" cy="1399613"/>
          </a:xfrm>
        </p:grpSpPr>
        <p:sp>
          <p:nvSpPr>
            <p:cNvPr id="20" name="Rectangle: Rounded Corners 19">
              <a:extLst>
                <a:ext uri="{FF2B5EF4-FFF2-40B4-BE49-F238E27FC236}">
                  <a16:creationId xmlns:a16="http://schemas.microsoft.com/office/drawing/2014/main" id="{215A543D-C15D-0A12-58D9-CCADB259CF42}"/>
                </a:ext>
              </a:extLst>
            </p:cNvPr>
            <p:cNvSpPr/>
            <p:nvPr/>
          </p:nvSpPr>
          <p:spPr>
            <a:xfrm>
              <a:off x="5886470" y="2221139"/>
              <a:ext cx="8239125" cy="852815"/>
            </a:xfrm>
            <a:custGeom>
              <a:avLst/>
              <a:gdLst>
                <a:gd name="connsiteX0" fmla="*/ 0 w 8239125"/>
                <a:gd name="connsiteY0" fmla="*/ 142139 h 852815"/>
                <a:gd name="connsiteX1" fmla="*/ 142139 w 8239125"/>
                <a:gd name="connsiteY1" fmla="*/ 0 h 852815"/>
                <a:gd name="connsiteX2" fmla="*/ 8096986 w 8239125"/>
                <a:gd name="connsiteY2" fmla="*/ 0 h 852815"/>
                <a:gd name="connsiteX3" fmla="*/ 8239125 w 8239125"/>
                <a:gd name="connsiteY3" fmla="*/ 142139 h 852815"/>
                <a:gd name="connsiteX4" fmla="*/ 8239125 w 8239125"/>
                <a:gd name="connsiteY4" fmla="*/ 710676 h 852815"/>
                <a:gd name="connsiteX5" fmla="*/ 8096986 w 8239125"/>
                <a:gd name="connsiteY5" fmla="*/ 852815 h 852815"/>
                <a:gd name="connsiteX6" fmla="*/ 142139 w 8239125"/>
                <a:gd name="connsiteY6" fmla="*/ 852815 h 852815"/>
                <a:gd name="connsiteX7" fmla="*/ 0 w 8239125"/>
                <a:gd name="connsiteY7" fmla="*/ 710676 h 852815"/>
                <a:gd name="connsiteX8" fmla="*/ 0 w 8239125"/>
                <a:gd name="connsiteY8" fmla="*/ 142139 h 8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9125" h="852815" fill="none" extrusionOk="0">
                  <a:moveTo>
                    <a:pt x="0" y="142139"/>
                  </a:moveTo>
                  <a:cubicBezTo>
                    <a:pt x="-7864" y="60349"/>
                    <a:pt x="70988" y="8366"/>
                    <a:pt x="142139" y="0"/>
                  </a:cubicBezTo>
                  <a:cubicBezTo>
                    <a:pt x="3066339" y="-61902"/>
                    <a:pt x="5310094" y="-101778"/>
                    <a:pt x="8096986" y="0"/>
                  </a:cubicBezTo>
                  <a:cubicBezTo>
                    <a:pt x="8168155" y="-2299"/>
                    <a:pt x="8241530" y="60434"/>
                    <a:pt x="8239125" y="142139"/>
                  </a:cubicBezTo>
                  <a:cubicBezTo>
                    <a:pt x="8196518" y="357762"/>
                    <a:pt x="8245124" y="538807"/>
                    <a:pt x="8239125" y="710676"/>
                  </a:cubicBezTo>
                  <a:cubicBezTo>
                    <a:pt x="8234721" y="787021"/>
                    <a:pt x="8175120" y="851117"/>
                    <a:pt x="8096986" y="852815"/>
                  </a:cubicBezTo>
                  <a:cubicBezTo>
                    <a:pt x="6200108" y="710423"/>
                    <a:pt x="1462514" y="963916"/>
                    <a:pt x="142139" y="852815"/>
                  </a:cubicBezTo>
                  <a:cubicBezTo>
                    <a:pt x="53250" y="858013"/>
                    <a:pt x="-1662" y="796756"/>
                    <a:pt x="0" y="710676"/>
                  </a:cubicBezTo>
                  <a:cubicBezTo>
                    <a:pt x="-36517" y="614222"/>
                    <a:pt x="-9972" y="218374"/>
                    <a:pt x="0" y="142139"/>
                  </a:cubicBezTo>
                  <a:close/>
                </a:path>
                <a:path w="8239125" h="852815" stroke="0" extrusionOk="0">
                  <a:moveTo>
                    <a:pt x="0" y="142139"/>
                  </a:moveTo>
                  <a:cubicBezTo>
                    <a:pt x="-8351" y="52602"/>
                    <a:pt x="58817" y="-8064"/>
                    <a:pt x="142139" y="0"/>
                  </a:cubicBezTo>
                  <a:cubicBezTo>
                    <a:pt x="1219872" y="-164947"/>
                    <a:pt x="6474347" y="-52288"/>
                    <a:pt x="8096986" y="0"/>
                  </a:cubicBezTo>
                  <a:cubicBezTo>
                    <a:pt x="8175134" y="-5523"/>
                    <a:pt x="8234641" y="64356"/>
                    <a:pt x="8239125" y="142139"/>
                  </a:cubicBezTo>
                  <a:cubicBezTo>
                    <a:pt x="8265860" y="256884"/>
                    <a:pt x="8244032" y="556786"/>
                    <a:pt x="8239125" y="710676"/>
                  </a:cubicBezTo>
                  <a:cubicBezTo>
                    <a:pt x="8244826" y="796537"/>
                    <a:pt x="8169775" y="842421"/>
                    <a:pt x="8096986" y="852815"/>
                  </a:cubicBezTo>
                  <a:cubicBezTo>
                    <a:pt x="6136781" y="1011356"/>
                    <a:pt x="1974170" y="710979"/>
                    <a:pt x="142139" y="852815"/>
                  </a:cubicBezTo>
                  <a:cubicBezTo>
                    <a:pt x="63308" y="858616"/>
                    <a:pt x="2311" y="788374"/>
                    <a:pt x="0" y="710676"/>
                  </a:cubicBezTo>
                  <a:cubicBezTo>
                    <a:pt x="-12769" y="616291"/>
                    <a:pt x="40270" y="243813"/>
                    <a:pt x="0" y="14213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 bao nhiêu đồ vật dạng hình tam giác?</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08B83962-3705-24F8-A144-4C1C7370998A}"/>
                </a:ext>
              </a:extLst>
            </p:cNvPr>
            <p:cNvPicPr>
              <a:picLocks noChangeAspect="1"/>
            </p:cNvPicPr>
            <p:nvPr/>
          </p:nvPicPr>
          <p:blipFill>
            <a:blip r:embed="rId3"/>
            <a:stretch>
              <a:fillRect/>
            </a:stretch>
          </p:blipFill>
          <p:spPr>
            <a:xfrm>
              <a:off x="5266879" y="1674341"/>
              <a:ext cx="1093595" cy="1093595"/>
            </a:xfrm>
            <a:prstGeom prst="rect">
              <a:avLst/>
            </a:prstGeom>
          </p:spPr>
        </p:pic>
      </p:grpSp>
      <p:grpSp>
        <p:nvGrpSpPr>
          <p:cNvPr id="22" name="Group 21">
            <a:extLst>
              <a:ext uri="{FF2B5EF4-FFF2-40B4-BE49-F238E27FC236}">
                <a16:creationId xmlns:a16="http://schemas.microsoft.com/office/drawing/2014/main" id="{DB62D424-79C3-BE89-E1E6-834750CFEC89}"/>
              </a:ext>
            </a:extLst>
          </p:cNvPr>
          <p:cNvGrpSpPr/>
          <p:nvPr/>
        </p:nvGrpSpPr>
        <p:grpSpPr>
          <a:xfrm>
            <a:off x="1856908" y="4029637"/>
            <a:ext cx="8858716" cy="1399613"/>
            <a:chOff x="5266879" y="1674341"/>
            <a:chExt cx="8858716" cy="1399613"/>
          </a:xfrm>
        </p:grpSpPr>
        <p:sp>
          <p:nvSpPr>
            <p:cNvPr id="23" name="Rectangle: Rounded Corners 22">
              <a:extLst>
                <a:ext uri="{FF2B5EF4-FFF2-40B4-BE49-F238E27FC236}">
                  <a16:creationId xmlns:a16="http://schemas.microsoft.com/office/drawing/2014/main" id="{A6CF7928-3697-A461-D75C-8C69AFC7BB2E}"/>
                </a:ext>
              </a:extLst>
            </p:cNvPr>
            <p:cNvSpPr/>
            <p:nvPr/>
          </p:nvSpPr>
          <p:spPr>
            <a:xfrm>
              <a:off x="5886470" y="2221139"/>
              <a:ext cx="8239125" cy="852815"/>
            </a:xfrm>
            <a:custGeom>
              <a:avLst/>
              <a:gdLst>
                <a:gd name="connsiteX0" fmla="*/ 0 w 8239125"/>
                <a:gd name="connsiteY0" fmla="*/ 142139 h 852815"/>
                <a:gd name="connsiteX1" fmla="*/ 142139 w 8239125"/>
                <a:gd name="connsiteY1" fmla="*/ 0 h 852815"/>
                <a:gd name="connsiteX2" fmla="*/ 8096986 w 8239125"/>
                <a:gd name="connsiteY2" fmla="*/ 0 h 852815"/>
                <a:gd name="connsiteX3" fmla="*/ 8239125 w 8239125"/>
                <a:gd name="connsiteY3" fmla="*/ 142139 h 852815"/>
                <a:gd name="connsiteX4" fmla="*/ 8239125 w 8239125"/>
                <a:gd name="connsiteY4" fmla="*/ 710676 h 852815"/>
                <a:gd name="connsiteX5" fmla="*/ 8096986 w 8239125"/>
                <a:gd name="connsiteY5" fmla="*/ 852815 h 852815"/>
                <a:gd name="connsiteX6" fmla="*/ 142139 w 8239125"/>
                <a:gd name="connsiteY6" fmla="*/ 852815 h 852815"/>
                <a:gd name="connsiteX7" fmla="*/ 0 w 8239125"/>
                <a:gd name="connsiteY7" fmla="*/ 710676 h 852815"/>
                <a:gd name="connsiteX8" fmla="*/ 0 w 8239125"/>
                <a:gd name="connsiteY8" fmla="*/ 142139 h 8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9125" h="852815" fill="none" extrusionOk="0">
                  <a:moveTo>
                    <a:pt x="0" y="142139"/>
                  </a:moveTo>
                  <a:cubicBezTo>
                    <a:pt x="-7864" y="60349"/>
                    <a:pt x="70988" y="8366"/>
                    <a:pt x="142139" y="0"/>
                  </a:cubicBezTo>
                  <a:cubicBezTo>
                    <a:pt x="3066339" y="-61902"/>
                    <a:pt x="5310094" y="-101778"/>
                    <a:pt x="8096986" y="0"/>
                  </a:cubicBezTo>
                  <a:cubicBezTo>
                    <a:pt x="8168155" y="-2299"/>
                    <a:pt x="8241530" y="60434"/>
                    <a:pt x="8239125" y="142139"/>
                  </a:cubicBezTo>
                  <a:cubicBezTo>
                    <a:pt x="8196518" y="357762"/>
                    <a:pt x="8245124" y="538807"/>
                    <a:pt x="8239125" y="710676"/>
                  </a:cubicBezTo>
                  <a:cubicBezTo>
                    <a:pt x="8234721" y="787021"/>
                    <a:pt x="8175120" y="851117"/>
                    <a:pt x="8096986" y="852815"/>
                  </a:cubicBezTo>
                  <a:cubicBezTo>
                    <a:pt x="6200108" y="710423"/>
                    <a:pt x="1462514" y="963916"/>
                    <a:pt x="142139" y="852815"/>
                  </a:cubicBezTo>
                  <a:cubicBezTo>
                    <a:pt x="53250" y="858013"/>
                    <a:pt x="-1662" y="796756"/>
                    <a:pt x="0" y="710676"/>
                  </a:cubicBezTo>
                  <a:cubicBezTo>
                    <a:pt x="-36517" y="614222"/>
                    <a:pt x="-9972" y="218374"/>
                    <a:pt x="0" y="142139"/>
                  </a:cubicBezTo>
                  <a:close/>
                </a:path>
                <a:path w="8239125" h="852815" stroke="0" extrusionOk="0">
                  <a:moveTo>
                    <a:pt x="0" y="142139"/>
                  </a:moveTo>
                  <a:cubicBezTo>
                    <a:pt x="-8351" y="52602"/>
                    <a:pt x="58817" y="-8064"/>
                    <a:pt x="142139" y="0"/>
                  </a:cubicBezTo>
                  <a:cubicBezTo>
                    <a:pt x="1219872" y="-164947"/>
                    <a:pt x="6474347" y="-52288"/>
                    <a:pt x="8096986" y="0"/>
                  </a:cubicBezTo>
                  <a:cubicBezTo>
                    <a:pt x="8175134" y="-5523"/>
                    <a:pt x="8234641" y="64356"/>
                    <a:pt x="8239125" y="142139"/>
                  </a:cubicBezTo>
                  <a:cubicBezTo>
                    <a:pt x="8265860" y="256884"/>
                    <a:pt x="8244032" y="556786"/>
                    <a:pt x="8239125" y="710676"/>
                  </a:cubicBezTo>
                  <a:cubicBezTo>
                    <a:pt x="8244826" y="796537"/>
                    <a:pt x="8169775" y="842421"/>
                    <a:pt x="8096986" y="852815"/>
                  </a:cubicBezTo>
                  <a:cubicBezTo>
                    <a:pt x="6136781" y="1011356"/>
                    <a:pt x="1974170" y="710979"/>
                    <a:pt x="142139" y="852815"/>
                  </a:cubicBezTo>
                  <a:cubicBezTo>
                    <a:pt x="63308" y="858616"/>
                    <a:pt x="2311" y="788374"/>
                    <a:pt x="0" y="710676"/>
                  </a:cubicBezTo>
                  <a:cubicBezTo>
                    <a:pt x="-12769" y="616291"/>
                    <a:pt x="40270" y="243813"/>
                    <a:pt x="0" y="14213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 bao nhiêu đồ vật dạng hình vuông?</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4" name="Picture 23">
              <a:extLst>
                <a:ext uri="{FF2B5EF4-FFF2-40B4-BE49-F238E27FC236}">
                  <a16:creationId xmlns:a16="http://schemas.microsoft.com/office/drawing/2014/main" id="{41F01E31-24C8-5C45-2858-F081BBA36F34}"/>
                </a:ext>
              </a:extLst>
            </p:cNvPr>
            <p:cNvPicPr>
              <a:picLocks noChangeAspect="1"/>
            </p:cNvPicPr>
            <p:nvPr/>
          </p:nvPicPr>
          <p:blipFill>
            <a:blip r:embed="rId3"/>
            <a:stretch>
              <a:fillRect/>
            </a:stretch>
          </p:blipFill>
          <p:spPr>
            <a:xfrm>
              <a:off x="5266879" y="1674341"/>
              <a:ext cx="1093595" cy="1093595"/>
            </a:xfrm>
            <a:prstGeom prst="rect">
              <a:avLst/>
            </a:prstGeom>
          </p:spPr>
        </p:pic>
      </p:grpSp>
      <p:grpSp>
        <p:nvGrpSpPr>
          <p:cNvPr id="25" name="Group 24">
            <a:extLst>
              <a:ext uri="{FF2B5EF4-FFF2-40B4-BE49-F238E27FC236}">
                <a16:creationId xmlns:a16="http://schemas.microsoft.com/office/drawing/2014/main" id="{625AFC0B-0334-519C-8ED8-4D07B6D721E7}"/>
              </a:ext>
            </a:extLst>
          </p:cNvPr>
          <p:cNvGrpSpPr/>
          <p:nvPr/>
        </p:nvGrpSpPr>
        <p:grpSpPr>
          <a:xfrm>
            <a:off x="1771183" y="5305987"/>
            <a:ext cx="8858716" cy="1399614"/>
            <a:chOff x="5266879" y="1674341"/>
            <a:chExt cx="8858716" cy="1399614"/>
          </a:xfrm>
        </p:grpSpPr>
        <p:sp>
          <p:nvSpPr>
            <p:cNvPr id="26" name="Rectangle: Rounded Corners 25">
              <a:extLst>
                <a:ext uri="{FF2B5EF4-FFF2-40B4-BE49-F238E27FC236}">
                  <a16:creationId xmlns:a16="http://schemas.microsoft.com/office/drawing/2014/main" id="{5005FD27-F5C2-0512-31DE-ABD04AC01256}"/>
                </a:ext>
              </a:extLst>
            </p:cNvPr>
            <p:cNvSpPr/>
            <p:nvPr/>
          </p:nvSpPr>
          <p:spPr>
            <a:xfrm>
              <a:off x="5886470" y="2121455"/>
              <a:ext cx="8239125" cy="952500"/>
            </a:xfrm>
            <a:custGeom>
              <a:avLst/>
              <a:gdLst>
                <a:gd name="connsiteX0" fmla="*/ 0 w 8239125"/>
                <a:gd name="connsiteY0" fmla="*/ 158753 h 952500"/>
                <a:gd name="connsiteX1" fmla="*/ 158753 w 8239125"/>
                <a:gd name="connsiteY1" fmla="*/ 0 h 952500"/>
                <a:gd name="connsiteX2" fmla="*/ 8080372 w 8239125"/>
                <a:gd name="connsiteY2" fmla="*/ 0 h 952500"/>
                <a:gd name="connsiteX3" fmla="*/ 8239125 w 8239125"/>
                <a:gd name="connsiteY3" fmla="*/ 158753 h 952500"/>
                <a:gd name="connsiteX4" fmla="*/ 8239125 w 8239125"/>
                <a:gd name="connsiteY4" fmla="*/ 793747 h 952500"/>
                <a:gd name="connsiteX5" fmla="*/ 8080372 w 8239125"/>
                <a:gd name="connsiteY5" fmla="*/ 952500 h 952500"/>
                <a:gd name="connsiteX6" fmla="*/ 158753 w 8239125"/>
                <a:gd name="connsiteY6" fmla="*/ 952500 h 952500"/>
                <a:gd name="connsiteX7" fmla="*/ 0 w 8239125"/>
                <a:gd name="connsiteY7" fmla="*/ 793747 h 952500"/>
                <a:gd name="connsiteX8" fmla="*/ 0 w 8239125"/>
                <a:gd name="connsiteY8" fmla="*/ 158753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9125" h="952500" fill="none" extrusionOk="0">
                  <a:moveTo>
                    <a:pt x="0" y="158753"/>
                  </a:moveTo>
                  <a:cubicBezTo>
                    <a:pt x="-13337" y="65498"/>
                    <a:pt x="75291" y="4798"/>
                    <a:pt x="158753" y="0"/>
                  </a:cubicBezTo>
                  <a:cubicBezTo>
                    <a:pt x="3414515" y="-61902"/>
                    <a:pt x="6883666" y="-101778"/>
                    <a:pt x="8080372" y="0"/>
                  </a:cubicBezTo>
                  <a:cubicBezTo>
                    <a:pt x="8165145" y="-910"/>
                    <a:pt x="8239972" y="69947"/>
                    <a:pt x="8239125" y="158753"/>
                  </a:cubicBezTo>
                  <a:cubicBezTo>
                    <a:pt x="8260119" y="374106"/>
                    <a:pt x="8287964" y="607896"/>
                    <a:pt x="8239125" y="793747"/>
                  </a:cubicBezTo>
                  <a:cubicBezTo>
                    <a:pt x="8236555" y="880166"/>
                    <a:pt x="8167194" y="948549"/>
                    <a:pt x="8080372" y="952500"/>
                  </a:cubicBezTo>
                  <a:cubicBezTo>
                    <a:pt x="6984421" y="810108"/>
                    <a:pt x="3809846" y="1063601"/>
                    <a:pt x="158753" y="952500"/>
                  </a:cubicBezTo>
                  <a:cubicBezTo>
                    <a:pt x="69071" y="953503"/>
                    <a:pt x="-2860" y="894465"/>
                    <a:pt x="0" y="793747"/>
                  </a:cubicBezTo>
                  <a:cubicBezTo>
                    <a:pt x="-10261" y="499563"/>
                    <a:pt x="-7605" y="433962"/>
                    <a:pt x="0" y="158753"/>
                  </a:cubicBezTo>
                  <a:close/>
                </a:path>
                <a:path w="8239125" h="952500" stroke="0" extrusionOk="0">
                  <a:moveTo>
                    <a:pt x="0" y="158753"/>
                  </a:moveTo>
                  <a:cubicBezTo>
                    <a:pt x="-3419" y="66557"/>
                    <a:pt x="66635" y="-7428"/>
                    <a:pt x="158753" y="0"/>
                  </a:cubicBezTo>
                  <a:cubicBezTo>
                    <a:pt x="1089565" y="-164947"/>
                    <a:pt x="7173437" y="-52288"/>
                    <a:pt x="8080372" y="0"/>
                  </a:cubicBezTo>
                  <a:cubicBezTo>
                    <a:pt x="8167178" y="-13639"/>
                    <a:pt x="8235522" y="71653"/>
                    <a:pt x="8239125" y="158753"/>
                  </a:cubicBezTo>
                  <a:cubicBezTo>
                    <a:pt x="8246953" y="298456"/>
                    <a:pt x="8278121" y="608597"/>
                    <a:pt x="8239125" y="793747"/>
                  </a:cubicBezTo>
                  <a:cubicBezTo>
                    <a:pt x="8248968" y="894133"/>
                    <a:pt x="8159893" y="937658"/>
                    <a:pt x="8080372" y="952500"/>
                  </a:cubicBezTo>
                  <a:cubicBezTo>
                    <a:pt x="4677487" y="1111041"/>
                    <a:pt x="1280422" y="810664"/>
                    <a:pt x="158753" y="952500"/>
                  </a:cubicBezTo>
                  <a:cubicBezTo>
                    <a:pt x="70468" y="963179"/>
                    <a:pt x="1069" y="881052"/>
                    <a:pt x="0" y="793747"/>
                  </a:cubicBezTo>
                  <a:cubicBezTo>
                    <a:pt x="45862" y="545669"/>
                    <a:pt x="2218" y="394193"/>
                    <a:pt x="0" y="158753"/>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vi-VN"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 số đồ vật đó, đồ vật nào có nhiều nhất, đồ vật nào có ít nhất?</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7" name="Picture 26">
              <a:extLst>
                <a:ext uri="{FF2B5EF4-FFF2-40B4-BE49-F238E27FC236}">
                  <a16:creationId xmlns:a16="http://schemas.microsoft.com/office/drawing/2014/main" id="{6E7AFFD2-2D09-E8A4-D7D6-54BE5C4C10DE}"/>
                </a:ext>
              </a:extLst>
            </p:cNvPr>
            <p:cNvPicPr>
              <a:picLocks noChangeAspect="1"/>
            </p:cNvPicPr>
            <p:nvPr/>
          </p:nvPicPr>
          <p:blipFill>
            <a:blip r:embed="rId3"/>
            <a:stretch>
              <a:fillRect/>
            </a:stretch>
          </p:blipFill>
          <p:spPr>
            <a:xfrm>
              <a:off x="5266879" y="1674341"/>
              <a:ext cx="1093595" cy="1093595"/>
            </a:xfrm>
            <a:prstGeom prst="rect">
              <a:avLst/>
            </a:prstGeom>
          </p:spPr>
        </p:pic>
      </p:grpSp>
    </p:spTree>
    <p:extLst>
      <p:ext uri="{BB962C8B-B14F-4D97-AF65-F5344CB8AC3E}">
        <p14:creationId xmlns:p14="http://schemas.microsoft.com/office/powerpoint/2010/main" val="2142983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2421">
      <a:dk1>
        <a:sysClr val="windowText" lastClr="000000"/>
      </a:dk1>
      <a:lt1>
        <a:sysClr val="window" lastClr="FFFFFF"/>
      </a:lt1>
      <a:dk2>
        <a:srgbClr val="44546A"/>
      </a:dk2>
      <a:lt2>
        <a:srgbClr val="E7E6E6"/>
      </a:lt2>
      <a:accent1>
        <a:srgbClr val="00CDE9"/>
      </a:accent1>
      <a:accent2>
        <a:srgbClr val="00CDE9"/>
      </a:accent2>
      <a:accent3>
        <a:srgbClr val="00CDE9"/>
      </a:accent3>
      <a:accent4>
        <a:srgbClr val="00CDE9"/>
      </a:accent4>
      <a:accent5>
        <a:srgbClr val="00CDE9"/>
      </a:accent5>
      <a:accent6>
        <a:srgbClr val="00CDE9"/>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394</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2023-02-06T09:32:20Z</dcterms:created>
  <dcterms:modified xsi:type="dcterms:W3CDTF">2025-05-01T09:38:49Z</dcterms:modified>
</cp:coreProperties>
</file>