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8" r:id="rId4"/>
    <p:sldId id="259" r:id="rId5"/>
    <p:sldId id="262" r:id="rId6"/>
    <p:sldId id="265" r:id="rId7"/>
    <p:sldId id="264" r:id="rId8"/>
    <p:sldId id="274" r:id="rId9"/>
    <p:sldId id="275" r:id="rId10"/>
    <p:sldId id="276" r:id="rId11"/>
    <p:sldId id="277" r:id="rId12"/>
    <p:sldId id="278" r:id="rId13"/>
    <p:sldId id="263" r:id="rId14"/>
    <p:sldId id="268" r:id="rId15"/>
    <p:sldId id="270" r:id="rId16"/>
    <p:sldId id="271" r:id="rId17"/>
    <p:sldId id="273" r:id="rId18"/>
    <p:sldId id="269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B54F-3782-487E-955A-7E2F9E9EBB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7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D9964-857C-44C1-AA92-AD3F723A47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9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37F0B-23D4-4B4E-BB20-75A139B6A6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9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130D4-965E-45CD-8278-4BB18C5D4B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44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6C7D3-CEEC-43F4-87DD-CC8B9663A6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91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19C92-B97C-4E83-A96C-08562F4398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96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71BE6-822C-414C-ACF9-1B91500AAB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63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7481C-0699-4B35-B182-520752F6DA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5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14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65148-3356-4E11-AFBE-94F83078DD6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31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EE6CC-C6EF-4AA1-9A1E-B0CABDC4EB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70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775A8-83CE-4E6E-90A0-5598C84469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3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5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4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0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C654-64B1-4F74-8630-DEA4458426B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6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DB9942-8207-4768-8E35-5DAA9E706B8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9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0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28675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5"/>
          <p:cNvGrpSpPr>
            <a:grpSpLocks/>
          </p:cNvGrpSpPr>
          <p:nvPr/>
        </p:nvGrpSpPr>
        <p:grpSpPr bwMode="auto">
          <a:xfrm rot="-1483798">
            <a:off x="838200" y="752475"/>
            <a:ext cx="609600" cy="533400"/>
            <a:chOff x="4755" y="443"/>
            <a:chExt cx="200" cy="392"/>
          </a:xfrm>
        </p:grpSpPr>
        <p:sp>
          <p:nvSpPr>
            <p:cNvPr id="3103" name="Freeform 6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4" name="Freeform 7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077" name="Group 8"/>
          <p:cNvGrpSpPr>
            <a:grpSpLocks/>
          </p:cNvGrpSpPr>
          <p:nvPr/>
        </p:nvGrpSpPr>
        <p:grpSpPr bwMode="auto">
          <a:xfrm rot="-3471247">
            <a:off x="-190500" y="419100"/>
            <a:ext cx="1066800" cy="685800"/>
            <a:chOff x="4733" y="799"/>
            <a:chExt cx="388" cy="353"/>
          </a:xfrm>
        </p:grpSpPr>
        <p:sp>
          <p:nvSpPr>
            <p:cNvPr id="3100" name="Freeform 9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1" name="Freeform 10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2" name="Freeform 11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078" name="Picture 12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28675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127794" y="935038"/>
            <a:ext cx="558006" cy="1350962"/>
            <a:chOff x="336" y="144"/>
            <a:chExt cx="528" cy="899"/>
          </a:xfrm>
        </p:grpSpPr>
        <p:grpSp>
          <p:nvGrpSpPr>
            <p:cNvPr id="3095" name="Group 14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3097" name="Freeform 15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8" name="Freeform 16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9" name="Freeform 17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1 w 409"/>
                  <a:gd name="T1" fmla="*/ 5 h 658"/>
                  <a:gd name="T2" fmla="*/ 4 w 409"/>
                  <a:gd name="T3" fmla="*/ 30 h 658"/>
                  <a:gd name="T4" fmla="*/ 23 w 409"/>
                  <a:gd name="T5" fmla="*/ 68 h 658"/>
                  <a:gd name="T6" fmla="*/ 25 w 409"/>
                  <a:gd name="T7" fmla="*/ 72 h 658"/>
                  <a:gd name="T8" fmla="*/ 11 w 409"/>
                  <a:gd name="T9" fmla="*/ 11 h 658"/>
                  <a:gd name="T10" fmla="*/ 1 w 409"/>
                  <a:gd name="T11" fmla="*/ 5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96" name="Freeform 18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80" name="Oval 19"/>
          <p:cNvSpPr>
            <a:spLocks noChangeArrowheads="1"/>
          </p:cNvSpPr>
          <p:nvPr/>
        </p:nvSpPr>
        <p:spPr bwMode="auto">
          <a:xfrm>
            <a:off x="6858000" y="38100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Freeform 20"/>
          <p:cNvSpPr>
            <a:spLocks/>
          </p:cNvSpPr>
          <p:nvPr/>
        </p:nvSpPr>
        <p:spPr bwMode="auto">
          <a:xfrm>
            <a:off x="6934200" y="1371600"/>
            <a:ext cx="1600200" cy="304800"/>
          </a:xfrm>
          <a:custGeom>
            <a:avLst/>
            <a:gdLst>
              <a:gd name="T0" fmla="*/ 10080626 w 2016"/>
              <a:gd name="T1" fmla="*/ 36358789 h 1472"/>
              <a:gd name="T2" fmla="*/ 131048143 w 2016"/>
              <a:gd name="T3" fmla="*/ 13720350 h 1472"/>
              <a:gd name="T4" fmla="*/ 372983134 w 2016"/>
              <a:gd name="T5" fmla="*/ 9604306 h 1472"/>
              <a:gd name="T6" fmla="*/ 524192571 w 2016"/>
              <a:gd name="T7" fmla="*/ 15778371 h 1472"/>
              <a:gd name="T8" fmla="*/ 524192571 w 2016"/>
              <a:gd name="T9" fmla="*/ 3430036 h 1472"/>
              <a:gd name="T10" fmla="*/ 675401910 w 2016"/>
              <a:gd name="T11" fmla="*/ 1372014 h 1472"/>
              <a:gd name="T12" fmla="*/ 826611248 w 2016"/>
              <a:gd name="T13" fmla="*/ 11662327 h 1472"/>
              <a:gd name="T14" fmla="*/ 947578917 w 2016"/>
              <a:gd name="T15" fmla="*/ 7546078 h 1472"/>
              <a:gd name="T16" fmla="*/ 1249997594 w 2016"/>
              <a:gd name="T17" fmla="*/ 17836391 h 1472"/>
              <a:gd name="T18" fmla="*/ 1068546388 w 2016"/>
              <a:gd name="T19" fmla="*/ 40475038 h 1472"/>
              <a:gd name="T20" fmla="*/ 1219755726 w 2016"/>
              <a:gd name="T21" fmla="*/ 54881194 h 1472"/>
              <a:gd name="T22" fmla="*/ 887095182 w 2016"/>
              <a:gd name="T23" fmla="*/ 63113483 h 1472"/>
              <a:gd name="T24" fmla="*/ 614918175 w 2016"/>
              <a:gd name="T25" fmla="*/ 54881194 h 1472"/>
              <a:gd name="T26" fmla="*/ 372983134 w 2016"/>
              <a:gd name="T27" fmla="*/ 38416810 h 1472"/>
              <a:gd name="T28" fmla="*/ 70564383 w 2016"/>
              <a:gd name="T29" fmla="*/ 40475038 h 1472"/>
              <a:gd name="T30" fmla="*/ 10080626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Freeform 21"/>
          <p:cNvSpPr>
            <a:spLocks/>
          </p:cNvSpPr>
          <p:nvPr/>
        </p:nvSpPr>
        <p:spPr bwMode="auto">
          <a:xfrm>
            <a:off x="5867400" y="1143000"/>
            <a:ext cx="990600" cy="304800"/>
          </a:xfrm>
          <a:custGeom>
            <a:avLst/>
            <a:gdLst>
              <a:gd name="T0" fmla="*/ 3863143 w 2016"/>
              <a:gd name="T1" fmla="*/ 36358789 h 1472"/>
              <a:gd name="T2" fmla="*/ 50220377 w 2016"/>
              <a:gd name="T3" fmla="*/ 13720350 h 1472"/>
              <a:gd name="T4" fmla="*/ 142934860 w 2016"/>
              <a:gd name="T5" fmla="*/ 9604306 h 1472"/>
              <a:gd name="T6" fmla="*/ 200881015 w 2016"/>
              <a:gd name="T7" fmla="*/ 15778371 h 1472"/>
              <a:gd name="T8" fmla="*/ 200881015 w 2016"/>
              <a:gd name="T9" fmla="*/ 3430036 h 1472"/>
              <a:gd name="T10" fmla="*/ 258827723 w 2016"/>
              <a:gd name="T11" fmla="*/ 1372014 h 1472"/>
              <a:gd name="T12" fmla="*/ 316773878 w 2016"/>
              <a:gd name="T13" fmla="*/ 11662327 h 1472"/>
              <a:gd name="T14" fmla="*/ 363131097 w 2016"/>
              <a:gd name="T15" fmla="*/ 7546078 h 1472"/>
              <a:gd name="T16" fmla="*/ 479023898 w 2016"/>
              <a:gd name="T17" fmla="*/ 17836391 h 1472"/>
              <a:gd name="T18" fmla="*/ 409488316 w 2016"/>
              <a:gd name="T19" fmla="*/ 40475038 h 1472"/>
              <a:gd name="T20" fmla="*/ 467434471 w 2016"/>
              <a:gd name="T21" fmla="*/ 54881194 h 1472"/>
              <a:gd name="T22" fmla="*/ 339952733 w 2016"/>
              <a:gd name="T23" fmla="*/ 63113483 h 1472"/>
              <a:gd name="T24" fmla="*/ 235648807 w 2016"/>
              <a:gd name="T25" fmla="*/ 54881194 h 1472"/>
              <a:gd name="T26" fmla="*/ 142934860 w 2016"/>
              <a:gd name="T27" fmla="*/ 38416810 h 1472"/>
              <a:gd name="T28" fmla="*/ 27041514 w 2016"/>
              <a:gd name="T29" fmla="*/ 40475038 h 1472"/>
              <a:gd name="T30" fmla="*/ 3863143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083" name="Picture 22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23"/>
          <p:cNvSpPr>
            <a:spLocks noChangeArrowheads="1" noChangeShapeType="1" noTextEdit="1"/>
          </p:cNvSpPr>
          <p:nvPr/>
        </p:nvSpPr>
        <p:spPr bwMode="auto">
          <a:xfrm>
            <a:off x="2743200" y="381000"/>
            <a:ext cx="381635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163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TRƯỜNG </a:t>
            </a:r>
            <a:r>
              <a:rPr lang="vi-VN" sz="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TIỂU HỌC</a:t>
            </a:r>
            <a:r>
              <a:rPr lang="en-US" sz="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MỸ ĐỨC II</a:t>
            </a:r>
            <a:endParaRPr lang="en-US" sz="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  <p:sp>
        <p:nvSpPr>
          <p:cNvPr id="3085" name="Text Box 24"/>
          <p:cNvSpPr txBox="1">
            <a:spLocks noChangeArrowheads="1"/>
          </p:cNvSpPr>
          <p:nvPr/>
        </p:nvSpPr>
        <p:spPr bwMode="auto">
          <a:xfrm>
            <a:off x="269081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6" name="Text Box 25"/>
          <p:cNvSpPr txBox="1">
            <a:spLocks noChangeArrowheads="1"/>
          </p:cNvSpPr>
          <p:nvPr/>
        </p:nvSpPr>
        <p:spPr bwMode="auto">
          <a:xfrm>
            <a:off x="3182938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7" name="Text Box 26"/>
          <p:cNvSpPr txBox="1">
            <a:spLocks noChangeArrowheads="1"/>
          </p:cNvSpPr>
          <p:nvPr/>
        </p:nvSpPr>
        <p:spPr bwMode="auto">
          <a:xfrm>
            <a:off x="367506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8" name="Text Box 27"/>
          <p:cNvSpPr txBox="1">
            <a:spLocks noChangeArrowheads="1"/>
          </p:cNvSpPr>
          <p:nvPr/>
        </p:nvSpPr>
        <p:spPr bwMode="auto">
          <a:xfrm>
            <a:off x="4167188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9" name="Text Box 28"/>
          <p:cNvSpPr txBox="1">
            <a:spLocks noChangeArrowheads="1"/>
          </p:cNvSpPr>
          <p:nvPr/>
        </p:nvSpPr>
        <p:spPr bwMode="auto">
          <a:xfrm>
            <a:off x="4659313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0" name="Text Box 29"/>
          <p:cNvSpPr txBox="1">
            <a:spLocks noChangeArrowheads="1"/>
          </p:cNvSpPr>
          <p:nvPr/>
        </p:nvSpPr>
        <p:spPr bwMode="auto">
          <a:xfrm>
            <a:off x="5222875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1" name="Text Box 30"/>
          <p:cNvSpPr txBox="1">
            <a:spLocks noChangeArrowheads="1"/>
          </p:cNvSpPr>
          <p:nvPr/>
        </p:nvSpPr>
        <p:spPr bwMode="auto">
          <a:xfrm>
            <a:off x="5807075" y="1788576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2" name="WordArt 31"/>
          <p:cNvSpPr>
            <a:spLocks noChangeArrowheads="1" noChangeShapeType="1" noTextEdit="1"/>
          </p:cNvSpPr>
          <p:nvPr/>
        </p:nvSpPr>
        <p:spPr bwMode="auto">
          <a:xfrm>
            <a:off x="2026047" y="2377774"/>
            <a:ext cx="5603081" cy="681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:rPr>
              <a:t>HOẠT ĐỘNG TRẢI NGHIỆM LỚP 1 </a:t>
            </a:r>
          </a:p>
        </p:txBody>
      </p:sp>
      <p:sp>
        <p:nvSpPr>
          <p:cNvPr id="3093" name="Text Box 36"/>
          <p:cNvSpPr txBox="1">
            <a:spLocks noChangeArrowheads="1"/>
          </p:cNvSpPr>
          <p:nvPr/>
        </p:nvSpPr>
        <p:spPr bwMode="auto">
          <a:xfrm>
            <a:off x="1597819" y="5359760"/>
            <a:ext cx="67833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66" tIns="32633" rIns="65266" bIns="326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</a:rPr>
              <a:t>Người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thực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err="1">
                <a:solidFill>
                  <a:srgbClr val="000000"/>
                </a:solidFill>
              </a:rPr>
              <a:t>hiện</a:t>
            </a:r>
            <a:r>
              <a:rPr lang="en-US" sz="2800" b="1">
                <a:solidFill>
                  <a:srgbClr val="000000"/>
                </a:solidFill>
              </a:rPr>
              <a:t>: Ninh Thị Luyến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.VnTime" pitchFamily="34" charset="0"/>
              </a:rPr>
              <a:t>LỚP 1C</a:t>
            </a:r>
            <a:endParaRPr lang="en-US" sz="3600" b="1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577D7A-E76C-42B3-AF27-A861511A31FA}"/>
              </a:ext>
            </a:extLst>
          </p:cNvPr>
          <p:cNvSpPr/>
          <p:nvPr/>
        </p:nvSpPr>
        <p:spPr>
          <a:xfrm>
            <a:off x="-62209" y="3646103"/>
            <a:ext cx="92684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19: THIÊN NHIÊN TƯƠI ĐẸP QUÊ EM</a:t>
            </a:r>
            <a:endParaRPr lang="en-US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31AE55-EC1B-4A7F-8128-9F421A86396F}"/>
              </a:ext>
            </a:extLst>
          </p:cNvPr>
          <p:cNvSpPr txBox="1"/>
          <p:nvPr/>
        </p:nvSpPr>
        <p:spPr>
          <a:xfrm>
            <a:off x="3443914" y="4262176"/>
            <a:ext cx="1903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.VnArabia" panose="020B7200000000000000" pitchFamily="34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19940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8E1F-CB45-4ACD-8F0C-2E2B7C13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0"/>
            <a:ext cx="8229600" cy="1143000"/>
          </a:xfrm>
        </p:spPr>
        <p:txBody>
          <a:bodyPr>
            <a:normAutofit/>
          </a:bodyPr>
          <a:lstStyle/>
          <a:p>
            <a:r>
              <a:rPr lang="vi-VN" sz="3200" b="0" i="1">
                <a:solidFill>
                  <a:srgbClr val="070B11"/>
                </a:solidFill>
                <a:effectLst/>
                <a:latin typeface="Helvetica Neue"/>
              </a:rPr>
              <a:t>Quán Hoa là địa danh lịch sử được xây dựng từ thời Pháp thuộc</a:t>
            </a:r>
            <a:endParaRPr lang="en-US" sz="3200"/>
          </a:p>
        </p:txBody>
      </p:sp>
      <p:pic>
        <p:nvPicPr>
          <p:cNvPr id="5122" name="Picture 2" descr="Top 18 Điểm du lịch Hải Phòng tuyệt đẹp không thể bỏ qua 19">
            <a:extLst>
              <a:ext uri="{FF2B5EF4-FFF2-40B4-BE49-F238E27FC236}">
                <a16:creationId xmlns:a16="http://schemas.microsoft.com/office/drawing/2014/main" id="{682ED496-D07F-410D-9819-094D74F6BC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599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3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52F01-0DE5-45C5-A6DB-DB8C7582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>
                <a:solidFill>
                  <a:srgbClr val="070B11"/>
                </a:solidFill>
                <a:effectLst/>
                <a:latin typeface="Helvetica Neue"/>
              </a:rPr>
              <a:t>Nhà thờ Chính tòa Hải Phòng</a:t>
            </a:r>
            <a:br>
              <a:rPr lang="en-US" b="0" i="0">
                <a:solidFill>
                  <a:srgbClr val="070B11"/>
                </a:solidFill>
                <a:effectLst/>
                <a:latin typeface="Helvetica Neue"/>
              </a:rPr>
            </a:br>
            <a:endParaRPr lang="en-US"/>
          </a:p>
        </p:txBody>
      </p:sp>
      <p:pic>
        <p:nvPicPr>
          <p:cNvPr id="6146" name="Picture 2" descr="Top 18 Điểm du lịch Hải Phòng tuyệt đẹp không thể bỏ qua 15">
            <a:extLst>
              <a:ext uri="{FF2B5EF4-FFF2-40B4-BE49-F238E27FC236}">
                <a16:creationId xmlns:a16="http://schemas.microsoft.com/office/drawing/2014/main" id="{CDA5F87F-85E9-4447-ACF8-4B0A683AA7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84238"/>
            <a:ext cx="8251527" cy="597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5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457200"/>
            <a:ext cx="10972800" cy="154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0" y="5943600"/>
            <a:ext cx="10439400" cy="426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1F887-FD9D-4A57-A264-018836A78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42370" r="7689" b="22737"/>
          <a:stretch/>
        </p:blipFill>
        <p:spPr>
          <a:xfrm>
            <a:off x="704720" y="228600"/>
            <a:ext cx="7734560" cy="4508771"/>
          </a:xfrm>
          <a:prstGeom prst="rect">
            <a:avLst/>
          </a:prstGeom>
        </p:spPr>
      </p:pic>
      <p:pic>
        <p:nvPicPr>
          <p:cNvPr id="3" name="Content Placeholder 2" descr="Thầy, trò và phụ huynh trường Tiểu học Mỹ Đức II hào hứng hưởng ứng chuyên đề “Biển đảo trong trái tim em” - Ảnh 8.">
            <a:extLst>
              <a:ext uri="{FF2B5EF4-FFF2-40B4-BE49-F238E27FC236}">
                <a16:creationId xmlns:a16="http://schemas.microsoft.com/office/drawing/2014/main" id="{FE7AA77A-E44C-4A94-B709-D17C1868A5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1371600"/>
            <a:ext cx="906066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7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ường Tiểu học Mỹ Đức 2: Sinh hoạt chuyên đề cấp thành phố “Biển,.... -  Báo Hải Quân Việt Nam">
            <a:extLst>
              <a:ext uri="{FF2B5EF4-FFF2-40B4-BE49-F238E27FC236}">
                <a16:creationId xmlns:a16="http://schemas.microsoft.com/office/drawing/2014/main" id="{B96A1906-181D-470A-B976-F5C59A2A07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6" y="152400"/>
            <a:ext cx="9065704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084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1F887-FD9D-4A57-A264-018836A78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42370" r="7689" b="22737"/>
          <a:stretch/>
        </p:blipFill>
        <p:spPr>
          <a:xfrm>
            <a:off x="704720" y="228600"/>
            <a:ext cx="7734560" cy="4508771"/>
          </a:xfrm>
          <a:prstGeom prst="rect">
            <a:avLst/>
          </a:prstGeom>
        </p:spPr>
      </p:pic>
      <p:pic>
        <p:nvPicPr>
          <p:cNvPr id="1026" name="Picture 2" descr="Thầy, trò và phụ huynh trường Tiểu học Mỹ Đức II hào hứng hưởng ứng chuyên  đề “Biển đảo trong trái tim em”">
            <a:extLst>
              <a:ext uri="{FF2B5EF4-FFF2-40B4-BE49-F238E27FC236}">
                <a16:creationId xmlns:a16="http://schemas.microsoft.com/office/drawing/2014/main" id="{B5BAAF44-A9A4-44E9-9268-C6437B9D87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9" y="1239142"/>
            <a:ext cx="8622562" cy="53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4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1F887-FD9D-4A57-A264-018836A78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42370" r="7689" b="22737"/>
          <a:stretch/>
        </p:blipFill>
        <p:spPr>
          <a:xfrm>
            <a:off x="704720" y="228600"/>
            <a:ext cx="7734560" cy="450877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36AEB8-DDF7-4A15-BBCD-925DB65D1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9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1F887-FD9D-4A57-A264-018836A78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75456" r="7928" b="11643"/>
          <a:stretch/>
        </p:blipFill>
        <p:spPr>
          <a:xfrm>
            <a:off x="704720" y="1603240"/>
            <a:ext cx="7734560" cy="33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82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28675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 rot="-1483798">
            <a:off x="838200" y="752475"/>
            <a:ext cx="609600" cy="533400"/>
            <a:chOff x="4755" y="443"/>
            <a:chExt cx="200" cy="392"/>
          </a:xfrm>
        </p:grpSpPr>
        <p:sp>
          <p:nvSpPr>
            <p:cNvPr id="12319" name="Freeform 5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0" name="Freeform 6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293" name="Group 7"/>
          <p:cNvGrpSpPr>
            <a:grpSpLocks/>
          </p:cNvGrpSpPr>
          <p:nvPr/>
        </p:nvGrpSpPr>
        <p:grpSpPr bwMode="auto">
          <a:xfrm rot="-3471247">
            <a:off x="-190500" y="419100"/>
            <a:ext cx="1066800" cy="685800"/>
            <a:chOff x="4733" y="799"/>
            <a:chExt cx="388" cy="353"/>
          </a:xfrm>
        </p:grpSpPr>
        <p:sp>
          <p:nvSpPr>
            <p:cNvPr id="12316" name="Freeform 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7" name="Freeform 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8" name="Freeform 1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294" name="Picture 11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28675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up 12"/>
          <p:cNvGrpSpPr>
            <a:grpSpLocks/>
          </p:cNvGrpSpPr>
          <p:nvPr/>
        </p:nvGrpSpPr>
        <p:grpSpPr bwMode="auto">
          <a:xfrm>
            <a:off x="0" y="935038"/>
            <a:ext cx="685800" cy="1501446"/>
            <a:chOff x="336" y="144"/>
            <a:chExt cx="528" cy="899"/>
          </a:xfrm>
        </p:grpSpPr>
        <p:grpSp>
          <p:nvGrpSpPr>
            <p:cNvPr id="12311" name="Group 13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12313" name="Freeform 14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4" name="Freeform 15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5" name="Freeform 16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1 w 409"/>
                  <a:gd name="T1" fmla="*/ 5 h 658"/>
                  <a:gd name="T2" fmla="*/ 4 w 409"/>
                  <a:gd name="T3" fmla="*/ 30 h 658"/>
                  <a:gd name="T4" fmla="*/ 23 w 409"/>
                  <a:gd name="T5" fmla="*/ 68 h 658"/>
                  <a:gd name="T6" fmla="*/ 25 w 409"/>
                  <a:gd name="T7" fmla="*/ 72 h 658"/>
                  <a:gd name="T8" fmla="*/ 11 w 409"/>
                  <a:gd name="T9" fmla="*/ 11 h 658"/>
                  <a:gd name="T10" fmla="*/ 1 w 409"/>
                  <a:gd name="T11" fmla="*/ 5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12" name="Freeform 17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296" name="Oval 18"/>
          <p:cNvSpPr>
            <a:spLocks noChangeArrowheads="1"/>
          </p:cNvSpPr>
          <p:nvPr/>
        </p:nvSpPr>
        <p:spPr bwMode="auto">
          <a:xfrm>
            <a:off x="6858000" y="38100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7" name="Freeform 19"/>
          <p:cNvSpPr>
            <a:spLocks/>
          </p:cNvSpPr>
          <p:nvPr/>
        </p:nvSpPr>
        <p:spPr bwMode="auto">
          <a:xfrm>
            <a:off x="6934200" y="1371600"/>
            <a:ext cx="1600200" cy="304800"/>
          </a:xfrm>
          <a:custGeom>
            <a:avLst/>
            <a:gdLst>
              <a:gd name="T0" fmla="*/ 10080626 w 2016"/>
              <a:gd name="T1" fmla="*/ 36358789 h 1472"/>
              <a:gd name="T2" fmla="*/ 131048143 w 2016"/>
              <a:gd name="T3" fmla="*/ 13720350 h 1472"/>
              <a:gd name="T4" fmla="*/ 372983134 w 2016"/>
              <a:gd name="T5" fmla="*/ 9604306 h 1472"/>
              <a:gd name="T6" fmla="*/ 524192571 w 2016"/>
              <a:gd name="T7" fmla="*/ 15778371 h 1472"/>
              <a:gd name="T8" fmla="*/ 524192571 w 2016"/>
              <a:gd name="T9" fmla="*/ 3430036 h 1472"/>
              <a:gd name="T10" fmla="*/ 675401910 w 2016"/>
              <a:gd name="T11" fmla="*/ 1372014 h 1472"/>
              <a:gd name="T12" fmla="*/ 826611248 w 2016"/>
              <a:gd name="T13" fmla="*/ 11662327 h 1472"/>
              <a:gd name="T14" fmla="*/ 947578917 w 2016"/>
              <a:gd name="T15" fmla="*/ 7546078 h 1472"/>
              <a:gd name="T16" fmla="*/ 1249997594 w 2016"/>
              <a:gd name="T17" fmla="*/ 17836391 h 1472"/>
              <a:gd name="T18" fmla="*/ 1068546388 w 2016"/>
              <a:gd name="T19" fmla="*/ 40475038 h 1472"/>
              <a:gd name="T20" fmla="*/ 1219755726 w 2016"/>
              <a:gd name="T21" fmla="*/ 54881194 h 1472"/>
              <a:gd name="T22" fmla="*/ 887095182 w 2016"/>
              <a:gd name="T23" fmla="*/ 63113483 h 1472"/>
              <a:gd name="T24" fmla="*/ 614918175 w 2016"/>
              <a:gd name="T25" fmla="*/ 54881194 h 1472"/>
              <a:gd name="T26" fmla="*/ 372983134 w 2016"/>
              <a:gd name="T27" fmla="*/ 38416810 h 1472"/>
              <a:gd name="T28" fmla="*/ 70564383 w 2016"/>
              <a:gd name="T29" fmla="*/ 40475038 h 1472"/>
              <a:gd name="T30" fmla="*/ 10080626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8" name="Freeform 20"/>
          <p:cNvSpPr>
            <a:spLocks/>
          </p:cNvSpPr>
          <p:nvPr/>
        </p:nvSpPr>
        <p:spPr bwMode="auto">
          <a:xfrm>
            <a:off x="5867400" y="1143000"/>
            <a:ext cx="990600" cy="304800"/>
          </a:xfrm>
          <a:custGeom>
            <a:avLst/>
            <a:gdLst>
              <a:gd name="T0" fmla="*/ 3863143 w 2016"/>
              <a:gd name="T1" fmla="*/ 36358789 h 1472"/>
              <a:gd name="T2" fmla="*/ 50220377 w 2016"/>
              <a:gd name="T3" fmla="*/ 13720350 h 1472"/>
              <a:gd name="T4" fmla="*/ 142934860 w 2016"/>
              <a:gd name="T5" fmla="*/ 9604306 h 1472"/>
              <a:gd name="T6" fmla="*/ 200881015 w 2016"/>
              <a:gd name="T7" fmla="*/ 15778371 h 1472"/>
              <a:gd name="T8" fmla="*/ 200881015 w 2016"/>
              <a:gd name="T9" fmla="*/ 3430036 h 1472"/>
              <a:gd name="T10" fmla="*/ 258827723 w 2016"/>
              <a:gd name="T11" fmla="*/ 1372014 h 1472"/>
              <a:gd name="T12" fmla="*/ 316773878 w 2016"/>
              <a:gd name="T13" fmla="*/ 11662327 h 1472"/>
              <a:gd name="T14" fmla="*/ 363131097 w 2016"/>
              <a:gd name="T15" fmla="*/ 7546078 h 1472"/>
              <a:gd name="T16" fmla="*/ 479023898 w 2016"/>
              <a:gd name="T17" fmla="*/ 17836391 h 1472"/>
              <a:gd name="T18" fmla="*/ 409488316 w 2016"/>
              <a:gd name="T19" fmla="*/ 40475038 h 1472"/>
              <a:gd name="T20" fmla="*/ 467434471 w 2016"/>
              <a:gd name="T21" fmla="*/ 54881194 h 1472"/>
              <a:gd name="T22" fmla="*/ 339952733 w 2016"/>
              <a:gd name="T23" fmla="*/ 63113483 h 1472"/>
              <a:gd name="T24" fmla="*/ 235648807 w 2016"/>
              <a:gd name="T25" fmla="*/ 54881194 h 1472"/>
              <a:gd name="T26" fmla="*/ 142934860 w 2016"/>
              <a:gd name="T27" fmla="*/ 38416810 h 1472"/>
              <a:gd name="T28" fmla="*/ 27041514 w 2016"/>
              <a:gd name="T29" fmla="*/ 40475038 h 1472"/>
              <a:gd name="T30" fmla="*/ 3863143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9" name="Picture 21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23"/>
          <p:cNvSpPr txBox="1">
            <a:spLocks noChangeArrowheads="1"/>
          </p:cNvSpPr>
          <p:nvPr/>
        </p:nvSpPr>
        <p:spPr bwMode="auto">
          <a:xfrm>
            <a:off x="269081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2" name="Text Box 24"/>
          <p:cNvSpPr txBox="1">
            <a:spLocks noChangeArrowheads="1"/>
          </p:cNvSpPr>
          <p:nvPr/>
        </p:nvSpPr>
        <p:spPr bwMode="auto">
          <a:xfrm>
            <a:off x="3182938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3" name="Text Box 25"/>
          <p:cNvSpPr txBox="1">
            <a:spLocks noChangeArrowheads="1"/>
          </p:cNvSpPr>
          <p:nvPr/>
        </p:nvSpPr>
        <p:spPr bwMode="auto">
          <a:xfrm>
            <a:off x="367506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4" name="Text Box 26"/>
          <p:cNvSpPr txBox="1">
            <a:spLocks noChangeArrowheads="1"/>
          </p:cNvSpPr>
          <p:nvPr/>
        </p:nvSpPr>
        <p:spPr bwMode="auto">
          <a:xfrm>
            <a:off x="4167188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5" name="Text Box 27"/>
          <p:cNvSpPr txBox="1">
            <a:spLocks noChangeArrowheads="1"/>
          </p:cNvSpPr>
          <p:nvPr/>
        </p:nvSpPr>
        <p:spPr bwMode="auto">
          <a:xfrm>
            <a:off x="4659313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6" name="Text Box 28"/>
          <p:cNvSpPr txBox="1">
            <a:spLocks noChangeArrowheads="1"/>
          </p:cNvSpPr>
          <p:nvPr/>
        </p:nvSpPr>
        <p:spPr bwMode="auto">
          <a:xfrm>
            <a:off x="5222875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7" name="Text Box 29"/>
          <p:cNvSpPr txBox="1">
            <a:spLocks noChangeArrowheads="1"/>
          </p:cNvSpPr>
          <p:nvPr/>
        </p:nvSpPr>
        <p:spPr bwMode="auto">
          <a:xfrm>
            <a:off x="5715000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8" name="Text Box 31"/>
          <p:cNvSpPr txBox="1">
            <a:spLocks noChangeArrowheads="1"/>
          </p:cNvSpPr>
          <p:nvPr/>
        </p:nvSpPr>
        <p:spPr bwMode="auto">
          <a:xfrm>
            <a:off x="1013465" y="5339719"/>
            <a:ext cx="6783388" cy="148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66" tIns="32633" rIns="65266" bIns="326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</a:rPr>
              <a:t>Người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thực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hiện</a:t>
            </a:r>
            <a:r>
              <a:rPr lang="en-US" sz="2800" b="1">
                <a:solidFill>
                  <a:srgbClr val="000000"/>
                </a:solidFill>
              </a:rPr>
              <a:t>: Ninh Thị Luyến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Lớp 1C</a:t>
            </a:r>
            <a:endParaRPr lang="en-US" sz="28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363" y="3962400"/>
            <a:ext cx="891063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CHÚC </a:t>
            </a:r>
            <a:r>
              <a:rPr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 THẦY CÔ 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GIÁO MẠNH KHỎE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CHÚC CÁC EM CHĂM NGOAN, HỌC GIỎI!</a:t>
            </a:r>
          </a:p>
        </p:txBody>
      </p:sp>
      <p:pic>
        <p:nvPicPr>
          <p:cNvPr id="12310" name="Picture 33" descr="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496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3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685800"/>
            <a:ext cx="10972800" cy="154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828800" y="5444836"/>
            <a:ext cx="10896600" cy="2438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95400" y="92076"/>
            <a:ext cx="2514600" cy="83820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31229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7543800"/>
            <a:ext cx="10972800" cy="154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-838200" y="6477000"/>
            <a:ext cx="2590800" cy="91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4"/>
          <p:cNvSpPr>
            <a:spLocks noGrp="1" noChangeArrowheads="1"/>
          </p:cNvSpPr>
          <p:nvPr>
            <p:ph type="title"/>
          </p:nvPr>
        </p:nvSpPr>
        <p:spPr bwMode="auto">
          <a:xfrm>
            <a:off x="228599" y="1490924"/>
            <a:ext cx="8763000" cy="2209800"/>
          </a:xfrm>
          <a:prstGeom prst="cloudCallout">
            <a:avLst>
              <a:gd name="adj1" fmla="val -45236"/>
              <a:gd name="adj2" fmla="val 101833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(TIẾT 2)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AEC844-FD86-47E9-9BE9-46503AA14A90}"/>
              </a:ext>
            </a:extLst>
          </p:cNvPr>
          <p:cNvSpPr/>
          <p:nvPr/>
        </p:nvSpPr>
        <p:spPr>
          <a:xfrm>
            <a:off x="987504" y="1600200"/>
            <a:ext cx="72451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19: THIÊN NHIÊN TƯƠI ĐẸP QUÊ EM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4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752600"/>
            <a:ext cx="10972800" cy="154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62000" y="5867400"/>
            <a:ext cx="10896600" cy="213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62000" y="-1828800"/>
            <a:ext cx="10896600" cy="1143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5AE0EF-44F9-42A7-A1B8-C9379C3C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53614" r="9927" b="6663"/>
          <a:stretch/>
        </p:blipFill>
        <p:spPr>
          <a:xfrm>
            <a:off x="279599" y="228601"/>
            <a:ext cx="8584802" cy="6019800"/>
          </a:xfrm>
          <a:prstGeom prst="rect">
            <a:avLst/>
          </a:prstGeom>
        </p:spPr>
      </p:pic>
      <p:pic>
        <p:nvPicPr>
          <p:cNvPr id="1026" name="Picture 2" descr="Top 18 Điểm du lịch Hải Phòng tuyệt đẹp không thể bỏ qua 12">
            <a:extLst>
              <a:ext uri="{FF2B5EF4-FFF2-40B4-BE49-F238E27FC236}">
                <a16:creationId xmlns:a16="http://schemas.microsoft.com/office/drawing/2014/main" id="{D8BEECED-AE0B-4F1E-8A36-8D3D6950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9" y="1066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C3185A-D5CB-445B-9F94-288980FFBE60}"/>
              </a:ext>
            </a:extLst>
          </p:cNvPr>
          <p:cNvSpPr txBox="1"/>
          <p:nvPr/>
        </p:nvSpPr>
        <p:spPr>
          <a:xfrm>
            <a:off x="4106872" y="1219200"/>
            <a:ext cx="94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NÚI VOI</a:t>
            </a:r>
          </a:p>
        </p:txBody>
      </p:sp>
    </p:spTree>
    <p:extLst>
      <p:ext uri="{BB962C8B-B14F-4D97-AF65-F5344CB8AC3E}">
        <p14:creationId xmlns:p14="http://schemas.microsoft.com/office/powerpoint/2010/main" val="81736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9433E-3BDE-4CDE-8528-E726940B8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TUYỆT TÌNH CỐC</a:t>
            </a:r>
          </a:p>
        </p:txBody>
      </p:sp>
      <p:pic>
        <p:nvPicPr>
          <p:cNvPr id="2050" name="Picture 2" descr="Top 18 Điểm du lịch Hải Phòng tuyệt đẹp không thể bỏ qua 13">
            <a:extLst>
              <a:ext uri="{FF2B5EF4-FFF2-40B4-BE49-F238E27FC236}">
                <a16:creationId xmlns:a16="http://schemas.microsoft.com/office/drawing/2014/main" id="{82D53DA1-EFE7-4505-A2C2-A85F41C7B8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6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5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975D-2F61-4C7A-9321-BE80C072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Autofit/>
          </a:bodyPr>
          <a:lstStyle/>
          <a:p>
            <a:r>
              <a:rPr lang="vi-VN" sz="3200" b="0" i="1">
                <a:solidFill>
                  <a:srgbClr val="070B11"/>
                </a:solidFill>
                <a:effectLst/>
              </a:rPr>
              <a:t>Chùa Dư Hàng là Điểm du lịch Hải Phòng tuyệt đẹp về tâm linh</a:t>
            </a:r>
            <a:endParaRPr lang="en-US" sz="3200"/>
          </a:p>
        </p:txBody>
      </p:sp>
      <p:pic>
        <p:nvPicPr>
          <p:cNvPr id="3076" name="Picture 4" descr="Top 18 Điểm du lịch Hải Phòng tuyệt đẹp không thể bỏ qua 16">
            <a:extLst>
              <a:ext uri="{FF2B5EF4-FFF2-40B4-BE49-F238E27FC236}">
                <a16:creationId xmlns:a16="http://schemas.microsoft.com/office/drawing/2014/main" id="{75F0ED93-3D49-4021-9D8A-687E7A64B3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4581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3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FEE6-F1DD-422E-A343-8F312BB4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vi-VN" sz="3200" b="0" i="1">
                <a:solidFill>
                  <a:srgbClr val="070B11"/>
                </a:solidFill>
                <a:effectLst/>
                <a:latin typeface="Helvetica Neue"/>
              </a:rPr>
              <a:t>Chợ Hàng độc đáo bởi là nơi người ta có thể bán cả vật nuôi như chó, mèo, chim</a:t>
            </a:r>
            <a:endParaRPr lang="en-US" sz="3200"/>
          </a:p>
        </p:txBody>
      </p:sp>
      <p:pic>
        <p:nvPicPr>
          <p:cNvPr id="4098" name="Picture 2" descr="Top 18 Điểm du lịch Hải Phòng tuyệt đẹp không thể bỏ qua 18">
            <a:extLst>
              <a:ext uri="{FF2B5EF4-FFF2-40B4-BE49-F238E27FC236}">
                <a16:creationId xmlns:a16="http://schemas.microsoft.com/office/drawing/2014/main" id="{511FB144-75B5-47EC-9FEE-5C54EA69CF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60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150</Words>
  <Application>Microsoft Office PowerPoint</Application>
  <PresentationFormat>On-screen Show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.VnArabia</vt:lpstr>
      <vt:lpstr>.VnTime</vt:lpstr>
      <vt:lpstr>Arial</vt:lpstr>
      <vt:lpstr>Calibri</vt:lpstr>
      <vt:lpstr>Helvetica Neue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(TIẾT 2)</vt:lpstr>
      <vt:lpstr>PowerPoint Presentation</vt:lpstr>
      <vt:lpstr>PowerPoint Presentation</vt:lpstr>
      <vt:lpstr>TUYỆT TÌNH CỐC</vt:lpstr>
      <vt:lpstr>Chùa Dư Hàng là Điểm du lịch Hải Phòng tuyệt đẹp về tâm linh</vt:lpstr>
      <vt:lpstr>Chợ Hàng độc đáo bởi là nơi người ta có thể bán cả vật nuôi như chó, mèo, chim</vt:lpstr>
      <vt:lpstr>Quán Hoa là địa danh lịch sử được xây dựng từ thời Pháp thuộc</vt:lpstr>
      <vt:lpstr>Nhà thờ Chính tòa Hải Phòng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27</cp:revision>
  <dcterms:created xsi:type="dcterms:W3CDTF">2020-08-29T12:34:28Z</dcterms:created>
  <dcterms:modified xsi:type="dcterms:W3CDTF">2025-05-03T02:48:20Z</dcterms:modified>
</cp:coreProperties>
</file>