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48"/>
  </p:notesMasterIdLst>
  <p:sldIdLst>
    <p:sldId id="262" r:id="rId2"/>
    <p:sldId id="355" r:id="rId3"/>
    <p:sldId id="261" r:id="rId4"/>
    <p:sldId id="365" r:id="rId5"/>
    <p:sldId id="263" r:id="rId6"/>
    <p:sldId id="272" r:id="rId7"/>
    <p:sldId id="277" r:id="rId8"/>
    <p:sldId id="271" r:id="rId9"/>
    <p:sldId id="276" r:id="rId10"/>
    <p:sldId id="278" r:id="rId11"/>
    <p:sldId id="279" r:id="rId12"/>
    <p:sldId id="310" r:id="rId13"/>
    <p:sldId id="312" r:id="rId14"/>
    <p:sldId id="311" r:id="rId15"/>
    <p:sldId id="281" r:id="rId16"/>
    <p:sldId id="366" r:id="rId17"/>
    <p:sldId id="367" r:id="rId18"/>
    <p:sldId id="284" r:id="rId19"/>
    <p:sldId id="316" r:id="rId20"/>
    <p:sldId id="368" r:id="rId21"/>
    <p:sldId id="318" r:id="rId22"/>
    <p:sldId id="322" r:id="rId23"/>
    <p:sldId id="288" r:id="rId24"/>
    <p:sldId id="325" r:id="rId25"/>
    <p:sldId id="369" r:id="rId26"/>
    <p:sldId id="328" r:id="rId27"/>
    <p:sldId id="292" r:id="rId28"/>
    <p:sldId id="329" r:id="rId29"/>
    <p:sldId id="332" r:id="rId30"/>
    <p:sldId id="370" r:id="rId31"/>
    <p:sldId id="337" r:id="rId32"/>
    <p:sldId id="338" r:id="rId33"/>
    <p:sldId id="298" r:id="rId34"/>
    <p:sldId id="340" r:id="rId35"/>
    <p:sldId id="339" r:id="rId36"/>
    <p:sldId id="371" r:id="rId37"/>
    <p:sldId id="350" r:id="rId38"/>
    <p:sldId id="351" r:id="rId39"/>
    <p:sldId id="306" r:id="rId40"/>
    <p:sldId id="352" r:id="rId41"/>
    <p:sldId id="356" r:id="rId42"/>
    <p:sldId id="359" r:id="rId43"/>
    <p:sldId id="361" r:id="rId44"/>
    <p:sldId id="360" r:id="rId45"/>
    <p:sldId id="362" r:id="rId46"/>
    <p:sldId id="308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500" y="36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91093-3EBA-465A-ABD7-62CFEAD147DC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FACE0-DC64-4546-9992-979885E83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0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85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2A756AB-8C08-4C54-B74E-DCD297CB9A91}" type="slidenum">
              <a:rPr lang="en-US" altLang="en-US"/>
              <a:pPr eaLnBrk="1" hangingPunct="1"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8869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984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146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827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280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240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936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80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045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066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771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55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6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19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97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76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20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45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21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13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38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15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37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642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377B2-CA8A-472A-8636-8D3357B9B751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1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image" Target="../media/image20.jpe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6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y.opera.com/Binh-Thuy/albums/showpic.dml?album=208945&amp;picture=3147107" TargetMode="Externa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my.opera.com/Binh-Thuy/albums/showpic.dml?album=208945&amp;picture=3147107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22516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Tiếng Việt - Lớp 2</a:t>
            </a:r>
          </a:p>
        </p:txBody>
      </p:sp>
      <p:sp>
        <p:nvSpPr>
          <p:cNvPr id="5" name="Rectangle 4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30136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0"/>
            <a:ext cx="12192000" cy="6858000"/>
          </a:xfrm>
        </p:spPr>
      </p:pic>
      <p:sp>
        <p:nvSpPr>
          <p:cNvPr id="24" name="Rectangle 23"/>
          <p:cNvSpPr/>
          <p:nvPr/>
        </p:nvSpPr>
        <p:spPr>
          <a:xfrm>
            <a:off x="3393720" y="378111"/>
            <a:ext cx="45095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khó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1567543" y="1776549"/>
            <a:ext cx="8691154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en-US" sz="4400" b="1" u="none" dirty="0" err="1">
                <a:latin typeface="Times New Roman" panose="02020603050405020304" pitchFamily="18" charset="0"/>
              </a:rPr>
              <a:t>Nói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rồi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, 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Bác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cuộn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chiếc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rễ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thành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một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vòng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tròn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và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bảo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chú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cần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vụ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buộc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nó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tựa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vào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hai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cái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cọc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, 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sau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đó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mới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vùi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hai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đầu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rễ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xuống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đất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 flipH="1">
            <a:off x="3508228" y="1935677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Line 24"/>
          <p:cNvSpPr>
            <a:spLocks noChangeShapeType="1"/>
          </p:cNvSpPr>
          <p:nvPr/>
        </p:nvSpPr>
        <p:spPr bwMode="auto">
          <a:xfrm flipH="1">
            <a:off x="5027874" y="2647603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Line 24"/>
          <p:cNvSpPr>
            <a:spLocks noChangeShapeType="1"/>
          </p:cNvSpPr>
          <p:nvPr/>
        </p:nvSpPr>
        <p:spPr bwMode="auto">
          <a:xfrm flipH="1">
            <a:off x="8276171" y="3281152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Line 24"/>
          <p:cNvSpPr>
            <a:spLocks noChangeShapeType="1"/>
          </p:cNvSpPr>
          <p:nvPr/>
        </p:nvSpPr>
        <p:spPr bwMode="auto">
          <a:xfrm flipH="1">
            <a:off x="8720309" y="3953889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Line 24"/>
          <p:cNvSpPr>
            <a:spLocks noChangeShapeType="1"/>
          </p:cNvSpPr>
          <p:nvPr/>
        </p:nvSpPr>
        <p:spPr bwMode="auto">
          <a:xfrm flipH="1">
            <a:off x="8836773" y="3953889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82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1" y="166605"/>
            <a:ext cx="3124200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725415" y="3322073"/>
            <a:ext cx="11839197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Ngoằn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ngoèo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10671" y="407506"/>
            <a:ext cx="8644803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39002" y="1393049"/>
            <a:ext cx="11726824" cy="10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614" y="4235411"/>
            <a:ext cx="5655076" cy="23918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Picture 21" descr="j023213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837" y="1940154"/>
            <a:ext cx="2883569" cy="102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913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598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" t="1742" r="542" b="5334"/>
          <a:stretch/>
        </p:blipFill>
        <p:spPr>
          <a:xfrm>
            <a:off x="600892" y="2921080"/>
            <a:ext cx="10746376" cy="34757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" t="16178" r="978" b="9349"/>
          <a:stretch/>
        </p:blipFill>
        <p:spPr>
          <a:xfrm>
            <a:off x="600892" y="155024"/>
            <a:ext cx="10746376" cy="281286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561724" y="739034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12" y="401984"/>
            <a:ext cx="527050" cy="17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1524803" y="2029074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12" y="1463041"/>
            <a:ext cx="527050" cy="3310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1227583" y="4880999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06" y="4407834"/>
            <a:ext cx="527050" cy="1706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71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8" grpId="0" bldLvl="0" animBg="1"/>
      <p:bldP spid="11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/>
          <p:cNvSpPr>
            <a:spLocks noChangeArrowheads="1"/>
          </p:cNvSpPr>
          <p:nvPr/>
        </p:nvSpPr>
        <p:spPr bwMode="auto">
          <a:xfrm>
            <a:off x="1524000" y="2819400"/>
            <a:ext cx="9144000" cy="1600200"/>
          </a:xfrm>
          <a:prstGeom prst="ribbon">
            <a:avLst>
              <a:gd name="adj1" fmla="val 31944"/>
              <a:gd name="adj2" fmla="val 62278"/>
            </a:avLst>
          </a:prstGeom>
          <a:solidFill>
            <a:srgbClr val="FAEEA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4267200" y="3505201"/>
            <a:ext cx="419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rgbClr val="6600FF"/>
                </a:solidFill>
                <a:latin typeface="Times New Roman" panose="02020603050405020304" pitchFamily="18" charset="0"/>
              </a:rPr>
              <a:t>Đọc trong nhóm</a:t>
            </a:r>
          </a:p>
        </p:txBody>
      </p:sp>
      <p:pic>
        <p:nvPicPr>
          <p:cNvPr id="12293" name="Picture 5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343400"/>
            <a:ext cx="3048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048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-457200"/>
            <a:ext cx="3048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343400"/>
            <a:ext cx="3048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5365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598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" t="1742" r="542" b="5334"/>
          <a:stretch/>
        </p:blipFill>
        <p:spPr>
          <a:xfrm>
            <a:off x="600892" y="2852951"/>
            <a:ext cx="10746376" cy="3214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" t="16178" r="978" b="9349"/>
          <a:stretch/>
        </p:blipFill>
        <p:spPr>
          <a:xfrm>
            <a:off x="600892" y="367645"/>
            <a:ext cx="10746376" cy="26002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2644" y="6075457"/>
            <a:ext cx="57925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bài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4548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37848" y="2368184"/>
            <a:ext cx="78242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609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0602" y="331851"/>
            <a:ext cx="5317934" cy="1014166"/>
            <a:chOff x="495299" y="451258"/>
            <a:chExt cx="3042331" cy="760625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EE696DF-76E1-4A97-9B3A-174226DC8640}"/>
              </a:ext>
            </a:extLst>
          </p:cNvPr>
          <p:cNvSpPr txBox="1"/>
          <p:nvPr/>
        </p:nvSpPr>
        <p:spPr>
          <a:xfrm>
            <a:off x="507085" y="1451894"/>
            <a:ext cx="10718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en-US" sz="2800" b="1" dirty="0" err="1">
                <a:latin typeface="UTM Avo" panose="02040603050506020204" pitchFamily="18" charset="0"/>
              </a:rPr>
              <a:t>Thấy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rễ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nằm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trên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mặt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đất</a:t>
            </a:r>
            <a:r>
              <a:rPr lang="en-US" sz="2800" b="1" dirty="0"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</a:rPr>
              <a:t>Bác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đã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bảo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chú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cần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vụ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làm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gì</a:t>
            </a:r>
            <a:r>
              <a:rPr lang="vi-VN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B7E71D-61B9-43E5-ADFD-6EBD7E94A272}"/>
              </a:ext>
            </a:extLst>
          </p:cNvPr>
          <p:cNvSpPr txBox="1"/>
          <p:nvPr/>
        </p:nvSpPr>
        <p:spPr>
          <a:xfrm>
            <a:off x="513434" y="2362907"/>
            <a:ext cx="106973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Thấy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nằm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trên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mặt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đất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đã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bảo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chú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cần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vụ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cuốn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rồi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đem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mọc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tiếp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BEFCD-C20C-4AED-85F9-80A2327A4898}"/>
              </a:ext>
            </a:extLst>
          </p:cNvPr>
          <p:cNvSpPr txBox="1"/>
          <p:nvPr/>
        </p:nvSpPr>
        <p:spPr>
          <a:xfrm>
            <a:off x="513435" y="3588828"/>
            <a:ext cx="111302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latin typeface="UTM Avo" panose="02040603050506020204" pitchFamily="18" charset="0"/>
              </a:rPr>
              <a:t>Bác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hướng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dẫn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chú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cần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vụ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rễ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như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thế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nào</a:t>
            </a:r>
            <a:r>
              <a:rPr lang="vi-VN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7569C1-5B0A-4ABA-BE1A-0473F677D507}"/>
              </a:ext>
            </a:extLst>
          </p:cNvPr>
          <p:cNvSpPr txBox="1"/>
          <p:nvPr/>
        </p:nvSpPr>
        <p:spPr>
          <a:xfrm>
            <a:off x="507085" y="4120313"/>
            <a:ext cx="107182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hướng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dẫn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chú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cần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vụ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cuộn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một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vòng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tròn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buộc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tựa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vào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hai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cọc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rồi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vùi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hai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đầu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xuống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đất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543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B02552-77BA-4AA1-8D6D-72E260B2C55A}"/>
              </a:ext>
            </a:extLst>
          </p:cNvPr>
          <p:cNvSpPr txBox="1"/>
          <p:nvPr/>
        </p:nvSpPr>
        <p:spPr>
          <a:xfrm>
            <a:off x="818606" y="823013"/>
            <a:ext cx="94080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latin typeface="UTM Avo" panose="02040603050506020204" pitchFamily="18" charset="0"/>
              </a:rPr>
              <a:t>Vì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sao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Bác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rễ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như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vậy</a:t>
            </a:r>
            <a:r>
              <a:rPr lang="en-US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26F20E-66F3-45A6-82C8-56B92893CF42}"/>
              </a:ext>
            </a:extLst>
          </p:cNvPr>
          <p:cNvSpPr txBox="1"/>
          <p:nvPr/>
        </p:nvSpPr>
        <p:spPr>
          <a:xfrm>
            <a:off x="818606" y="1496701"/>
            <a:ext cx="105199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như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vậy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để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mọc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cây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vòng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lá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tròn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thiếu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nhi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thể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chui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qua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chui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vòng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ấy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vào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thăm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vườn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F56876-4358-4653-9ED5-D98E09EF4339}"/>
              </a:ext>
            </a:extLst>
          </p:cNvPr>
          <p:cNvSpPr txBox="1"/>
          <p:nvPr/>
        </p:nvSpPr>
        <p:spPr>
          <a:xfrm>
            <a:off x="717368" y="3247607"/>
            <a:ext cx="10833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>
                <a:latin typeface="UTM Avo" panose="02040603050506020204" pitchFamily="18" charset="0"/>
              </a:rPr>
              <a:t>Qua </a:t>
            </a:r>
            <a:r>
              <a:rPr lang="en-US" sz="2800" b="1" dirty="0" err="1">
                <a:latin typeface="UTM Avo" panose="02040603050506020204" pitchFamily="18" charset="0"/>
              </a:rPr>
              <a:t>bài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đọc</a:t>
            </a:r>
            <a:r>
              <a:rPr lang="en-US" sz="2800" b="1" dirty="0"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</a:rPr>
              <a:t>em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thấy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tình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cảm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của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Bác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Hồ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với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thiếu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như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thế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nào</a:t>
            </a:r>
            <a:r>
              <a:rPr lang="en-US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00D77A-7EFD-4289-A020-F9710197AC74}"/>
              </a:ext>
            </a:extLst>
          </p:cNvPr>
          <p:cNvSpPr txBox="1"/>
          <p:nvPr/>
        </p:nvSpPr>
        <p:spPr>
          <a:xfrm>
            <a:off x="818606" y="4421916"/>
            <a:ext cx="105199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Qua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đọc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ta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thấy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rất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yêu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thương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cháu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thiếu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niên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nhi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đồng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513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9247" y="5854860"/>
            <a:ext cx="116703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700" lvl="0" algn="just">
              <a:spcBef>
                <a:spcPts val="0"/>
              </a:spcBef>
              <a:spcAft>
                <a:spcPts val="430"/>
              </a:spcAft>
              <a:buClr>
                <a:srgbClr val="000000"/>
              </a:buClr>
              <a:buSzPts val="1150"/>
              <a:tabLst>
                <a:tab pos="306705" algn="l"/>
              </a:tabLs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bài đọc, chúng ta thấy Bác rất yêu thương các cháu thiếu niên, nhi 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4" descr="tv2t2t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16" y="433633"/>
            <a:ext cx="10482606" cy="51753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998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EJ14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19400" y="2967335"/>
            <a:ext cx="5943600" cy="923330"/>
          </a:xfrm>
          <a:prstGeom prst="rect">
            <a:avLst/>
          </a:prstGeom>
          <a:noFill/>
        </p:spPr>
        <p:txBody>
          <a:bodyPr wrap="none">
            <a:prstTxWarp prst="textCanDow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5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834735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24" y="-107132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3C7FBB-0134-41F0-9437-48D957ABC2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70"/>
          <a:stretch/>
        </p:blipFill>
        <p:spPr>
          <a:xfrm>
            <a:off x="1772239" y="601392"/>
            <a:ext cx="9379670" cy="5843752"/>
          </a:xfrm>
          <a:prstGeom prst="flowChartConnector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1248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360317" y="975004"/>
            <a:ext cx="11547565" cy="5857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     </a:t>
            </a:r>
            <a:r>
              <a:rPr lang="en-US" b="1" dirty="0" err="1">
                <a:latin typeface="UTM Avo" panose="02040603050506020204" pitchFamily="18" charset="0"/>
              </a:rPr>
              <a:t>Một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sớm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hôm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ấy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như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thường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lệ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Hồ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dạo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trong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vườn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Đến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cây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đa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chợt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thấy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một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chiếc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đa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nhỏ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và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dài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ngoằn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ngoèo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trên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mặt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đất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Chắc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là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trận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gió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đêm</a:t>
            </a:r>
            <a:r>
              <a:rPr lang="en-US" b="1" dirty="0">
                <a:latin typeface="UTM Avo" panose="02040603050506020204" pitchFamily="18" charset="0"/>
              </a:rPr>
              <a:t> qua </a:t>
            </a:r>
            <a:r>
              <a:rPr lang="en-US" b="1" dirty="0" err="1">
                <a:latin typeface="UTM Avo" panose="02040603050506020204" pitchFamily="18" charset="0"/>
              </a:rPr>
              <a:t>đã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làm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rơi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xuống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một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lát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rồi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nói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với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vụ</a:t>
            </a:r>
            <a:r>
              <a:rPr lang="en-US" b="1" dirty="0">
                <a:latin typeface="UTM Avo" panose="02040603050506020204" pitchFamily="18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cuốn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chiếc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này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lại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rồi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trồng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mọc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tiếp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nhé</a:t>
            </a:r>
            <a:r>
              <a:rPr lang="en-US" b="1" dirty="0">
                <a:latin typeface="UTM Avo" panose="02040603050506020204" pitchFamily="18" charset="0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     Theo </a:t>
            </a:r>
            <a:r>
              <a:rPr lang="en-US" b="1" dirty="0" err="1">
                <a:latin typeface="UTM Avo" panose="02040603050506020204" pitchFamily="18" charset="0"/>
              </a:rPr>
              <a:t>lời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vụ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xới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đất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vùi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chiếc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xuống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Thấy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vậy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ân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bảo</a:t>
            </a:r>
            <a:r>
              <a:rPr lang="en-US" b="1" dirty="0">
                <a:latin typeface="UTM Avo" panose="02040603050506020204" pitchFamily="18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nên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làm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thế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này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     </a:t>
            </a:r>
            <a:r>
              <a:rPr lang="en-US" b="1" dirty="0" err="1">
                <a:latin typeface="UTM Avo" panose="02040603050506020204" pitchFamily="18" charset="0"/>
              </a:rPr>
              <a:t>Nói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rồi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cuộn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chiếc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thành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một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vòng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tròn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cùng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vụ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buộc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tựa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vào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hai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cái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cọc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sau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mới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vùi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hai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đầu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xuống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đất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     </a:t>
            </a: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vụ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thắc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mắc</a:t>
            </a:r>
            <a:r>
              <a:rPr lang="en-US" b="1" dirty="0">
                <a:latin typeface="UTM Avo" panose="02040603050506020204" pitchFamily="18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b="1" dirty="0" err="1">
                <a:latin typeface="UTM Avo" panose="02040603050506020204" pitchFamily="18" charset="0"/>
              </a:rPr>
              <a:t>Thưa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làm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thế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để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làm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gì</a:t>
            </a:r>
            <a:r>
              <a:rPr lang="en-US" b="1" dirty="0">
                <a:latin typeface="UTM Avo" panose="02040603050506020204" pitchFamily="18" charset="0"/>
              </a:rPr>
              <a:t> ạ?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    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khẽ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cười</a:t>
            </a:r>
            <a:r>
              <a:rPr lang="en-US" b="1" dirty="0">
                <a:latin typeface="UTM Avo" panose="02040603050506020204" pitchFamily="18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b="1" dirty="0" err="1">
                <a:latin typeface="UTM Avo" panose="02040603050506020204" pitchFamily="18" charset="0"/>
              </a:rPr>
              <a:t>Rồi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sẽ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biết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     </a:t>
            </a:r>
            <a:r>
              <a:rPr lang="en-US" b="1" dirty="0" err="1">
                <a:latin typeface="UTM Avo" panose="02040603050506020204" pitchFamily="18" charset="0"/>
              </a:rPr>
              <a:t>Nhiều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năm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sau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chiếc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đã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lớn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và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thành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cây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đa</a:t>
            </a:r>
            <a:r>
              <a:rPr lang="en-US" b="1" dirty="0">
                <a:latin typeface="UTM Avo" panose="02040603050506020204" pitchFamily="18" charset="0"/>
              </a:rPr>
              <a:t> con </a:t>
            </a:r>
            <a:r>
              <a:rPr lang="en-US" b="1" dirty="0" err="1">
                <a:latin typeface="UTM Avo" panose="02040603050506020204" pitchFamily="18" charset="0"/>
              </a:rPr>
              <a:t>có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vòng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lá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tròn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Thiếu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nhi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vào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thăm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vườn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em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nào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cũng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thích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chơi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trò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chui</a:t>
            </a:r>
            <a:r>
              <a:rPr lang="en-US" b="1" dirty="0">
                <a:latin typeface="UTM Avo" panose="02040603050506020204" pitchFamily="18" charset="0"/>
              </a:rPr>
              <a:t> qua </a:t>
            </a:r>
            <a:r>
              <a:rPr lang="en-US" b="1" dirty="0" err="1">
                <a:latin typeface="UTM Avo" panose="02040603050506020204" pitchFamily="18" charset="0"/>
              </a:rPr>
              <a:t>chui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lại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vòng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lá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ấy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Lúc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đó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mọi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người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mới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hiểu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vì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sao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trồng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chiếc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đa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thành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hình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tròn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như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thế</a:t>
            </a:r>
            <a:r>
              <a:rPr lang="en-US" b="1" dirty="0">
                <a:latin typeface="UTM Avo" panose="02040603050506020204" pitchFamily="18" charset="0"/>
              </a:rPr>
              <a:t>.</a:t>
            </a:r>
            <a:endParaRPr lang="vi-VN" b="1" dirty="0">
              <a:latin typeface="UTM Avo" panose="02040603050506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66875" y="-82062"/>
            <a:ext cx="1579284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32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52565" y="43865"/>
            <a:ext cx="1130342" cy="8052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989042" y="119106"/>
            <a:ext cx="8998230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CHIẾC RỄ ĐA TRÒN</a:t>
            </a:r>
          </a:p>
        </p:txBody>
      </p:sp>
      <p:sp>
        <p:nvSpPr>
          <p:cNvPr id="6" name="Rectangle 5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991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xfrm>
            <a:off x="1828800" y="381000"/>
            <a:ext cx="8229600" cy="1143000"/>
          </a:xfrm>
          <a:noFill/>
        </p:spPr>
        <p:txBody>
          <a:bodyPr anchor="ctr"/>
          <a:lstStyle/>
          <a:p>
            <a:pPr algn="ctr" eaLnBrk="1" hangingPunct="1"/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vai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nhóm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1003955" y="1228093"/>
            <a:ext cx="8861196" cy="2590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b="1" u="none" dirty="0" err="1">
                <a:latin typeface="Times New Roman" panose="02020603050405020304" pitchFamily="18" charset="0"/>
              </a:rPr>
              <a:t>Chú</a:t>
            </a:r>
            <a:r>
              <a:rPr lang="en-US" altLang="en-US" sz="3600" b="1" u="none" dirty="0">
                <a:latin typeface="Times New Roman" panose="02020603050405020304" pitchFamily="18" charset="0"/>
              </a:rPr>
              <a:t> ý: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b="1" u="none" dirty="0">
                <a:latin typeface="Times New Roman" panose="02020603050405020304" pitchFamily="18" charset="0"/>
              </a:rPr>
              <a:t>*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Giọng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kể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chậm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rãi</a:t>
            </a:r>
            <a:r>
              <a:rPr lang="en-US" altLang="en-US" sz="3600" u="none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u="none" dirty="0">
                <a:latin typeface="Times New Roman" panose="02020603050405020304" pitchFamily="18" charset="0"/>
              </a:rPr>
              <a:t>*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Giọng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Bác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ôn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tồn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dịu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dàng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u="none" dirty="0">
                <a:latin typeface="Times New Roman" panose="02020603050405020304" pitchFamily="18" charset="0"/>
              </a:rPr>
              <a:t>*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Giọng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chú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cần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vụ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ngạc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nhiên</a:t>
            </a:r>
            <a:endParaRPr lang="en-US" altLang="en-US" sz="3600" u="none" dirty="0">
              <a:latin typeface="Times New Roman" panose="02020603050405020304" pitchFamily="18" charset="0"/>
            </a:endParaRPr>
          </a:p>
        </p:txBody>
      </p:sp>
      <p:pic>
        <p:nvPicPr>
          <p:cNvPr id="9220" name="Picture 7" descr="67169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4742"/>
            <a:ext cx="1219200" cy="1673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9" descr="1785687ic4msukw7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6153150"/>
            <a:ext cx="70866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67169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180190" y="0"/>
            <a:ext cx="1219200" cy="1687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lub%20meet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700" y="3858257"/>
            <a:ext cx="4609707" cy="265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946260" y="6858000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98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514600"/>
            <a:ext cx="5029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7"/>
          <p:cNvSpPr>
            <a:spLocks noChangeArrowheads="1" noChangeShapeType="1" noTextEdit="1"/>
          </p:cNvSpPr>
          <p:nvPr/>
        </p:nvSpPr>
        <p:spPr bwMode="auto">
          <a:xfrm>
            <a:off x="3352800" y="685800"/>
            <a:ext cx="57150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600" b="1" kern="10" dirty="0">
              <a:ln w="12700">
                <a:solidFill>
                  <a:schemeClr val="folHlink"/>
                </a:solidFill>
                <a:round/>
                <a:headEnd/>
                <a:tailEnd/>
              </a:ln>
              <a:solidFill>
                <a:schemeClr val="hlink">
                  <a:alpha val="89803"/>
                </a:schemeClr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940127" y="6777776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43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3"/>
          <p:cNvGrpSpPr/>
          <p:nvPr/>
        </p:nvGrpSpPr>
        <p:grpSpPr>
          <a:xfrm>
            <a:off x="3596319" y="0"/>
            <a:ext cx="5758801" cy="5388747"/>
            <a:chOff x="3084810" y="-335112"/>
            <a:chExt cx="5809496" cy="5760000"/>
          </a:xfrm>
        </p:grpSpPr>
        <p:grpSp>
          <p:nvGrpSpPr>
            <p:cNvPr id="3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5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" name="图片 12"/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4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pic>
        <p:nvPicPr>
          <p:cNvPr id="7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80" y="2952283"/>
            <a:ext cx="8852597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9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0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041981" y="721183"/>
            <a:ext cx="1759996" cy="734428"/>
          </a:xfrm>
          <a:prstGeom prst="rect">
            <a:avLst/>
          </a:prstGeom>
        </p:spPr>
      </p:pic>
      <p:sp>
        <p:nvSpPr>
          <p:cNvPr id="11" name="椭圆 21"/>
          <p:cNvSpPr/>
          <p:nvPr/>
        </p:nvSpPr>
        <p:spPr>
          <a:xfrm>
            <a:off x="1216616" y="567963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2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20516" y="3131636"/>
            <a:ext cx="3436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椭圆 21"/>
          <p:cNvSpPr/>
          <p:nvPr/>
        </p:nvSpPr>
        <p:spPr>
          <a:xfrm>
            <a:off x="502523" y="2951874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6" name="椭圆 22"/>
          <p:cNvSpPr/>
          <p:nvPr/>
        </p:nvSpPr>
        <p:spPr>
          <a:xfrm>
            <a:off x="946347" y="3600597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97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740" y="3518731"/>
            <a:ext cx="11293312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……..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……….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……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77096" y="-264607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86740" y="1431372"/>
            <a:ext cx="106383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64331" y="2750218"/>
            <a:ext cx="10278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34099" y="2750217"/>
            <a:ext cx="11416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27776" y="4052993"/>
            <a:ext cx="7312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00418" y="4052993"/>
            <a:ext cx="7312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vùi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08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11236" y="332331"/>
            <a:ext cx="4825885" cy="1182971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94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99295" y="1388612"/>
            <a:ext cx="1047800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2. </a:t>
            </a:r>
            <a:r>
              <a:rPr lang="en-US" sz="2800" b="1" dirty="0" err="1">
                <a:latin typeface="UTM Avo" panose="02040603050506020204" pitchFamily="18" charset="0"/>
              </a:rPr>
              <a:t>Tìm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trong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bài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câu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có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dùng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i="1" dirty="0" err="1">
                <a:latin typeface="UTM Avo" panose="02040603050506020204" pitchFamily="18" charset="0"/>
              </a:rPr>
              <a:t>dấu</a:t>
            </a:r>
            <a:r>
              <a:rPr lang="en-US" sz="2800" b="1" i="1" dirty="0">
                <a:latin typeface="UTM Avo" panose="02040603050506020204" pitchFamily="18" charset="0"/>
              </a:rPr>
              <a:t> </a:t>
            </a:r>
            <a:r>
              <a:rPr lang="en-US" sz="2800" b="1" i="1" dirty="0" err="1">
                <a:latin typeface="UTM Avo" panose="02040603050506020204" pitchFamily="18" charset="0"/>
              </a:rPr>
              <a:t>chấm</a:t>
            </a:r>
            <a:r>
              <a:rPr lang="en-US" sz="2800" b="1" i="1" dirty="0">
                <a:latin typeface="UTM Avo" panose="02040603050506020204" pitchFamily="18" charset="0"/>
              </a:rPr>
              <a:t> than</a:t>
            </a:r>
            <a:r>
              <a:rPr lang="en-US" sz="2800" b="1" dirty="0"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latin typeface="UTM Avo" panose="02040603050506020204" pitchFamily="18" charset="0"/>
              </a:rPr>
              <a:t>Câu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đó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dùng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để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làm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gì</a:t>
            </a:r>
            <a:r>
              <a:rPr lang="en-US" sz="2800" b="1" dirty="0">
                <a:latin typeface="UTM Avo" panose="02040603050506020204" pitchFamily="18" charset="0"/>
              </a:rPr>
              <a:t>? (</a:t>
            </a:r>
            <a:r>
              <a:rPr lang="en-US" sz="2800" b="1" dirty="0" err="1">
                <a:latin typeface="UTM Avo" panose="02040603050506020204" pitchFamily="18" charset="0"/>
              </a:rPr>
              <a:t>Chọn</a:t>
            </a:r>
            <a:r>
              <a:rPr lang="en-US" sz="2800" b="1" dirty="0">
                <a:latin typeface="UTM Avo" panose="02040603050506020204" pitchFamily="18" charset="0"/>
              </a:rPr>
              <a:t> ý </a:t>
            </a:r>
            <a:r>
              <a:rPr lang="en-US" sz="2800" b="1" dirty="0" err="1">
                <a:latin typeface="UTM Avo" panose="02040603050506020204" pitchFamily="18" charset="0"/>
              </a:rPr>
              <a:t>đúng</a:t>
            </a:r>
            <a:r>
              <a:rPr lang="en-US" sz="2800" b="1" dirty="0">
                <a:latin typeface="UTM Avo" panose="02040603050506020204" pitchFamily="18" charset="0"/>
              </a:rPr>
              <a:t>)</a:t>
            </a: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2800" b="1" dirty="0" err="1">
                <a:latin typeface="UTM Avo" panose="02040603050506020204" pitchFamily="18" charset="0"/>
              </a:rPr>
              <a:t>Nêu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yêu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cầu</a:t>
            </a:r>
            <a:r>
              <a:rPr lang="en-US" sz="2800" b="1" dirty="0"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</a:rPr>
              <a:t>đề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nghị</a:t>
            </a:r>
            <a:endParaRPr lang="en-US" sz="2800" b="1" dirty="0">
              <a:latin typeface="UTM Avo" panose="02040603050506020204" pitchFamily="18" charset="0"/>
            </a:endParaRP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2800" b="1" dirty="0" err="1">
                <a:latin typeface="UTM Avo" panose="02040603050506020204" pitchFamily="18" charset="0"/>
              </a:rPr>
              <a:t>Thể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hiện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cảm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xúc</a:t>
            </a:r>
            <a:endParaRPr lang="en-US" sz="2800" b="1" dirty="0">
              <a:latin typeface="UTM Avo" panose="02040603050506020204" pitchFamily="18" charset="0"/>
            </a:endParaRP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2800" b="1" dirty="0" err="1">
                <a:latin typeface="UTM Avo" panose="02040603050506020204" pitchFamily="18" charset="0"/>
              </a:rPr>
              <a:t>Kể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sự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việc</a:t>
            </a:r>
            <a:r>
              <a:rPr lang="en-US" sz="2800" b="1" dirty="0"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</a:rPr>
              <a:t>hoạt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động</a:t>
            </a:r>
            <a:endParaRPr lang="en-US" sz="2800" b="1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2800" b="1" dirty="0"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B2B0D5-9C0E-4C58-9168-F0D6385FD4A4}"/>
              </a:ext>
            </a:extLst>
          </p:cNvPr>
          <p:cNvSpPr txBox="1"/>
          <p:nvPr/>
        </p:nvSpPr>
        <p:spPr>
          <a:xfrm>
            <a:off x="708654" y="4515774"/>
            <a:ext cx="101951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cuốn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này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rồi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nó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mọc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tiếp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nhé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!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E649201-AA92-4AF8-B709-5C4E5E88F8D6}"/>
              </a:ext>
            </a:extLst>
          </p:cNvPr>
          <p:cNvSpPr/>
          <p:nvPr/>
        </p:nvSpPr>
        <p:spPr>
          <a:xfrm>
            <a:off x="527061" y="2885535"/>
            <a:ext cx="568350" cy="4394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05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85430622-D8E0-4234-A4FD-1E14883884D9}"/>
              </a:ext>
            </a:extLst>
          </p:cNvPr>
          <p:cNvSpPr txBox="1"/>
          <p:nvPr/>
        </p:nvSpPr>
        <p:spPr>
          <a:xfrm>
            <a:off x="1714500" y="527685"/>
            <a:ext cx="100196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879524-F80E-4696-AA3F-4E539E8059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01"/>
          <a:stretch/>
        </p:blipFill>
        <p:spPr>
          <a:xfrm>
            <a:off x="6292645" y="1533833"/>
            <a:ext cx="4876799" cy="46431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Cloud Callout 5"/>
          <p:cNvSpPr/>
          <p:nvPr/>
        </p:nvSpPr>
        <p:spPr>
          <a:xfrm rot="16200000">
            <a:off x="1092610" y="983226"/>
            <a:ext cx="4945626" cy="4208206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123768" y="1680157"/>
            <a:ext cx="273497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n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ói một câu đ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ề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nghị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nhóm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làm một việc gì đó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940127" y="6858000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420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2366128" y="965672"/>
            <a:ext cx="6919273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20" name="Action Button: Forward or Next 19">
            <a:hlinkClick r:id="" action="ppaction://hlinkshowjump?jump=nextslide" highlightClick="1"/>
          </p:cNvPr>
          <p:cNvSpPr/>
          <p:nvPr/>
        </p:nvSpPr>
        <p:spPr>
          <a:xfrm>
            <a:off x="10812544" y="6363093"/>
            <a:ext cx="1140644" cy="34879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162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713">
        <p15:prstTrans prst="curtains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823244" y="928304"/>
            <a:ext cx="86106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HP001 5 hàng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38616" y="243976"/>
            <a:ext cx="8936381" cy="6331763"/>
            <a:chOff x="1670844" y="872333"/>
            <a:chExt cx="8936381" cy="6331763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0844" y="872333"/>
              <a:ext cx="8915400" cy="3962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375"/>
            <a:stretch>
              <a:fillRect/>
            </a:stretch>
          </p:blipFill>
          <p:spPr bwMode="auto">
            <a:xfrm>
              <a:off x="1691825" y="4841896"/>
              <a:ext cx="8915400" cy="2362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746074" y="1810308"/>
            <a:ext cx="8231728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Nhiều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năm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sau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chiếc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rễ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đa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đã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bén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đất</a:t>
            </a:r>
            <a:endParaRPr lang="en-US" alt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HP001 5 hàng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796707" y="2464094"/>
            <a:ext cx="92202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và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thành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cây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đa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con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có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vòng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lá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tròn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.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Thiếu</a:t>
            </a:r>
            <a:endParaRPr lang="en-US" alt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HP001 5 hàng" pitchFamily="34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843611" y="3086802"/>
            <a:ext cx="92202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nhi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vào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thăm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vườn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Bác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em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nào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cũng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thích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985520" y="3762145"/>
            <a:ext cx="9220200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chơi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trò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chui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qua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chui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lại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vòm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lá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ấy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.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Lúc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đó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843611" y="4541448"/>
            <a:ext cx="9220200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mọi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người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mới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hiểu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vì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sao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Bác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cho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trồng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  </a:t>
            </a: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1985520" y="5287759"/>
            <a:ext cx="92202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chiếc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rễ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đa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thành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hình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tròn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như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thế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.   </a:t>
            </a: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607547" y="1142967"/>
            <a:ext cx="92202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Chiếc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rễ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đa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tròn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  </a:t>
            </a:r>
          </a:p>
        </p:txBody>
      </p:sp>
      <p:sp>
        <p:nvSpPr>
          <p:cNvPr id="16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247570" y="1842803"/>
            <a:ext cx="1407227" cy="24879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939789" y="6813374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95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280" y="1629717"/>
            <a:ext cx="8915400" cy="396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109784" y="1897182"/>
            <a:ext cx="92202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Từ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khó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  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868105" y="3207073"/>
            <a:ext cx="92202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hiếc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N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hiều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hiếu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L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úc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B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ác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  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789220" y="3835521"/>
            <a:ext cx="92202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r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ễ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v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òng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tr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òn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ch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ui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65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3334">
              <a:srgbClr val="EBF3FA"/>
            </a:gs>
            <a:gs pos="27550">
              <a:srgbClr val="DEEBF6"/>
            </a:gs>
            <a:gs pos="36442">
              <a:srgbClr val="D6E6F4"/>
            </a:gs>
            <a:gs pos="37803">
              <a:srgbClr val="D5E5F4"/>
            </a:gs>
            <a:gs pos="51085">
              <a:srgbClr val="C9DEF1"/>
            </a:gs>
            <a:gs pos="59126">
              <a:srgbClr val="C2DAEF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34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ent Writing (#4) | Free SVG">
            <a:extLst>
              <a:ext uri="{FF2B5EF4-FFF2-40B4-BE49-F238E27FC236}">
                <a16:creationId xmlns:a16="http://schemas.microsoft.com/office/drawing/2014/main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021" y="2534462"/>
            <a:ext cx="3849948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17C045-E5BF-4237-86E5-69A18ABEAC01}"/>
              </a:ext>
            </a:extLst>
          </p:cNvPr>
          <p:cNvSpPr txBox="1"/>
          <p:nvPr/>
        </p:nvSpPr>
        <p:spPr>
          <a:xfrm>
            <a:off x="2518778" y="1745361"/>
            <a:ext cx="7154436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67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bài vào vở ô li</a:t>
            </a:r>
            <a:endParaRPr lang="en-US" sz="2667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7112F9-C830-489D-A196-7AF9B49F281A}"/>
              </a:ext>
            </a:extLst>
          </p:cNvPr>
          <p:cNvSpPr txBox="1"/>
          <p:nvPr/>
        </p:nvSpPr>
        <p:spPr>
          <a:xfrm>
            <a:off x="2518775" y="730882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67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 BÀI</a:t>
            </a:r>
            <a:endParaRPr lang="en-US" sz="4267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15813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7328" y="1509869"/>
            <a:ext cx="10972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340"/>
              </a:spcAft>
              <a:buClr>
                <a:srgbClr val="000000"/>
              </a:buClr>
              <a:buSzPts val="1250"/>
              <a:tabLst>
                <a:tab pos="156210" algn="l"/>
              </a:tabLs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 vào vở tên của 2 nhân vật được nói đến trong chủ điểm 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người Việt Nam</a:t>
            </a:r>
            <a:r>
              <a:rPr lang="vi-VN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261908" y="444155"/>
            <a:ext cx="419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Thảo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luận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nhóm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Picture 6" descr="club%20meet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65" y="223881"/>
            <a:ext cx="3140118" cy="1142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75"/>
          <a:stretch>
            <a:fillRect/>
          </a:stretch>
        </p:blipFill>
        <p:spPr bwMode="auto">
          <a:xfrm>
            <a:off x="2052108" y="4288954"/>
            <a:ext cx="8915400" cy="2362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921" y="2067228"/>
            <a:ext cx="3200295" cy="19432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078" y="2040286"/>
            <a:ext cx="3035431" cy="19971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747308" y="4612032"/>
            <a:ext cx="92202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M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ai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A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n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iêm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      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Tr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ần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Q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uốc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oản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7760277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4939" y="741799"/>
            <a:ext cx="7067961" cy="3039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>
              <a:lnSpc>
                <a:spcPts val="1150"/>
              </a:lnSpc>
              <a:spcBef>
                <a:spcPts val="0"/>
              </a:spcBef>
              <a:spcAft>
                <a:spcPts val="360"/>
              </a:spcAft>
              <a:buClr>
                <a:srgbClr val="000000"/>
              </a:buClr>
              <a:buSzPts val="1150"/>
              <a:tabLst>
                <a:tab pos="313690" algn="l"/>
              </a:tabLst>
            </a:pP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3a.</a:t>
            </a:r>
            <a:r>
              <a:rPr lang="vi-VN" sz="3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từ ngữ có tiếng chứa iu hoặc ưu.</a:t>
            </a:r>
            <a:endParaRPr lang="en-US" sz="3200" b="1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80" y="1206632"/>
            <a:ext cx="5486400" cy="22058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310" y="4166647"/>
            <a:ext cx="6759019" cy="1866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29" y="1140644"/>
            <a:ext cx="4685122" cy="22883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8136" y="3449524"/>
            <a:ext cx="3299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98470" y="3429000"/>
            <a:ext cx="3299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05720" y="6038181"/>
            <a:ext cx="3299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ịu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32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8512" y="2906798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743960" y="781634"/>
            <a:ext cx="7315199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2540037" y="2987782"/>
              <a:ext cx="295738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TỪ VÀ CÂU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323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676688" y="170778"/>
            <a:ext cx="419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Thảo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luận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nhóm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41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14:prism isInverted="1"/>
      </p:transition>
    </mc:Choice>
    <mc:Fallback xmlns="">
      <p:transition spd="slow" advClick="0" advTm="3713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oup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014331"/>
              </p:ext>
            </p:extLst>
          </p:nvPr>
        </p:nvGraphicFramePr>
        <p:xfrm>
          <a:off x="1790700" y="2157953"/>
          <a:ext cx="8686800" cy="3962400"/>
        </p:xfrm>
        <a:graphic>
          <a:graphicData uri="http://schemas.openxmlformats.org/drawingml/2006/table">
            <a:tbl>
              <a:tblPr/>
              <a:tblGrid>
                <a:gridCol w="426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949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a)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Từ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ngữ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nói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lên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tình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cảm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của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Bác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Hồ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với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thiếu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b)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Từ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ngữ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nói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lên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tình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cảm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thiếu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nhi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với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Bác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Hồ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4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057507" y="4210508"/>
            <a:ext cx="457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i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8207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414"/>
            <a:ext cx="137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1371600" y="870066"/>
            <a:ext cx="1023279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1.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Xếp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từ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dưới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đây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vào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nhóm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thích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hợp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: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yêu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thương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kính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yêu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chăm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lo,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nhớ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ơn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kính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trọng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i="1" dirty="0" err="1">
                <a:latin typeface="Times New Roman" pitchFamily="18" charset="0"/>
              </a:rPr>
              <a:t>quan</a:t>
            </a:r>
            <a:r>
              <a:rPr lang="en-US" sz="2800" i="1" dirty="0">
                <a:latin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</a:rPr>
              <a:t>tâm</a:t>
            </a:r>
            <a:endParaRPr lang="en-US" sz="2800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63613" y="870066"/>
            <a:ext cx="19984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yêu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thương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47652" y="870066"/>
            <a:ext cx="1514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kính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yêu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71600" y="1326384"/>
            <a:ext cx="1531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chăm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</a:rPr>
              <a:t> lo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77212" y="1277369"/>
            <a:ext cx="11977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nhớ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ơn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74976" y="1312745"/>
            <a:ext cx="16690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kính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trọng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23046" y="1296360"/>
            <a:ext cx="15311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quan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tâm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35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-0.4483 0.4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22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04 -0.02061 L -0.23125 0.4027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14" y="2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0.06484 -1.48148E-6 C 0.09414 -1.48148E-6 0.13021 0.11551 0.13021 0.20996 L 0.13021 0.42014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0" y="2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 0.00694 L 0.18385 0.00694 C 0.26927 0.00694 0.37474 0.12199 0.37474 0.21574 L 0.37474 0.42453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76" y="2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0.12929 3.7037E-7 C 0.18711 3.7037E-7 0.25859 0.13634 0.25859 0.24722 L 0.25859 0.49468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0" y="2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8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654 -3.33333E-6 L -0.01641 0.13959 C 0.02851 0.16898 0.05403 0.21297 0.05403 0.25903 C 0.05403 0.31111 0.02851 0.35278 -0.01641 0.38218 L -0.21654 0.52199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29" y="2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48C770-AE1F-4CD0-A5B7-1D3ACD58E749}"/>
              </a:ext>
            </a:extLst>
          </p:cNvPr>
          <p:cNvSpPr txBox="1"/>
          <p:nvPr/>
        </p:nvSpPr>
        <p:spPr>
          <a:xfrm>
            <a:off x="1027059" y="578117"/>
            <a:ext cx="9045050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phù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hoàn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06FC2358-1512-4EBE-9A35-AEC3F53B5212}"/>
              </a:ext>
            </a:extLst>
          </p:cNvPr>
          <p:cNvSpPr/>
          <p:nvPr/>
        </p:nvSpPr>
        <p:spPr>
          <a:xfrm>
            <a:off x="1808277" y="1499393"/>
            <a:ext cx="2424007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anh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dũng</a:t>
            </a:r>
            <a:endParaRPr lang="en-US" sz="2800" dirty="0">
              <a:solidFill>
                <a:schemeClr val="bg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DEABDD4F-A8E0-486B-895F-57A2BE42B8BE}"/>
              </a:ext>
            </a:extLst>
          </p:cNvPr>
          <p:cNvSpPr/>
          <p:nvPr/>
        </p:nvSpPr>
        <p:spPr>
          <a:xfrm>
            <a:off x="4677869" y="1499393"/>
            <a:ext cx="2424007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thân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thiện</a:t>
            </a:r>
            <a:endParaRPr lang="en-US" sz="2800" dirty="0">
              <a:solidFill>
                <a:schemeClr val="bg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CB1B3CD5-2297-4792-8BF9-0612E8DEE125}"/>
              </a:ext>
            </a:extLst>
          </p:cNvPr>
          <p:cNvSpPr/>
          <p:nvPr/>
        </p:nvSpPr>
        <p:spPr>
          <a:xfrm>
            <a:off x="7422208" y="1499393"/>
            <a:ext cx="2424007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cần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cù</a:t>
            </a:r>
            <a:endParaRPr lang="en-US" sz="2800" dirty="0">
              <a:solidFill>
                <a:schemeClr val="bg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64F821-EB03-455F-BA6D-8B20B70F85E4}"/>
              </a:ext>
            </a:extLst>
          </p:cNvPr>
          <p:cNvSpPr/>
          <p:nvPr/>
        </p:nvSpPr>
        <p:spPr>
          <a:xfrm>
            <a:off x="485346" y="2345781"/>
            <a:ext cx="999629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algn="just">
              <a:lnSpc>
                <a:spcPct val="250000"/>
              </a:lnSpc>
              <a:buAutoNum type="alphaLcPeriod"/>
            </a:pPr>
            <a:r>
              <a:rPr lang="en-US" sz="2800" dirty="0" err="1">
                <a:latin typeface="UTM Avo" panose="02040603050506020204" pitchFamily="18" charset="0"/>
              </a:rPr>
              <a:t>Người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dân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Việt</a:t>
            </a:r>
            <a:r>
              <a:rPr lang="en-US" sz="2800" dirty="0">
                <a:latin typeface="UTM Avo" panose="02040603050506020204" pitchFamily="18" charset="0"/>
              </a:rPr>
              <a:t> Nam </a:t>
            </a:r>
            <a:r>
              <a:rPr lang="en-US" sz="2800" dirty="0" err="1">
                <a:latin typeface="UTM Avo" panose="02040603050506020204" pitchFamily="18" charset="0"/>
              </a:rPr>
              <a:t>lao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động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rất</a:t>
            </a:r>
            <a:r>
              <a:rPr lang="en-US" sz="2800" dirty="0">
                <a:latin typeface="UTM Avo" panose="02040603050506020204" pitchFamily="18" charset="0"/>
              </a:rPr>
              <a:t> (…).</a:t>
            </a:r>
          </a:p>
          <a:p>
            <a:pPr marL="609585" indent="-609585" algn="just">
              <a:lnSpc>
                <a:spcPct val="250000"/>
              </a:lnSpc>
              <a:buAutoNum type="alphaLcPeriod"/>
            </a:pPr>
            <a:r>
              <a:rPr lang="en-US" sz="2800" dirty="0" err="1">
                <a:latin typeface="UTM Avo" panose="02040603050506020204" pitchFamily="18" charset="0"/>
              </a:rPr>
              <a:t>Các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chú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bộ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đội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chiến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đấu</a:t>
            </a:r>
            <a:r>
              <a:rPr lang="en-US" sz="2800" dirty="0">
                <a:latin typeface="UTM Avo" panose="02040603050506020204" pitchFamily="18" charset="0"/>
              </a:rPr>
              <a:t> (…) </a:t>
            </a:r>
            <a:r>
              <a:rPr lang="en-US" sz="2800" dirty="0" err="1">
                <a:latin typeface="UTM Avo" panose="02040603050506020204" pitchFamily="18" charset="0"/>
              </a:rPr>
              <a:t>để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bảo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vệ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Tổ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quốc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  <a:p>
            <a:pPr marL="609585" indent="-609585" algn="just">
              <a:lnSpc>
                <a:spcPct val="250000"/>
              </a:lnSpc>
              <a:buAutoNum type="alphaLcPeriod"/>
            </a:pPr>
            <a:r>
              <a:rPr lang="en-US" sz="2800" dirty="0" err="1">
                <a:latin typeface="UTM Avo" panose="02040603050506020204" pitchFamily="18" charset="0"/>
              </a:rPr>
              <a:t>Người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Việt</a:t>
            </a:r>
            <a:r>
              <a:rPr lang="en-US" sz="2800" dirty="0">
                <a:latin typeface="UTM Avo" panose="02040603050506020204" pitchFamily="18" charset="0"/>
              </a:rPr>
              <a:t> Nam </a:t>
            </a:r>
            <a:r>
              <a:rPr lang="en-US" sz="2800" dirty="0" err="1">
                <a:latin typeface="UTM Avo" panose="02040603050506020204" pitchFamily="18" charset="0"/>
              </a:rPr>
              <a:t>luôn</a:t>
            </a:r>
            <a:r>
              <a:rPr lang="en-US" sz="2800" dirty="0">
                <a:latin typeface="UTM Avo" panose="02040603050506020204" pitchFamily="18" charset="0"/>
              </a:rPr>
              <a:t> (…) </a:t>
            </a:r>
            <a:r>
              <a:rPr lang="en-US" sz="2800" dirty="0" err="1">
                <a:latin typeface="UTM Avo" panose="02040603050506020204" pitchFamily="18" charset="0"/>
              </a:rPr>
              <a:t>với</a:t>
            </a:r>
            <a:r>
              <a:rPr lang="en-US" sz="2800" dirty="0">
                <a:latin typeface="UTM Avo" panose="02040603050506020204" pitchFamily="18" charset="0"/>
              </a:rPr>
              <a:t> du </a:t>
            </a:r>
            <a:r>
              <a:rPr lang="en-US" sz="2800" dirty="0" err="1">
                <a:latin typeface="UTM Avo" panose="02040603050506020204" pitchFamily="18" charset="0"/>
              </a:rPr>
              <a:t>khách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nước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ngoài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73DA0A-1B5B-4259-B1EC-127B70415666}"/>
              </a:ext>
            </a:extLst>
          </p:cNvPr>
          <p:cNvSpPr/>
          <p:nvPr/>
        </p:nvSpPr>
        <p:spPr>
          <a:xfrm>
            <a:off x="580741" y="1751131"/>
            <a:ext cx="949136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algn="just">
              <a:lnSpc>
                <a:spcPct val="250000"/>
              </a:lnSpc>
              <a:buAutoNum type="alphaLcPeriod"/>
            </a:pPr>
            <a:r>
              <a:rPr lang="en-US" sz="2800" dirty="0" err="1">
                <a:latin typeface="UTM Avo" panose="02040603050506020204" pitchFamily="18" charset="0"/>
              </a:rPr>
              <a:t>Người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dân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Việt</a:t>
            </a:r>
            <a:r>
              <a:rPr lang="en-US" sz="2800" dirty="0">
                <a:latin typeface="UTM Avo" panose="02040603050506020204" pitchFamily="18" charset="0"/>
              </a:rPr>
              <a:t> Nam </a:t>
            </a:r>
            <a:r>
              <a:rPr lang="en-US" sz="2800" dirty="0" err="1">
                <a:latin typeface="UTM Avo" panose="02040603050506020204" pitchFamily="18" charset="0"/>
              </a:rPr>
              <a:t>lao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động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rất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cù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  <a:p>
            <a:pPr marL="609585" indent="-609585" algn="just">
              <a:lnSpc>
                <a:spcPct val="250000"/>
              </a:lnSpc>
              <a:buAutoNum type="alphaLcPeriod"/>
            </a:pPr>
            <a:r>
              <a:rPr lang="en-US" sz="2800" dirty="0" err="1">
                <a:latin typeface="UTM Avo" panose="02040603050506020204" pitchFamily="18" charset="0"/>
              </a:rPr>
              <a:t>Các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chú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bộ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đội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chiến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đấu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anh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dũng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để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bảo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vệ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Tổ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quốc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  <a:p>
            <a:pPr marL="609585" indent="-609585" algn="just">
              <a:lnSpc>
                <a:spcPct val="250000"/>
              </a:lnSpc>
              <a:buAutoNum type="alphaLcPeriod"/>
            </a:pPr>
            <a:r>
              <a:rPr lang="en-US" sz="2800" dirty="0" err="1">
                <a:latin typeface="UTM Avo" panose="02040603050506020204" pitchFamily="18" charset="0"/>
              </a:rPr>
              <a:t>Người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Việt</a:t>
            </a:r>
            <a:r>
              <a:rPr lang="en-US" sz="2800" dirty="0">
                <a:latin typeface="UTM Avo" panose="02040603050506020204" pitchFamily="18" charset="0"/>
              </a:rPr>
              <a:t> Nam </a:t>
            </a:r>
            <a:r>
              <a:rPr lang="en-US" sz="2800" dirty="0" err="1">
                <a:latin typeface="UTM Avo" panose="02040603050506020204" pitchFamily="18" charset="0"/>
              </a:rPr>
              <a:t>luôn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thân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thiện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với</a:t>
            </a:r>
            <a:r>
              <a:rPr lang="en-US" sz="2800" dirty="0">
                <a:latin typeface="UTM Avo" panose="02040603050506020204" pitchFamily="18" charset="0"/>
              </a:rPr>
              <a:t> du </a:t>
            </a:r>
            <a:r>
              <a:rPr lang="en-US" sz="2800" dirty="0" err="1">
                <a:latin typeface="UTM Avo" panose="02040603050506020204" pitchFamily="18" charset="0"/>
              </a:rPr>
              <a:t>khách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nước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ngoài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857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588" y="582315"/>
            <a:ext cx="7080069" cy="59316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879524-F80E-4696-AA3F-4E539E8059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501"/>
          <a:stretch/>
        </p:blipFill>
        <p:spPr>
          <a:xfrm>
            <a:off x="478971" y="952782"/>
            <a:ext cx="1976846" cy="1799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00482" y="164303"/>
            <a:ext cx="33351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Thảo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luận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nhóm</a:t>
            </a: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13211" y="3046363"/>
            <a:ext cx="33351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-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Tranh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vẽ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ai</a:t>
            </a:r>
            <a:r>
              <a:rPr lang="en-US" altLang="en-US" sz="2800" b="1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-2" y="3743400"/>
            <a:ext cx="47635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Bác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Hồ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đang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gì</a:t>
            </a:r>
            <a:r>
              <a:rPr lang="en-US" altLang="en-US" sz="2800" b="1" dirty="0">
                <a:latin typeface="Times New Roman" panose="02020603050405020304" pitchFamily="18" charset="0"/>
              </a:rPr>
              <a:t>? Ở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đâu</a:t>
            </a:r>
            <a:r>
              <a:rPr lang="en-US" altLang="en-US" sz="2800" b="1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4440437"/>
            <a:ext cx="47635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Hãy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đặt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tên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bức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tranh</a:t>
            </a:r>
            <a:r>
              <a:rPr lang="en-US" altLang="en-US" sz="2800" b="1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5073802"/>
            <a:ext cx="37706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Nói</a:t>
            </a:r>
            <a:r>
              <a:rPr lang="en-US" altLang="en-US" sz="2800" b="1" dirty="0">
                <a:latin typeface="Times New Roman" panose="02020603050405020304" pitchFamily="18" charset="0"/>
              </a:rPr>
              <a:t> 1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Bác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Hồ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86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2262434" y="825211"/>
            <a:ext cx="6759018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65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VIẾT ĐOẠN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58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5 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610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eacher with student isolated Premium Vector">
            <a:extLst>
              <a:ext uri="{FF2B5EF4-FFF2-40B4-BE49-F238E27FC236}">
                <a16:creationId xmlns:a16="http://schemas.microsoft.com/office/drawing/2014/main" id="{04B7E3B1-B788-4605-901B-8A63CD49EC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55" b="14845"/>
          <a:stretch/>
        </p:blipFill>
        <p:spPr bwMode="auto">
          <a:xfrm>
            <a:off x="2432115" y="4157221"/>
            <a:ext cx="7230360" cy="18610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999241" y="1081391"/>
            <a:ext cx="105297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50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426720" y="411158"/>
            <a:ext cx="2804953" cy="749800"/>
            <a:chOff x="328800" y="617284"/>
            <a:chExt cx="1971948" cy="56235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24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28800" y="617284"/>
              <a:ext cx="1677443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694591" y="756989"/>
            <a:ext cx="6961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CHIẾC RỄ ĐA TRÒN</a:t>
            </a:r>
          </a:p>
        </p:txBody>
      </p:sp>
      <p:sp>
        <p:nvSpPr>
          <p:cNvPr id="15" name="Google Shape;1714;p64"/>
          <p:cNvSpPr/>
          <p:nvPr/>
        </p:nvSpPr>
        <p:spPr>
          <a:xfrm rot="-2019064">
            <a:off x="1611170" y="1088380"/>
            <a:ext cx="248710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" name="Google Shape;1715;p64"/>
          <p:cNvSpPr/>
          <p:nvPr/>
        </p:nvSpPr>
        <p:spPr>
          <a:xfrm rot="-2019064">
            <a:off x="505472" y="1150404"/>
            <a:ext cx="150703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" name="Google Shape;1716;p64"/>
          <p:cNvSpPr/>
          <p:nvPr/>
        </p:nvSpPr>
        <p:spPr>
          <a:xfrm rot="-2019064">
            <a:off x="790175" y="1304762"/>
            <a:ext cx="395062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8" name="Google Shape;1725;p64"/>
          <p:cNvGrpSpPr/>
          <p:nvPr/>
        </p:nvGrpSpPr>
        <p:grpSpPr>
          <a:xfrm rot="-1723955">
            <a:off x="1248823" y="97595"/>
            <a:ext cx="316855" cy="328459"/>
            <a:chOff x="5414907" y="2017485"/>
            <a:chExt cx="220338" cy="243702"/>
          </a:xfrm>
        </p:grpSpPr>
        <p:sp>
          <p:nvSpPr>
            <p:cNvPr id="19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2" name="Google Shape;1714;p64"/>
          <p:cNvSpPr/>
          <p:nvPr/>
        </p:nvSpPr>
        <p:spPr>
          <a:xfrm rot="-2019064">
            <a:off x="682718" y="235112"/>
            <a:ext cx="248710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3" name="Google Shape;1725;p64"/>
          <p:cNvGrpSpPr/>
          <p:nvPr/>
        </p:nvGrpSpPr>
        <p:grpSpPr>
          <a:xfrm rot="6447076">
            <a:off x="1186562" y="1190134"/>
            <a:ext cx="363539" cy="444953"/>
            <a:chOff x="5365548" y="2017485"/>
            <a:chExt cx="269696" cy="309455"/>
          </a:xfrm>
        </p:grpSpPr>
        <p:sp>
          <p:nvSpPr>
            <p:cNvPr id="24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60ADAA5B-D8F7-46E2-AC36-48E5EAA4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5817" y="198464"/>
            <a:ext cx="989745" cy="7253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2D654A-C79D-4163-98E9-46ED867DB7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8744" y="1788256"/>
            <a:ext cx="9654297" cy="45322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9" name="Rectangle 28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317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700" y="101339"/>
            <a:ext cx="2400300" cy="16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4396" y="101339"/>
            <a:ext cx="10215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tabLst>
                <a:tab pos="161290" algn="l"/>
              </a:tabLst>
            </a:pP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 4-5 câu v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việc em vừa kể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0" lv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tabLst>
                <a:tab pos="161290" algn="l"/>
              </a:tabLst>
            </a:pP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5"/>
          <a:stretch/>
        </p:blipFill>
        <p:spPr>
          <a:xfrm>
            <a:off x="7258639" y="2169967"/>
            <a:ext cx="4270341" cy="40234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20511" y="1990858"/>
            <a:ext cx="68438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34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ent Writing (#4) | Free SVG">
            <a:extLst>
              <a:ext uri="{FF2B5EF4-FFF2-40B4-BE49-F238E27FC236}">
                <a16:creationId xmlns:a16="http://schemas.microsoft.com/office/drawing/2014/main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021" y="2534462"/>
            <a:ext cx="3849948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17C045-E5BF-4237-86E5-69A18ABEAC01}"/>
              </a:ext>
            </a:extLst>
          </p:cNvPr>
          <p:cNvSpPr txBox="1"/>
          <p:nvPr/>
        </p:nvSpPr>
        <p:spPr>
          <a:xfrm>
            <a:off x="2518778" y="1745361"/>
            <a:ext cx="7154436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67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bài vào vở ô li</a:t>
            </a:r>
            <a:endParaRPr lang="en-US" sz="2667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7112F9-C830-489D-A196-7AF9B49F281A}"/>
              </a:ext>
            </a:extLst>
          </p:cNvPr>
          <p:cNvSpPr txBox="1"/>
          <p:nvPr/>
        </p:nvSpPr>
        <p:spPr>
          <a:xfrm>
            <a:off x="2518775" y="730882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67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 BÀI</a:t>
            </a:r>
            <a:endParaRPr lang="en-US" sz="4267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1746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2262434" y="825211"/>
            <a:ext cx="6759018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658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 MỞ RỘNG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58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6</a:t>
              </a: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614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11" descr="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01" y="4001294"/>
            <a:ext cx="3754619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ncode_imageresizer_container_32" descr="thnhi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505" y="898929"/>
            <a:ext cx="3482219" cy="2771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14" descr="thnhi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99" y="1194684"/>
            <a:ext cx="3839459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ncode_imageresizer_container_29" descr="thnhi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950" y="1611983"/>
            <a:ext cx="3013631" cy="4496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4" descr="Ho Chi Minh146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296" y="4001294"/>
            <a:ext cx="3677043" cy="2656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9FE33FA8-445A-4CE2-BF79-385F6ABE41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5699" y="170399"/>
            <a:ext cx="10515600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33"/>
              </a:spcBef>
              <a:spcAft>
                <a:spcPts val="133"/>
              </a:spcAft>
            </a:pPr>
            <a:r>
              <a:rPr lang="vi-VN" sz="2800" dirty="0">
                <a:latin typeface="UTM Avo" panose="02040603050506020204" pitchFamily="18" charset="0"/>
              </a:rPr>
              <a:t>1. </a:t>
            </a:r>
            <a:r>
              <a:rPr lang="en-US" sz="2800" dirty="0" err="1">
                <a:latin typeface="UTM Avo" panose="02040603050506020204" pitchFamily="18" charset="0"/>
              </a:rPr>
              <a:t>Giới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thiệu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vi-VN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quyển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sách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kể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về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Bác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Hồ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mình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đã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tìm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đọc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endParaRPr lang="vi-VN" sz="2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124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eacher with student isolated Premium Vector">
            <a:extLst>
              <a:ext uri="{FF2B5EF4-FFF2-40B4-BE49-F238E27FC236}">
                <a16:creationId xmlns:a16="http://schemas.microsoft.com/office/drawing/2014/main" id="{04B7E3B1-B788-4605-901B-8A63CD49EC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55" b="14845"/>
          <a:stretch/>
        </p:blipFill>
        <p:spPr bwMode="auto">
          <a:xfrm>
            <a:off x="1517715" y="1659118"/>
            <a:ext cx="9728462" cy="43591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196446" y="657277"/>
            <a:ext cx="87480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sách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kể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nhóm</a:t>
            </a: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52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23"/>
          <a:stretch/>
        </p:blipFill>
        <p:spPr>
          <a:xfrm>
            <a:off x="0" y="-75413"/>
            <a:ext cx="12314548" cy="67731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C67835-1799-4BA5-84C8-73C0A272108C}"/>
              </a:ext>
            </a:extLst>
          </p:cNvPr>
          <p:cNvSpPr txBox="1"/>
          <p:nvPr/>
        </p:nvSpPr>
        <p:spPr>
          <a:xfrm>
            <a:off x="586426" y="548881"/>
            <a:ext cx="11095348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UTM Avo" panose="02040603050506020204" pitchFamily="18" charset="0"/>
              </a:rPr>
              <a:t>2. </a:t>
            </a:r>
            <a:r>
              <a:rPr lang="en-US" sz="2800" b="1" dirty="0" err="1">
                <a:latin typeface="UTM Avo" panose="02040603050506020204" pitchFamily="18" charset="0"/>
              </a:rPr>
              <a:t>Kể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lại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câu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chuyện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đã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đọc</a:t>
            </a:r>
            <a:r>
              <a:rPr lang="en-US" sz="2800" b="1" dirty="0"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latin typeface="UTM Avo" panose="02040603050506020204" pitchFamily="18" charset="0"/>
              </a:rPr>
              <a:t>Nói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cảm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xúc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của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em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sau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khi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đọc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câu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chuyện</a:t>
            </a:r>
            <a:endParaRPr lang="vi-VN" sz="2800" b="1" dirty="0">
              <a:latin typeface="UTM Avo" panose="02040603050506020204" pitchFamily="18" charset="0"/>
            </a:endParaRPr>
          </a:p>
        </p:txBody>
      </p:sp>
      <p:pic>
        <p:nvPicPr>
          <p:cNvPr id="5" name="Picture 24" descr="Ho Chi Minh146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309" y="1680655"/>
            <a:ext cx="4703975" cy="4451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9128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15000" r="30666" b="14667"/>
          <a:stretch/>
        </p:blipFill>
        <p:spPr>
          <a:xfrm flipH="1">
            <a:off x="-120886" y="430963"/>
            <a:ext cx="5799716" cy="59960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274579">
            <a:off x="1687433" y="3958904"/>
            <a:ext cx="13632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Cookies" panose="02040603050506020204" pitchFamily="18" charset="0"/>
              </a:rPr>
              <a:t>DẶN DÒ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5401559" y="966438"/>
            <a:ext cx="6014031" cy="399206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447934" y="1741213"/>
            <a:ext cx="420892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r>
              <a:rPr lang="vi-VN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381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904215" y="853492"/>
            <a:ext cx="7060676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979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ếng việt lớp 2, học ki 2, tuần 31, Chiếc rễ đa tròn, thuan mai, tiếng việ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1555" y="235131"/>
            <a:ext cx="11295016" cy="62440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2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t="1565" r="11373"/>
          <a:stretch/>
        </p:blipFill>
        <p:spPr>
          <a:xfrm>
            <a:off x="345047" y="111369"/>
            <a:ext cx="11922368" cy="6635261"/>
          </a:xfrm>
        </p:spPr>
      </p:pic>
      <p:sp>
        <p:nvSpPr>
          <p:cNvPr id="5" name="Rectangle 4"/>
          <p:cNvSpPr/>
          <p:nvPr/>
        </p:nvSpPr>
        <p:spPr>
          <a:xfrm>
            <a:off x="0" y="6858000"/>
            <a:ext cx="3995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028754" y="2834236"/>
            <a:ext cx="73595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 ĐỌC TỪNG CÂU</a:t>
            </a:r>
          </a:p>
        </p:txBody>
      </p:sp>
    </p:spTree>
    <p:extLst>
      <p:ext uri="{BB962C8B-B14F-4D97-AF65-F5344CB8AC3E}">
        <p14:creationId xmlns:p14="http://schemas.microsoft.com/office/powerpoint/2010/main" val="3958765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598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" t="1742" r="542" b="5334"/>
          <a:stretch/>
        </p:blipFill>
        <p:spPr>
          <a:xfrm>
            <a:off x="600892" y="2852951"/>
            <a:ext cx="10746376" cy="34757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" t="16178" r="978" b="9349"/>
          <a:stretch/>
        </p:blipFill>
        <p:spPr>
          <a:xfrm>
            <a:off x="600892" y="155024"/>
            <a:ext cx="10746376" cy="28128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1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t="1565" r="11373"/>
          <a:stretch/>
        </p:blipFill>
        <p:spPr>
          <a:xfrm>
            <a:off x="269632" y="105508"/>
            <a:ext cx="11922368" cy="6635261"/>
          </a:xfr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2497444" y="419165"/>
            <a:ext cx="8540686" cy="3268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khó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858000"/>
            <a:ext cx="3995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85257" y="2705725"/>
            <a:ext cx="92528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Times New Roman" panose="02020603050405020304" pitchFamily="18" charset="0"/>
              </a:rPr>
              <a:t>chiếc </a:t>
            </a:r>
            <a:r>
              <a:rPr lang="nl-NL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rễ</a:t>
            </a:r>
            <a:r>
              <a:rPr lang="nl-NL" altLang="en-US" sz="4800" b="1" dirty="0">
                <a:latin typeface="Times New Roman" panose="02020603050405020304" pitchFamily="18" charset="0"/>
              </a:rPr>
              <a:t> , v</a:t>
            </a:r>
            <a:r>
              <a:rPr lang="nl-NL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òng</a:t>
            </a:r>
            <a:r>
              <a:rPr lang="nl-NL" altLang="en-US" sz="4800" b="1" dirty="0">
                <a:latin typeface="Times New Roman" panose="02020603050405020304" pitchFamily="18" charset="0"/>
              </a:rPr>
              <a:t> lá </a:t>
            </a:r>
            <a:r>
              <a:rPr lang="nl-NL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tr</a:t>
            </a:r>
            <a:r>
              <a:rPr lang="nl-NL" altLang="en-US" sz="4800" b="1" dirty="0">
                <a:latin typeface="Times New Roman" panose="02020603050405020304" pitchFamily="18" charset="0"/>
              </a:rPr>
              <a:t>òn,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</a:t>
            </a:r>
            <a:r>
              <a:rPr lang="nl-NL" altLang="en-US" sz="4800" b="1" dirty="0">
                <a:latin typeface="Times New Roman" panose="02020603050405020304" pitchFamily="18" charset="0"/>
              </a:rPr>
              <a:t>ui qua </a:t>
            </a:r>
            <a:r>
              <a:rPr lang="nl-NL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</a:t>
            </a:r>
            <a:r>
              <a:rPr lang="nl-NL" altLang="en-US" sz="4800" b="1" dirty="0">
                <a:latin typeface="Times New Roman" panose="02020603050405020304" pitchFamily="18" charset="0"/>
              </a:rPr>
              <a:t>ui lại, ng</a:t>
            </a:r>
            <a:r>
              <a:rPr lang="nl-NL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oằn</a:t>
            </a:r>
            <a:r>
              <a:rPr lang="nl-NL" altLang="en-US" sz="4800" b="1" dirty="0">
                <a:latin typeface="Times New Roman" panose="02020603050405020304" pitchFamily="18" charset="0"/>
              </a:rPr>
              <a:t> ng</a:t>
            </a:r>
            <a:r>
              <a:rPr lang="nl-NL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oèo</a:t>
            </a:r>
            <a:endParaRPr lang="en-US" altLang="en-US" sz="36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19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3417</TotalTime>
  <Words>1635</Words>
  <Application>Microsoft Office PowerPoint</Application>
  <PresentationFormat>Widescreen</PresentationFormat>
  <Paragraphs>181</Paragraphs>
  <Slides>46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0" baseType="lpstr">
      <vt:lpstr>等线</vt:lpstr>
      <vt:lpstr>Arial</vt:lpstr>
      <vt:lpstr>Arial-Rounded</vt:lpstr>
      <vt:lpstr>Calibri</vt:lpstr>
      <vt:lpstr>Calibri Light</vt:lpstr>
      <vt:lpstr>Comic Sans MS</vt:lpstr>
      <vt:lpstr>HP001 5 hàng</vt:lpstr>
      <vt:lpstr>Montserrat</vt:lpstr>
      <vt:lpstr>SVN-Cookies</vt:lpstr>
      <vt:lpstr>Times New Roman</vt:lpstr>
      <vt:lpstr>UTM Avo</vt:lpstr>
      <vt:lpstr>UTM Cookies</vt:lpstr>
      <vt:lpstr>Wingdings</vt:lpstr>
      <vt:lpstr>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Đọc phân vai theo nhóm</vt:lpstr>
      <vt:lpstr>PowerPoint Presentation</vt:lpstr>
      <vt:lpstr>PowerPoint Presentation</vt:lpstr>
      <vt:lpstr>a. Chú……..chiếc rễ này lại rồi……….cho nó mọc tiếp nhé.   b. Chú cần vụ……  đất, ……chiếc rễ xuống.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Giới thiệu  một quyển sách kể về Bác Hồ mà mình đã tìm đọc.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May01</dc:creator>
  <cp:lastModifiedBy>Hp</cp:lastModifiedBy>
  <cp:revision>125</cp:revision>
  <dcterms:created xsi:type="dcterms:W3CDTF">2021-07-07T09:47:17Z</dcterms:created>
  <dcterms:modified xsi:type="dcterms:W3CDTF">2025-05-04T08:09:34Z</dcterms:modified>
</cp:coreProperties>
</file>