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5" r:id="rId1"/>
  </p:sldMasterIdLst>
  <p:notesMasterIdLst>
    <p:notesMasterId r:id="rId17"/>
  </p:notesMasterIdLst>
  <p:sldIdLst>
    <p:sldId id="488" r:id="rId2"/>
    <p:sldId id="595" r:id="rId3"/>
    <p:sldId id="596" r:id="rId4"/>
    <p:sldId id="597" r:id="rId5"/>
    <p:sldId id="598" r:id="rId6"/>
    <p:sldId id="394" r:id="rId7"/>
    <p:sldId id="496" r:id="rId8"/>
    <p:sldId id="570" r:id="rId9"/>
    <p:sldId id="572" r:id="rId10"/>
    <p:sldId id="574" r:id="rId11"/>
    <p:sldId id="544" r:id="rId12"/>
    <p:sldId id="534" r:id="rId13"/>
    <p:sldId id="566" r:id="rId14"/>
    <p:sldId id="538" r:id="rId15"/>
    <p:sldId id="5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3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EF8"/>
    <a:srgbClr val="EC00B7"/>
    <a:srgbClr val="2C9913"/>
    <a:srgbClr val="FFC000"/>
    <a:srgbClr val="9CC6E6"/>
    <a:srgbClr val="A77305"/>
    <a:srgbClr val="BDD7EE"/>
    <a:srgbClr val="FA0CEC"/>
    <a:srgbClr val="D6ED11"/>
    <a:srgbClr val="929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7636" autoAdjust="0"/>
  </p:normalViewPr>
  <p:slideViewPr>
    <p:cSldViewPr snapToGrid="0" showGuides="1">
      <p:cViewPr varScale="1">
        <p:scale>
          <a:sx n="69" d="100"/>
          <a:sy n="69" d="100"/>
        </p:scale>
        <p:origin x="684" y="66"/>
      </p:cViewPr>
      <p:guideLst>
        <p:guide orient="horz" pos="206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1933-E22A-472D-A06E-263EB9097EA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075A-58E3-46F3-8624-96DDFFA7C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trắng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A653-5FFC-4544-8243-0F70C6C186A4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D075A-58E3-46F3-8624-96DDFFA7C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8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5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4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4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2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BCB15-ACD1-4116-A2A9-8DC5795496B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540" y="1494155"/>
            <a:ext cx="5326380" cy="15709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Cách viết hoa tên người trong trường hợp nào sau đây đúng?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0965" y="3198495"/>
            <a:ext cx="3683635" cy="60960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370965" y="38842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370965" y="45827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Võ Thị Sáu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0780" y="1475105"/>
            <a:ext cx="5326380" cy="15709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Cách viết hoa tên cơ quan, tổ chức trong trường hợp nào sau đây đúng?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79515" y="327787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Trường tiểu học Long Hiệp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8405" y="384429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Trường Tiểu học Long hiệp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6278880" y="447802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Hiệp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0780" y="44938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0965" y="45700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1022350" y="3116897"/>
            <a:ext cx="3888740" cy="1292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278880" y="3161347"/>
            <a:ext cx="5288280" cy="1247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79490" y="1367155"/>
            <a:ext cx="0" cy="3786505"/>
          </a:xfrm>
          <a:prstGeom prst="line">
            <a:avLst/>
          </a:prstGeom>
          <a:ln w="28575" cmpd="sng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11090" y="325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5" grpId="0"/>
      <p:bldP spid="6" grpId="0"/>
      <p:bldP spid="7" grpId="0" bldLvl="0" animBg="1"/>
      <p:bldP spid="8" grpId="0"/>
      <p:bldP spid="11" grpId="0"/>
      <p:bldP spid="12" grpId="0"/>
      <p:bldP spid="15" grpId="0" bldLvl="0" animBg="1"/>
      <p:bldP spid="9" grpId="0" bldLvl="0" animBg="1"/>
      <p:bldP spid="10" grpId="0" bldLvl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 Chiếu phim Quốc gia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 phim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gia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03250" y="485394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048125" y="4845050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1457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810260" y="1701165"/>
          <a:ext cx="10953115" cy="474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quan, tổ chức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32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ban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và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 sóc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uyền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 tâm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hiếu phim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uốc 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23"/>
          <p:cNvSpPr txBox="1"/>
          <p:nvPr/>
        </p:nvSpPr>
        <p:spPr>
          <a:xfrm>
            <a:off x="7973060" y="3195320"/>
            <a:ext cx="3790315" cy="3744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Cách viết hoa tên cơ quan, tổ chức như sau: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hoa chữ cái đầu của các từ ngữ chỉ loại hình cơ quan, tổ chức; chức năng, lĩnh vực hoạt động của cơ quan, tổ chức.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2270760" y="256984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2270760" y="335597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2270760" y="414147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2270125" y="492760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32854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34378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32854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332355" y="518604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s 21"/>
          <p:cNvSpPr/>
          <p:nvPr/>
        </p:nvSpPr>
        <p:spPr>
          <a:xfrm>
            <a:off x="2343785" y="43942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>
            <a:off x="20618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1" grpId="0" animBg="1"/>
      <p:bldP spid="13" grpId="0" animBg="1"/>
      <p:bldP spid="4" grpId="0" animBg="1"/>
      <p:bldP spid="15" grpId="0" animBg="1"/>
      <p:bldP spid="17" grpId="0" animBg="1"/>
      <p:bldP spid="22" grpId="0" bldLvl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1976120" y="256984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 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1976120" y="335597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1976120" y="414147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1975485" y="492760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lạc bộ tiếng Anh Tiểu học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03390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04914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2033905" y="43688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03390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510" y="437070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lowchart: Terminator 25"/>
          <p:cNvSpPr/>
          <p:nvPr/>
        </p:nvSpPr>
        <p:spPr>
          <a:xfrm>
            <a:off x="19602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8" grpId="0" bldLvl="0" animBg="1"/>
      <p:bldP spid="11" grpId="0" bldLvl="0" animBg="1"/>
      <p:bldP spid="13" grpId="0" bldLvl="0" animBg="1"/>
      <p:bldP spid="4" grpId="0" bldLvl="0" animBg="1"/>
      <p:bldP spid="15" grpId="0" bldLvl="0" animBg="1"/>
      <p:bldP spid="16" grpId="0" bldLvl="0" animBg="1"/>
      <p:bldP spid="17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6125" y="374015"/>
            <a:ext cx="1691005" cy="96012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Viết: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440055" y="1873885"/>
          <a:ext cx="11093450" cy="14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Tên tổ chức Đội của trường em: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/>
          <p:nvPr>
            <p:extLst>
              <p:ext uri="{D42A27DB-BD31-4B8C-83A1-F6EECF244321}">
                <p14:modId xmlns:p14="http://schemas.microsoft.com/office/powerpoint/2010/main" val="2587991579"/>
              </p:ext>
            </p:extLst>
          </p:nvPr>
        </p:nvGraphicFramePr>
        <p:xfrm>
          <a:off x="440055" y="3285490"/>
          <a:ext cx="11093450" cy="14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Tên một cơ quan hoặc tổ chức mà em biết: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1"/>
          <p:cNvSpPr/>
          <p:nvPr/>
        </p:nvSpPr>
        <p:spPr>
          <a:xfrm>
            <a:off x="5394960" y="2163445"/>
            <a:ext cx="6008370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just"/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Liên đội Trường Tiểu học </a:t>
            </a:r>
            <a:r>
              <a:rPr lang="en-US" altLang="vi-VN" sz="2800" dirty="0" err="1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altLang="vi-VN" sz="2800" dirty="0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Đức II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5445125" y="3173730"/>
            <a:ext cx="5958205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endParaRPr lang="en-US" altLang="vi-VN" sz="2800" dirty="0" err="1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Đài Phát thanh và Truyền hình </a:t>
            </a:r>
            <a:r>
              <a:rPr lang="en-US" altLang="vi-VN" sz="2800" dirty="0" smtClean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Hải Phòng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8">
            <a:extLst>
              <a:ext uri="{FF2B5EF4-FFF2-40B4-BE49-F238E27FC236}">
                <a16:creationId xmlns:a16="http://schemas.microsoft.com/office/drawing/2014/main" id="{95E047B0-F8E3-066F-5BC8-FFCA1610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77823" y="1634065"/>
            <a:ext cx="3403646" cy="3317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peech Bubble: Rectangle with Corners Rounded 13">
            <a:extLst>
              <a:ext uri="{FF2B5EF4-FFF2-40B4-BE49-F238E27FC236}">
                <a16:creationId xmlns:a16="http://schemas.microsoft.com/office/drawing/2014/main" id="{17146D78-C310-DE57-34E6-09F3096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22" y="982131"/>
            <a:ext cx="7719269" cy="2509213"/>
          </a:xfrm>
          <a:custGeom>
            <a:avLst/>
            <a:gdLst>
              <a:gd name="connsiteX0" fmla="*/ 0 w 7017508"/>
              <a:gd name="connsiteY0" fmla="*/ 466555 h 2799276"/>
              <a:gd name="connsiteX1" fmla="*/ 466555 w 7017508"/>
              <a:gd name="connsiteY1" fmla="*/ 0 h 2799276"/>
              <a:gd name="connsiteX2" fmla="*/ 1169585 w 7017508"/>
              <a:gd name="connsiteY2" fmla="*/ 0 h 2799276"/>
              <a:gd name="connsiteX3" fmla="*/ 1169585 w 7017508"/>
              <a:gd name="connsiteY3" fmla="*/ 0 h 2799276"/>
              <a:gd name="connsiteX4" fmla="*/ 2923962 w 7017508"/>
              <a:gd name="connsiteY4" fmla="*/ 0 h 2799276"/>
              <a:gd name="connsiteX5" fmla="*/ 6550953 w 7017508"/>
              <a:gd name="connsiteY5" fmla="*/ 0 h 2799276"/>
              <a:gd name="connsiteX6" fmla="*/ 7017508 w 7017508"/>
              <a:gd name="connsiteY6" fmla="*/ 466555 h 2799276"/>
              <a:gd name="connsiteX7" fmla="*/ 7017508 w 7017508"/>
              <a:gd name="connsiteY7" fmla="*/ 1632911 h 2799276"/>
              <a:gd name="connsiteX8" fmla="*/ 7017508 w 7017508"/>
              <a:gd name="connsiteY8" fmla="*/ 1632911 h 2799276"/>
              <a:gd name="connsiteX9" fmla="*/ 7017508 w 7017508"/>
              <a:gd name="connsiteY9" fmla="*/ 2332730 h 2799276"/>
              <a:gd name="connsiteX10" fmla="*/ 7017508 w 7017508"/>
              <a:gd name="connsiteY10" fmla="*/ 2332721 h 2799276"/>
              <a:gd name="connsiteX11" fmla="*/ 6550953 w 7017508"/>
              <a:gd name="connsiteY11" fmla="*/ 2799276 h 2799276"/>
              <a:gd name="connsiteX12" fmla="*/ 2923962 w 7017508"/>
              <a:gd name="connsiteY12" fmla="*/ 2799276 h 2799276"/>
              <a:gd name="connsiteX13" fmla="*/ 231297 w 7017508"/>
              <a:gd name="connsiteY13" fmla="*/ 3277168 h 2799276"/>
              <a:gd name="connsiteX14" fmla="*/ 1169585 w 7017508"/>
              <a:gd name="connsiteY14" fmla="*/ 2799276 h 2799276"/>
              <a:gd name="connsiteX15" fmla="*/ 466555 w 7017508"/>
              <a:gd name="connsiteY15" fmla="*/ 2799276 h 2799276"/>
              <a:gd name="connsiteX16" fmla="*/ 0 w 7017508"/>
              <a:gd name="connsiteY16" fmla="*/ 2332721 h 2799276"/>
              <a:gd name="connsiteX17" fmla="*/ 0 w 7017508"/>
              <a:gd name="connsiteY17" fmla="*/ 2332730 h 2799276"/>
              <a:gd name="connsiteX18" fmla="*/ 0 w 7017508"/>
              <a:gd name="connsiteY18" fmla="*/ 1632911 h 2799276"/>
              <a:gd name="connsiteX19" fmla="*/ 0 w 7017508"/>
              <a:gd name="connsiteY19" fmla="*/ 1632911 h 2799276"/>
              <a:gd name="connsiteX20" fmla="*/ 0 w 7017508"/>
              <a:gd name="connsiteY20" fmla="*/ 466555 h 279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17508" h="2799276" fill="none" extrusionOk="0">
                <a:moveTo>
                  <a:pt x="0" y="466555"/>
                </a:moveTo>
                <a:cubicBezTo>
                  <a:pt x="22941" y="221301"/>
                  <a:pt x="168429" y="16268"/>
                  <a:pt x="466555" y="0"/>
                </a:cubicBezTo>
                <a:cubicBezTo>
                  <a:pt x="558490" y="38732"/>
                  <a:pt x="846296" y="50348"/>
                  <a:pt x="1169585" y="0"/>
                </a:cubicBezTo>
                <a:lnTo>
                  <a:pt x="1169585" y="0"/>
                </a:lnTo>
                <a:cubicBezTo>
                  <a:pt x="1677687" y="-65340"/>
                  <a:pt x="2691353" y="-102366"/>
                  <a:pt x="2923962" y="0"/>
                </a:cubicBezTo>
                <a:cubicBezTo>
                  <a:pt x="3930086" y="-117130"/>
                  <a:pt x="5557150" y="123459"/>
                  <a:pt x="6550953" y="0"/>
                </a:cubicBezTo>
                <a:cubicBezTo>
                  <a:pt x="6831093" y="35799"/>
                  <a:pt x="6980879" y="214007"/>
                  <a:pt x="7017508" y="466555"/>
                </a:cubicBezTo>
                <a:cubicBezTo>
                  <a:pt x="7051739" y="850983"/>
                  <a:pt x="6988509" y="1463268"/>
                  <a:pt x="7017508" y="1632911"/>
                </a:cubicBezTo>
                <a:lnTo>
                  <a:pt x="7017508" y="1632911"/>
                </a:lnTo>
                <a:cubicBezTo>
                  <a:pt x="7049264" y="1873252"/>
                  <a:pt x="7047429" y="2196322"/>
                  <a:pt x="7017508" y="2332730"/>
                </a:cubicBezTo>
                <a:lnTo>
                  <a:pt x="7017508" y="2332721"/>
                </a:lnTo>
                <a:cubicBezTo>
                  <a:pt x="7003322" y="2572626"/>
                  <a:pt x="6796241" y="2839599"/>
                  <a:pt x="6550953" y="2799276"/>
                </a:cubicBezTo>
                <a:cubicBezTo>
                  <a:pt x="5413640" y="2932670"/>
                  <a:pt x="4713295" y="2668556"/>
                  <a:pt x="2923962" y="2799276"/>
                </a:cubicBezTo>
                <a:cubicBezTo>
                  <a:pt x="2008399" y="3012245"/>
                  <a:pt x="1454845" y="3034899"/>
                  <a:pt x="231297" y="3277168"/>
                </a:cubicBezTo>
                <a:cubicBezTo>
                  <a:pt x="354197" y="3281833"/>
                  <a:pt x="776915" y="3019168"/>
                  <a:pt x="1169585" y="2799276"/>
                </a:cubicBezTo>
                <a:cubicBezTo>
                  <a:pt x="979427" y="2792683"/>
                  <a:pt x="559297" y="2780490"/>
                  <a:pt x="466555" y="2799276"/>
                </a:cubicBezTo>
                <a:cubicBezTo>
                  <a:pt x="205460" y="2847300"/>
                  <a:pt x="-23910" y="2616125"/>
                  <a:pt x="0" y="2332721"/>
                </a:cubicBezTo>
                <a:lnTo>
                  <a:pt x="0" y="2332730"/>
                </a:lnTo>
                <a:cubicBezTo>
                  <a:pt x="52399" y="2216448"/>
                  <a:pt x="-2010" y="1820070"/>
                  <a:pt x="0" y="1632911"/>
                </a:cubicBezTo>
                <a:lnTo>
                  <a:pt x="0" y="1632911"/>
                </a:lnTo>
                <a:cubicBezTo>
                  <a:pt x="-21927" y="1474468"/>
                  <a:pt x="-20659" y="1026611"/>
                  <a:pt x="0" y="466555"/>
                </a:cubicBezTo>
                <a:close/>
              </a:path>
              <a:path w="7017508" h="2799276" stroke="0" extrusionOk="0">
                <a:moveTo>
                  <a:pt x="0" y="466555"/>
                </a:moveTo>
                <a:cubicBezTo>
                  <a:pt x="-10264" y="226436"/>
                  <a:pt x="235399" y="-17932"/>
                  <a:pt x="466555" y="0"/>
                </a:cubicBezTo>
                <a:cubicBezTo>
                  <a:pt x="561606" y="52769"/>
                  <a:pt x="1034218" y="22906"/>
                  <a:pt x="1169585" y="0"/>
                </a:cubicBezTo>
                <a:lnTo>
                  <a:pt x="1169585" y="0"/>
                </a:lnTo>
                <a:cubicBezTo>
                  <a:pt x="2013898" y="-19139"/>
                  <a:pt x="2393734" y="-15447"/>
                  <a:pt x="2923962" y="0"/>
                </a:cubicBezTo>
                <a:cubicBezTo>
                  <a:pt x="4244124" y="-134364"/>
                  <a:pt x="5788073" y="130381"/>
                  <a:pt x="6550953" y="0"/>
                </a:cubicBezTo>
                <a:cubicBezTo>
                  <a:pt x="6802734" y="-13883"/>
                  <a:pt x="7048270" y="185037"/>
                  <a:pt x="7017508" y="466555"/>
                </a:cubicBezTo>
                <a:cubicBezTo>
                  <a:pt x="7058649" y="1044135"/>
                  <a:pt x="6998087" y="1293781"/>
                  <a:pt x="7017508" y="1632911"/>
                </a:cubicBezTo>
                <a:lnTo>
                  <a:pt x="7017508" y="1632911"/>
                </a:lnTo>
                <a:cubicBezTo>
                  <a:pt x="7010434" y="1863089"/>
                  <a:pt x="7014045" y="2252191"/>
                  <a:pt x="7017508" y="2332730"/>
                </a:cubicBezTo>
                <a:lnTo>
                  <a:pt x="7017508" y="2332721"/>
                </a:lnTo>
                <a:cubicBezTo>
                  <a:pt x="7037883" y="2588170"/>
                  <a:pt x="6789655" y="2804772"/>
                  <a:pt x="6550953" y="2799276"/>
                </a:cubicBezTo>
                <a:cubicBezTo>
                  <a:pt x="5104618" y="2761517"/>
                  <a:pt x="4468710" y="2849774"/>
                  <a:pt x="2923962" y="2799276"/>
                </a:cubicBezTo>
                <a:cubicBezTo>
                  <a:pt x="1735892" y="2838457"/>
                  <a:pt x="1246055" y="3151203"/>
                  <a:pt x="231297" y="3277168"/>
                </a:cubicBezTo>
                <a:cubicBezTo>
                  <a:pt x="429930" y="3131434"/>
                  <a:pt x="743666" y="3075489"/>
                  <a:pt x="1169585" y="2799276"/>
                </a:cubicBezTo>
                <a:cubicBezTo>
                  <a:pt x="965708" y="2854109"/>
                  <a:pt x="751635" y="2793674"/>
                  <a:pt x="466555" y="2799276"/>
                </a:cubicBezTo>
                <a:cubicBezTo>
                  <a:pt x="188585" y="2803791"/>
                  <a:pt x="26820" y="2569428"/>
                  <a:pt x="0" y="2332721"/>
                </a:cubicBezTo>
                <a:lnTo>
                  <a:pt x="0" y="2332730"/>
                </a:lnTo>
                <a:cubicBezTo>
                  <a:pt x="-37806" y="2106864"/>
                  <a:pt x="-55003" y="1945830"/>
                  <a:pt x="0" y="1632911"/>
                </a:cubicBezTo>
                <a:lnTo>
                  <a:pt x="0" y="1632911"/>
                </a:lnTo>
                <a:cubicBezTo>
                  <a:pt x="-29922" y="1274783"/>
                  <a:pt x="104171" y="910274"/>
                  <a:pt x="0" y="466555"/>
                </a:cubicBezTo>
                <a:close/>
              </a:path>
            </a:pathLst>
          </a:custGeom>
          <a:solidFill>
            <a:srgbClr val="CCFFFF">
              <a:alpha val="77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46704"/>
                      <a:gd name="adj2" fmla="val 6707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A6A94-9BC4-E20A-3504-C1363304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413" y="779807"/>
            <a:ext cx="598679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ức năng, nhiệm vụ và cơ cấu tổ chức của VTV">
            <a:extLst>
              <a:ext uri="{FF2B5EF4-FFF2-40B4-BE49-F238E27FC236}">
                <a16:creationId xmlns:a16="http://schemas.microsoft.com/office/drawing/2014/main" id="{6D97CB75-5F71-8EF7-3BF2-6C79D059A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5999"/>
            <a:ext cx="678872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84" y="621914"/>
            <a:ext cx="9601196" cy="1303867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248989" y="2467355"/>
            <a:ext cx="4867501" cy="2262472"/>
            <a:chOff x="4516591" y="1208190"/>
            <a:chExt cx="7155003" cy="3022357"/>
          </a:xfrm>
        </p:grpSpPr>
        <p:sp>
          <p:nvSpPr>
            <p:cNvPr id="9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105054" cy="2215121"/>
            </a:xfrm>
            <a:custGeom>
              <a:avLst/>
              <a:gdLst>
                <a:gd name="connsiteX0" fmla="*/ 369194 w 6105054"/>
                <a:gd name="connsiteY0" fmla="*/ 0 h 2215121"/>
                <a:gd name="connsiteX1" fmla="*/ 834436 w 6105054"/>
                <a:gd name="connsiteY1" fmla="*/ 0 h 2215121"/>
                <a:gd name="connsiteX2" fmla="*/ 1357037 w 6105054"/>
                <a:gd name="connsiteY2" fmla="*/ 0 h 2215121"/>
                <a:gd name="connsiteX3" fmla="*/ 1994354 w 6105054"/>
                <a:gd name="connsiteY3" fmla="*/ 0 h 2215121"/>
                <a:gd name="connsiteX4" fmla="*/ 2574314 w 6105054"/>
                <a:gd name="connsiteY4" fmla="*/ 0 h 2215121"/>
                <a:gd name="connsiteX5" fmla="*/ 3211631 w 6105054"/>
                <a:gd name="connsiteY5" fmla="*/ 0 h 2215121"/>
                <a:gd name="connsiteX6" fmla="*/ 3734232 w 6105054"/>
                <a:gd name="connsiteY6" fmla="*/ 0 h 2215121"/>
                <a:gd name="connsiteX7" fmla="*/ 4314191 w 6105054"/>
                <a:gd name="connsiteY7" fmla="*/ 0 h 2215121"/>
                <a:gd name="connsiteX8" fmla="*/ 4836792 w 6105054"/>
                <a:gd name="connsiteY8" fmla="*/ 0 h 2215121"/>
                <a:gd name="connsiteX9" fmla="*/ 5416751 w 6105054"/>
                <a:gd name="connsiteY9" fmla="*/ 0 h 2215121"/>
                <a:gd name="connsiteX10" fmla="*/ 6105054 w 6105054"/>
                <a:gd name="connsiteY10" fmla="*/ 0 h 2215121"/>
                <a:gd name="connsiteX11" fmla="*/ 6105054 w 6105054"/>
                <a:gd name="connsiteY11" fmla="*/ 0 h 2215121"/>
                <a:gd name="connsiteX12" fmla="*/ 6105054 w 6105054"/>
                <a:gd name="connsiteY12" fmla="*/ 652228 h 2215121"/>
                <a:gd name="connsiteX13" fmla="*/ 6105054 w 6105054"/>
                <a:gd name="connsiteY13" fmla="*/ 1267537 h 2215121"/>
                <a:gd name="connsiteX14" fmla="*/ 6105054 w 6105054"/>
                <a:gd name="connsiteY14" fmla="*/ 1845927 h 2215121"/>
                <a:gd name="connsiteX15" fmla="*/ 5735860 w 6105054"/>
                <a:gd name="connsiteY15" fmla="*/ 2215121 h 2215121"/>
                <a:gd name="connsiteX16" fmla="*/ 5041184 w 6105054"/>
                <a:gd name="connsiteY16" fmla="*/ 2215121 h 2215121"/>
                <a:gd name="connsiteX17" fmla="*/ 4575942 w 6105054"/>
                <a:gd name="connsiteY17" fmla="*/ 2215121 h 2215121"/>
                <a:gd name="connsiteX18" fmla="*/ 3881265 w 6105054"/>
                <a:gd name="connsiteY18" fmla="*/ 2215121 h 2215121"/>
                <a:gd name="connsiteX19" fmla="*/ 3358665 w 6105054"/>
                <a:gd name="connsiteY19" fmla="*/ 2215121 h 2215121"/>
                <a:gd name="connsiteX20" fmla="*/ 2836064 w 6105054"/>
                <a:gd name="connsiteY20" fmla="*/ 2215121 h 2215121"/>
                <a:gd name="connsiteX21" fmla="*/ 2370822 w 6105054"/>
                <a:gd name="connsiteY21" fmla="*/ 2215121 h 2215121"/>
                <a:gd name="connsiteX22" fmla="*/ 1676146 w 6105054"/>
                <a:gd name="connsiteY22" fmla="*/ 2215121 h 2215121"/>
                <a:gd name="connsiteX23" fmla="*/ 1153545 w 6105054"/>
                <a:gd name="connsiteY23" fmla="*/ 2215121 h 2215121"/>
                <a:gd name="connsiteX24" fmla="*/ 0 w 6105054"/>
                <a:gd name="connsiteY24" fmla="*/ 2215121 h 2215121"/>
                <a:gd name="connsiteX25" fmla="*/ 0 w 6105054"/>
                <a:gd name="connsiteY25" fmla="*/ 2215121 h 2215121"/>
                <a:gd name="connsiteX26" fmla="*/ 0 w 6105054"/>
                <a:gd name="connsiteY26" fmla="*/ 1562893 h 2215121"/>
                <a:gd name="connsiteX27" fmla="*/ 0 w 6105054"/>
                <a:gd name="connsiteY27" fmla="*/ 984503 h 2215121"/>
                <a:gd name="connsiteX28" fmla="*/ 0 w 6105054"/>
                <a:gd name="connsiteY28" fmla="*/ 369194 h 2215121"/>
                <a:gd name="connsiteX29" fmla="*/ 369194 w 6105054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05054" h="2215121" fill="none" extrusionOk="0">
                  <a:moveTo>
                    <a:pt x="369194" y="0"/>
                  </a:moveTo>
                  <a:cubicBezTo>
                    <a:pt x="480498" y="-21349"/>
                    <a:pt x="666821" y="-627"/>
                    <a:pt x="834436" y="0"/>
                  </a:cubicBezTo>
                  <a:cubicBezTo>
                    <a:pt x="1002051" y="627"/>
                    <a:pt x="1167164" y="26059"/>
                    <a:pt x="1357037" y="0"/>
                  </a:cubicBezTo>
                  <a:cubicBezTo>
                    <a:pt x="1546910" y="-26059"/>
                    <a:pt x="1824840" y="-29072"/>
                    <a:pt x="1994354" y="0"/>
                  </a:cubicBezTo>
                  <a:cubicBezTo>
                    <a:pt x="2163868" y="29072"/>
                    <a:pt x="2291103" y="1845"/>
                    <a:pt x="2574314" y="0"/>
                  </a:cubicBezTo>
                  <a:cubicBezTo>
                    <a:pt x="2857525" y="-1845"/>
                    <a:pt x="2896921" y="23323"/>
                    <a:pt x="3211631" y="0"/>
                  </a:cubicBezTo>
                  <a:cubicBezTo>
                    <a:pt x="3526341" y="-23323"/>
                    <a:pt x="3625695" y="-24020"/>
                    <a:pt x="3734232" y="0"/>
                  </a:cubicBezTo>
                  <a:cubicBezTo>
                    <a:pt x="3842769" y="24020"/>
                    <a:pt x="4115226" y="-28339"/>
                    <a:pt x="4314191" y="0"/>
                  </a:cubicBezTo>
                  <a:cubicBezTo>
                    <a:pt x="4513156" y="28339"/>
                    <a:pt x="4602874" y="1830"/>
                    <a:pt x="4836792" y="0"/>
                  </a:cubicBezTo>
                  <a:cubicBezTo>
                    <a:pt x="5070710" y="-1830"/>
                    <a:pt x="5210873" y="4544"/>
                    <a:pt x="5416751" y="0"/>
                  </a:cubicBezTo>
                  <a:cubicBezTo>
                    <a:pt x="5622629" y="-4544"/>
                    <a:pt x="5894975" y="-14712"/>
                    <a:pt x="6105054" y="0"/>
                  </a:cubicBezTo>
                  <a:lnTo>
                    <a:pt x="6105054" y="0"/>
                  </a:lnTo>
                  <a:cubicBezTo>
                    <a:pt x="6084365" y="292544"/>
                    <a:pt x="6099653" y="412620"/>
                    <a:pt x="6105054" y="652228"/>
                  </a:cubicBezTo>
                  <a:cubicBezTo>
                    <a:pt x="6110455" y="891836"/>
                    <a:pt x="6096860" y="1047682"/>
                    <a:pt x="6105054" y="1267537"/>
                  </a:cubicBezTo>
                  <a:cubicBezTo>
                    <a:pt x="6113248" y="1487392"/>
                    <a:pt x="6097200" y="1579814"/>
                    <a:pt x="6105054" y="1845927"/>
                  </a:cubicBezTo>
                  <a:cubicBezTo>
                    <a:pt x="6098239" y="2055254"/>
                    <a:pt x="5934053" y="2232976"/>
                    <a:pt x="5735860" y="2215121"/>
                  </a:cubicBezTo>
                  <a:cubicBezTo>
                    <a:pt x="5477367" y="2244329"/>
                    <a:pt x="5310852" y="2220681"/>
                    <a:pt x="5041184" y="2215121"/>
                  </a:cubicBezTo>
                  <a:cubicBezTo>
                    <a:pt x="4771516" y="2209561"/>
                    <a:pt x="4747410" y="2193773"/>
                    <a:pt x="4575942" y="2215121"/>
                  </a:cubicBezTo>
                  <a:cubicBezTo>
                    <a:pt x="4404474" y="2236469"/>
                    <a:pt x="4021684" y="2219509"/>
                    <a:pt x="3881265" y="2215121"/>
                  </a:cubicBezTo>
                  <a:cubicBezTo>
                    <a:pt x="3740846" y="2210733"/>
                    <a:pt x="3559934" y="2194737"/>
                    <a:pt x="3358665" y="2215121"/>
                  </a:cubicBezTo>
                  <a:cubicBezTo>
                    <a:pt x="3157396" y="2235505"/>
                    <a:pt x="3023485" y="2225277"/>
                    <a:pt x="2836064" y="2215121"/>
                  </a:cubicBezTo>
                  <a:cubicBezTo>
                    <a:pt x="2648643" y="2204965"/>
                    <a:pt x="2522743" y="2232374"/>
                    <a:pt x="2370822" y="2215121"/>
                  </a:cubicBezTo>
                  <a:cubicBezTo>
                    <a:pt x="2218901" y="2197868"/>
                    <a:pt x="1938208" y="2208189"/>
                    <a:pt x="1676146" y="2215121"/>
                  </a:cubicBezTo>
                  <a:cubicBezTo>
                    <a:pt x="1414084" y="2222053"/>
                    <a:pt x="1401874" y="2228164"/>
                    <a:pt x="1153545" y="2215121"/>
                  </a:cubicBezTo>
                  <a:cubicBezTo>
                    <a:pt x="905216" y="2202078"/>
                    <a:pt x="334245" y="2250766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105054" h="2215121" stroke="0" extrusionOk="0">
                  <a:moveTo>
                    <a:pt x="369194" y="0"/>
                  </a:moveTo>
                  <a:cubicBezTo>
                    <a:pt x="665442" y="-2712"/>
                    <a:pt x="764732" y="22840"/>
                    <a:pt x="1121229" y="0"/>
                  </a:cubicBezTo>
                  <a:cubicBezTo>
                    <a:pt x="1477726" y="-22840"/>
                    <a:pt x="1600014" y="2972"/>
                    <a:pt x="1873264" y="0"/>
                  </a:cubicBezTo>
                  <a:cubicBezTo>
                    <a:pt x="2146514" y="-2972"/>
                    <a:pt x="2357825" y="-9896"/>
                    <a:pt x="2510582" y="0"/>
                  </a:cubicBezTo>
                  <a:cubicBezTo>
                    <a:pt x="2663339" y="9896"/>
                    <a:pt x="2922773" y="19838"/>
                    <a:pt x="3147900" y="0"/>
                  </a:cubicBezTo>
                  <a:cubicBezTo>
                    <a:pt x="3373027" y="-19838"/>
                    <a:pt x="3645139" y="-8155"/>
                    <a:pt x="3785217" y="0"/>
                  </a:cubicBezTo>
                  <a:cubicBezTo>
                    <a:pt x="3925295" y="8155"/>
                    <a:pt x="4173542" y="-17740"/>
                    <a:pt x="4307818" y="0"/>
                  </a:cubicBezTo>
                  <a:cubicBezTo>
                    <a:pt x="4442094" y="17740"/>
                    <a:pt x="4575617" y="3836"/>
                    <a:pt x="4830418" y="0"/>
                  </a:cubicBezTo>
                  <a:cubicBezTo>
                    <a:pt x="5085219" y="-3836"/>
                    <a:pt x="5178036" y="-9004"/>
                    <a:pt x="5467736" y="0"/>
                  </a:cubicBezTo>
                  <a:cubicBezTo>
                    <a:pt x="5757436" y="9004"/>
                    <a:pt x="5929867" y="-3980"/>
                    <a:pt x="6105054" y="0"/>
                  </a:cubicBezTo>
                  <a:lnTo>
                    <a:pt x="6105054" y="0"/>
                  </a:lnTo>
                  <a:cubicBezTo>
                    <a:pt x="6103840" y="240857"/>
                    <a:pt x="6124769" y="323149"/>
                    <a:pt x="6105054" y="559931"/>
                  </a:cubicBezTo>
                  <a:cubicBezTo>
                    <a:pt x="6085339" y="796713"/>
                    <a:pt x="6076713" y="1021462"/>
                    <a:pt x="6105054" y="1138322"/>
                  </a:cubicBezTo>
                  <a:cubicBezTo>
                    <a:pt x="6133395" y="1255182"/>
                    <a:pt x="6100615" y="1668004"/>
                    <a:pt x="6105054" y="1845927"/>
                  </a:cubicBezTo>
                  <a:cubicBezTo>
                    <a:pt x="6092521" y="2036194"/>
                    <a:pt x="5939884" y="2260924"/>
                    <a:pt x="5735860" y="2215121"/>
                  </a:cubicBezTo>
                  <a:cubicBezTo>
                    <a:pt x="5471839" y="2225826"/>
                    <a:pt x="5321179" y="2195298"/>
                    <a:pt x="5155901" y="2215121"/>
                  </a:cubicBezTo>
                  <a:cubicBezTo>
                    <a:pt x="4990623" y="2234944"/>
                    <a:pt x="4803965" y="2224948"/>
                    <a:pt x="4461224" y="2215121"/>
                  </a:cubicBezTo>
                  <a:cubicBezTo>
                    <a:pt x="4118483" y="2205294"/>
                    <a:pt x="3983730" y="2237191"/>
                    <a:pt x="3709189" y="2215121"/>
                  </a:cubicBezTo>
                  <a:cubicBezTo>
                    <a:pt x="3434648" y="2193051"/>
                    <a:pt x="3352467" y="2228570"/>
                    <a:pt x="3129230" y="2215121"/>
                  </a:cubicBezTo>
                  <a:cubicBezTo>
                    <a:pt x="2905993" y="2201672"/>
                    <a:pt x="2819034" y="2198775"/>
                    <a:pt x="2663988" y="2215121"/>
                  </a:cubicBezTo>
                  <a:cubicBezTo>
                    <a:pt x="2508942" y="2231467"/>
                    <a:pt x="2332826" y="2186511"/>
                    <a:pt x="2084029" y="2215121"/>
                  </a:cubicBezTo>
                  <a:cubicBezTo>
                    <a:pt x="1835232" y="2243731"/>
                    <a:pt x="1702728" y="2217100"/>
                    <a:pt x="1389353" y="2215121"/>
                  </a:cubicBezTo>
                  <a:cubicBezTo>
                    <a:pt x="1075978" y="2213142"/>
                    <a:pt x="874638" y="2224128"/>
                    <a:pt x="637318" y="2215121"/>
                  </a:cubicBezTo>
                  <a:cubicBezTo>
                    <a:pt x="399998" y="2206114"/>
                    <a:pt x="268964" y="2228437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Đài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truyền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hình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Việt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Nam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591" y="1208190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21538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ập đoàn Điện lưc Việt Nam: Xứng đáng với danh hiệu Anh hùng Lao động thời  kỳ đổi mới">
            <a:extLst>
              <a:ext uri="{FF2B5EF4-FFF2-40B4-BE49-F238E27FC236}">
                <a16:creationId xmlns:a16="http://schemas.microsoft.com/office/drawing/2014/main" id="{1F64EDF0-7E04-96E1-4E86-3709F922F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654"/>
            <a:ext cx="5361709" cy="47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57" y="594205"/>
            <a:ext cx="9601196" cy="1303867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6871855" y="2516456"/>
            <a:ext cx="5294587" cy="2224372"/>
            <a:chOff x="4740612" y="1259086"/>
            <a:chExt cx="7782800" cy="2971461"/>
          </a:xfrm>
        </p:grpSpPr>
        <p:sp>
          <p:nvSpPr>
            <p:cNvPr id="8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38" y="2015426"/>
              <a:ext cx="6956874" cy="2215121"/>
            </a:xfrm>
            <a:custGeom>
              <a:avLst/>
              <a:gdLst>
                <a:gd name="connsiteX0" fmla="*/ 369194 w 6956874"/>
                <a:gd name="connsiteY0" fmla="*/ 0 h 2215121"/>
                <a:gd name="connsiteX1" fmla="*/ 1159716 w 6956874"/>
                <a:gd name="connsiteY1" fmla="*/ 0 h 2215121"/>
                <a:gd name="connsiteX2" fmla="*/ 1818484 w 6956874"/>
                <a:gd name="connsiteY2" fmla="*/ 0 h 2215121"/>
                <a:gd name="connsiteX3" fmla="*/ 2411375 w 6956874"/>
                <a:gd name="connsiteY3" fmla="*/ 0 h 2215121"/>
                <a:gd name="connsiteX4" fmla="*/ 3070143 w 6956874"/>
                <a:gd name="connsiteY4" fmla="*/ 0 h 2215121"/>
                <a:gd name="connsiteX5" fmla="*/ 3597157 w 6956874"/>
                <a:gd name="connsiteY5" fmla="*/ 0 h 2215121"/>
                <a:gd name="connsiteX6" fmla="*/ 4190048 w 6956874"/>
                <a:gd name="connsiteY6" fmla="*/ 0 h 2215121"/>
                <a:gd name="connsiteX7" fmla="*/ 4717063 w 6956874"/>
                <a:gd name="connsiteY7" fmla="*/ 0 h 2215121"/>
                <a:gd name="connsiteX8" fmla="*/ 5309954 w 6956874"/>
                <a:gd name="connsiteY8" fmla="*/ 0 h 2215121"/>
                <a:gd name="connsiteX9" fmla="*/ 5771092 w 6956874"/>
                <a:gd name="connsiteY9" fmla="*/ 0 h 2215121"/>
                <a:gd name="connsiteX10" fmla="*/ 6956874 w 6956874"/>
                <a:gd name="connsiteY10" fmla="*/ 0 h 2215121"/>
                <a:gd name="connsiteX11" fmla="*/ 6956874 w 6956874"/>
                <a:gd name="connsiteY11" fmla="*/ 0 h 2215121"/>
                <a:gd name="connsiteX12" fmla="*/ 6956874 w 6956874"/>
                <a:gd name="connsiteY12" fmla="*/ 615309 h 2215121"/>
                <a:gd name="connsiteX13" fmla="*/ 6956874 w 6956874"/>
                <a:gd name="connsiteY13" fmla="*/ 1193699 h 2215121"/>
                <a:gd name="connsiteX14" fmla="*/ 6956874 w 6956874"/>
                <a:gd name="connsiteY14" fmla="*/ 1845927 h 2215121"/>
                <a:gd name="connsiteX15" fmla="*/ 6587680 w 6956874"/>
                <a:gd name="connsiteY15" fmla="*/ 2215121 h 2215121"/>
                <a:gd name="connsiteX16" fmla="*/ 5797158 w 6956874"/>
                <a:gd name="connsiteY16" fmla="*/ 2215121 h 2215121"/>
                <a:gd name="connsiteX17" fmla="*/ 5072514 w 6956874"/>
                <a:gd name="connsiteY17" fmla="*/ 2215121 h 2215121"/>
                <a:gd name="connsiteX18" fmla="*/ 4545499 w 6956874"/>
                <a:gd name="connsiteY18" fmla="*/ 2215121 h 2215121"/>
                <a:gd name="connsiteX19" fmla="*/ 4018485 w 6956874"/>
                <a:gd name="connsiteY19" fmla="*/ 2215121 h 2215121"/>
                <a:gd name="connsiteX20" fmla="*/ 3557347 w 6956874"/>
                <a:gd name="connsiteY20" fmla="*/ 2215121 h 2215121"/>
                <a:gd name="connsiteX21" fmla="*/ 2832702 w 6956874"/>
                <a:gd name="connsiteY21" fmla="*/ 2215121 h 2215121"/>
                <a:gd name="connsiteX22" fmla="*/ 2305688 w 6956874"/>
                <a:gd name="connsiteY22" fmla="*/ 2215121 h 2215121"/>
                <a:gd name="connsiteX23" fmla="*/ 1646920 w 6956874"/>
                <a:gd name="connsiteY23" fmla="*/ 2215121 h 2215121"/>
                <a:gd name="connsiteX24" fmla="*/ 856398 w 6956874"/>
                <a:gd name="connsiteY24" fmla="*/ 2215121 h 2215121"/>
                <a:gd name="connsiteX25" fmla="*/ 0 w 6956874"/>
                <a:gd name="connsiteY25" fmla="*/ 2215121 h 2215121"/>
                <a:gd name="connsiteX26" fmla="*/ 0 w 6956874"/>
                <a:gd name="connsiteY26" fmla="*/ 2215121 h 2215121"/>
                <a:gd name="connsiteX27" fmla="*/ 0 w 6956874"/>
                <a:gd name="connsiteY27" fmla="*/ 1636731 h 2215121"/>
                <a:gd name="connsiteX28" fmla="*/ 0 w 6956874"/>
                <a:gd name="connsiteY28" fmla="*/ 984503 h 2215121"/>
                <a:gd name="connsiteX29" fmla="*/ 0 w 6956874"/>
                <a:gd name="connsiteY29" fmla="*/ 369194 h 2215121"/>
                <a:gd name="connsiteX30" fmla="*/ 369194 w 6956874"/>
                <a:gd name="connsiteY30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6874" h="2215121" fill="none" extrusionOk="0">
                  <a:moveTo>
                    <a:pt x="369194" y="0"/>
                  </a:moveTo>
                  <a:cubicBezTo>
                    <a:pt x="641582" y="3228"/>
                    <a:pt x="827817" y="24858"/>
                    <a:pt x="1159716" y="0"/>
                  </a:cubicBezTo>
                  <a:cubicBezTo>
                    <a:pt x="1491615" y="-24858"/>
                    <a:pt x="1527824" y="23500"/>
                    <a:pt x="1818484" y="0"/>
                  </a:cubicBezTo>
                  <a:cubicBezTo>
                    <a:pt x="2109144" y="-23500"/>
                    <a:pt x="2145319" y="10920"/>
                    <a:pt x="2411375" y="0"/>
                  </a:cubicBezTo>
                  <a:cubicBezTo>
                    <a:pt x="2677431" y="-10920"/>
                    <a:pt x="2800412" y="17660"/>
                    <a:pt x="3070143" y="0"/>
                  </a:cubicBezTo>
                  <a:cubicBezTo>
                    <a:pt x="3339874" y="-17660"/>
                    <a:pt x="3480432" y="-19168"/>
                    <a:pt x="3597157" y="0"/>
                  </a:cubicBezTo>
                  <a:cubicBezTo>
                    <a:pt x="3713882" y="19168"/>
                    <a:pt x="3921508" y="-4810"/>
                    <a:pt x="4190048" y="0"/>
                  </a:cubicBezTo>
                  <a:cubicBezTo>
                    <a:pt x="4458588" y="4810"/>
                    <a:pt x="4560072" y="-14728"/>
                    <a:pt x="4717063" y="0"/>
                  </a:cubicBezTo>
                  <a:cubicBezTo>
                    <a:pt x="4874055" y="14728"/>
                    <a:pt x="5015141" y="8442"/>
                    <a:pt x="5309954" y="0"/>
                  </a:cubicBezTo>
                  <a:cubicBezTo>
                    <a:pt x="5604767" y="-8442"/>
                    <a:pt x="5562950" y="7903"/>
                    <a:pt x="5771092" y="0"/>
                  </a:cubicBezTo>
                  <a:cubicBezTo>
                    <a:pt x="5979234" y="-7903"/>
                    <a:pt x="6525207" y="-16889"/>
                    <a:pt x="6956874" y="0"/>
                  </a:cubicBezTo>
                  <a:lnTo>
                    <a:pt x="6956874" y="0"/>
                  </a:lnTo>
                  <a:cubicBezTo>
                    <a:pt x="6977928" y="123378"/>
                    <a:pt x="6948680" y="395454"/>
                    <a:pt x="6956874" y="615309"/>
                  </a:cubicBezTo>
                  <a:cubicBezTo>
                    <a:pt x="6965068" y="835164"/>
                    <a:pt x="6949020" y="927586"/>
                    <a:pt x="6956874" y="1193699"/>
                  </a:cubicBezTo>
                  <a:cubicBezTo>
                    <a:pt x="6964729" y="1459812"/>
                    <a:pt x="6977221" y="1627535"/>
                    <a:pt x="6956874" y="1845927"/>
                  </a:cubicBezTo>
                  <a:cubicBezTo>
                    <a:pt x="6919281" y="2048764"/>
                    <a:pt x="6814160" y="2233861"/>
                    <a:pt x="6587680" y="2215121"/>
                  </a:cubicBezTo>
                  <a:cubicBezTo>
                    <a:pt x="6375822" y="2217584"/>
                    <a:pt x="6181324" y="2246879"/>
                    <a:pt x="5797158" y="2215121"/>
                  </a:cubicBezTo>
                  <a:cubicBezTo>
                    <a:pt x="5412992" y="2183363"/>
                    <a:pt x="5421148" y="2217773"/>
                    <a:pt x="5072514" y="2215121"/>
                  </a:cubicBezTo>
                  <a:cubicBezTo>
                    <a:pt x="4723880" y="2212469"/>
                    <a:pt x="4679466" y="2215013"/>
                    <a:pt x="4545499" y="2215121"/>
                  </a:cubicBezTo>
                  <a:cubicBezTo>
                    <a:pt x="4411532" y="2215229"/>
                    <a:pt x="4265631" y="2194115"/>
                    <a:pt x="4018485" y="2215121"/>
                  </a:cubicBezTo>
                  <a:cubicBezTo>
                    <a:pt x="3771339" y="2236127"/>
                    <a:pt x="3730898" y="2198244"/>
                    <a:pt x="3557347" y="2215121"/>
                  </a:cubicBezTo>
                  <a:cubicBezTo>
                    <a:pt x="3383796" y="2231998"/>
                    <a:pt x="3111463" y="2220170"/>
                    <a:pt x="2832702" y="2215121"/>
                  </a:cubicBezTo>
                  <a:cubicBezTo>
                    <a:pt x="2553942" y="2210072"/>
                    <a:pt x="2546417" y="2201620"/>
                    <a:pt x="2305688" y="2215121"/>
                  </a:cubicBezTo>
                  <a:cubicBezTo>
                    <a:pt x="2064959" y="2228622"/>
                    <a:pt x="1928772" y="2229344"/>
                    <a:pt x="1646920" y="2215121"/>
                  </a:cubicBezTo>
                  <a:cubicBezTo>
                    <a:pt x="1365068" y="2200898"/>
                    <a:pt x="1205283" y="2227495"/>
                    <a:pt x="856398" y="2215121"/>
                  </a:cubicBezTo>
                  <a:cubicBezTo>
                    <a:pt x="507513" y="2202747"/>
                    <a:pt x="345293" y="2244532"/>
                    <a:pt x="0" y="2215121"/>
                  </a:cubicBezTo>
                  <a:lnTo>
                    <a:pt x="0" y="2215121"/>
                  </a:lnTo>
                  <a:cubicBezTo>
                    <a:pt x="-6341" y="2036628"/>
                    <a:pt x="-9736" y="1862339"/>
                    <a:pt x="0" y="1636731"/>
                  </a:cubicBezTo>
                  <a:cubicBezTo>
                    <a:pt x="9736" y="1411123"/>
                    <a:pt x="-18589" y="1303035"/>
                    <a:pt x="0" y="984503"/>
                  </a:cubicBezTo>
                  <a:cubicBezTo>
                    <a:pt x="18589" y="665971"/>
                    <a:pt x="-15923" y="519900"/>
                    <a:pt x="0" y="369194"/>
                  </a:cubicBezTo>
                  <a:cubicBezTo>
                    <a:pt x="16458" y="126321"/>
                    <a:pt x="142665" y="14771"/>
                    <a:pt x="369194" y="0"/>
                  </a:cubicBezTo>
                  <a:close/>
                </a:path>
                <a:path w="6956874" h="2215121" stroke="0" extrusionOk="0">
                  <a:moveTo>
                    <a:pt x="369194" y="0"/>
                  </a:moveTo>
                  <a:cubicBezTo>
                    <a:pt x="603729" y="-36101"/>
                    <a:pt x="913186" y="620"/>
                    <a:pt x="1159716" y="0"/>
                  </a:cubicBezTo>
                  <a:cubicBezTo>
                    <a:pt x="1406246" y="-620"/>
                    <a:pt x="1682550" y="-17852"/>
                    <a:pt x="1950237" y="0"/>
                  </a:cubicBezTo>
                  <a:cubicBezTo>
                    <a:pt x="2217924" y="17852"/>
                    <a:pt x="2452509" y="-21790"/>
                    <a:pt x="2609005" y="0"/>
                  </a:cubicBezTo>
                  <a:cubicBezTo>
                    <a:pt x="2765501" y="21790"/>
                    <a:pt x="3039005" y="21421"/>
                    <a:pt x="3267773" y="0"/>
                  </a:cubicBezTo>
                  <a:cubicBezTo>
                    <a:pt x="3496541" y="-21421"/>
                    <a:pt x="3764049" y="30730"/>
                    <a:pt x="3926541" y="0"/>
                  </a:cubicBezTo>
                  <a:cubicBezTo>
                    <a:pt x="4089033" y="-30730"/>
                    <a:pt x="4276548" y="6118"/>
                    <a:pt x="4453556" y="0"/>
                  </a:cubicBezTo>
                  <a:cubicBezTo>
                    <a:pt x="4630564" y="-6118"/>
                    <a:pt x="4799155" y="18940"/>
                    <a:pt x="4980570" y="0"/>
                  </a:cubicBezTo>
                  <a:cubicBezTo>
                    <a:pt x="5161985" y="-18940"/>
                    <a:pt x="5347568" y="2525"/>
                    <a:pt x="5639338" y="0"/>
                  </a:cubicBezTo>
                  <a:cubicBezTo>
                    <a:pt x="5931108" y="-2525"/>
                    <a:pt x="6066069" y="-2874"/>
                    <a:pt x="6232229" y="0"/>
                  </a:cubicBezTo>
                  <a:cubicBezTo>
                    <a:pt x="6398389" y="2874"/>
                    <a:pt x="6677005" y="-20392"/>
                    <a:pt x="6956874" y="0"/>
                  </a:cubicBezTo>
                  <a:lnTo>
                    <a:pt x="6956874" y="0"/>
                  </a:lnTo>
                  <a:cubicBezTo>
                    <a:pt x="6965188" y="270681"/>
                    <a:pt x="6982313" y="473569"/>
                    <a:pt x="6956874" y="596850"/>
                  </a:cubicBezTo>
                  <a:cubicBezTo>
                    <a:pt x="6931436" y="720131"/>
                    <a:pt x="6958527" y="974962"/>
                    <a:pt x="6956874" y="1193699"/>
                  </a:cubicBezTo>
                  <a:cubicBezTo>
                    <a:pt x="6955221" y="1412436"/>
                    <a:pt x="6960008" y="1594098"/>
                    <a:pt x="6956874" y="1845927"/>
                  </a:cubicBezTo>
                  <a:cubicBezTo>
                    <a:pt x="6946128" y="2079290"/>
                    <a:pt x="6766321" y="2182236"/>
                    <a:pt x="6587680" y="2215121"/>
                  </a:cubicBezTo>
                  <a:cubicBezTo>
                    <a:pt x="6388001" y="2241729"/>
                    <a:pt x="6026596" y="2214185"/>
                    <a:pt x="5863035" y="2215121"/>
                  </a:cubicBezTo>
                  <a:cubicBezTo>
                    <a:pt x="5699475" y="2216057"/>
                    <a:pt x="5328328" y="2247061"/>
                    <a:pt x="5072514" y="2215121"/>
                  </a:cubicBezTo>
                  <a:cubicBezTo>
                    <a:pt x="4816700" y="2183181"/>
                    <a:pt x="4709838" y="2220108"/>
                    <a:pt x="4479622" y="2215121"/>
                  </a:cubicBezTo>
                  <a:cubicBezTo>
                    <a:pt x="4249406" y="2210134"/>
                    <a:pt x="4208838" y="2234440"/>
                    <a:pt x="4018485" y="2215121"/>
                  </a:cubicBezTo>
                  <a:cubicBezTo>
                    <a:pt x="3828132" y="2195802"/>
                    <a:pt x="3714666" y="2230825"/>
                    <a:pt x="3425594" y="2215121"/>
                  </a:cubicBezTo>
                  <a:cubicBezTo>
                    <a:pt x="3136522" y="2199417"/>
                    <a:pt x="3020350" y="2221951"/>
                    <a:pt x="2700949" y="2215121"/>
                  </a:cubicBezTo>
                  <a:cubicBezTo>
                    <a:pt x="2381549" y="2208291"/>
                    <a:pt x="2296109" y="2202293"/>
                    <a:pt x="1910427" y="2215121"/>
                  </a:cubicBezTo>
                  <a:cubicBezTo>
                    <a:pt x="1524745" y="2227949"/>
                    <a:pt x="1452728" y="2176231"/>
                    <a:pt x="1119906" y="2215121"/>
                  </a:cubicBezTo>
                  <a:cubicBezTo>
                    <a:pt x="787084" y="2254011"/>
                    <a:pt x="290001" y="2213627"/>
                    <a:pt x="0" y="2215121"/>
                  </a:cubicBezTo>
                  <a:lnTo>
                    <a:pt x="0" y="2215121"/>
                  </a:lnTo>
                  <a:cubicBezTo>
                    <a:pt x="-19535" y="1971269"/>
                    <a:pt x="-11062" y="1775287"/>
                    <a:pt x="0" y="1655190"/>
                  </a:cubicBezTo>
                  <a:cubicBezTo>
                    <a:pt x="11062" y="1535093"/>
                    <a:pt x="1616" y="1274973"/>
                    <a:pt x="0" y="1002962"/>
                  </a:cubicBezTo>
                  <a:cubicBezTo>
                    <a:pt x="-1616" y="730951"/>
                    <a:pt x="10309" y="681341"/>
                    <a:pt x="0" y="369194"/>
                  </a:cubicBezTo>
                  <a:cubicBezTo>
                    <a:pt x="4646" y="144379"/>
                    <a:pt x="173232" y="2111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Tập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lực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Nam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4094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ủy điện Hòa Bình - Công trình kỳ vĩ của thế kỷ 20">
            <a:extLst>
              <a:ext uri="{FF2B5EF4-FFF2-40B4-BE49-F238E27FC236}">
                <a16:creationId xmlns:a16="http://schemas.microsoft.com/office/drawing/2014/main" id="{A50B4332-8531-C86C-94CC-0656B6754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5898444" cy="44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65" y="621914"/>
            <a:ext cx="9601196" cy="1303867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310365" y="2439649"/>
            <a:ext cx="4881635" cy="2224372"/>
            <a:chOff x="4740612" y="1259086"/>
            <a:chExt cx="7175780" cy="2971461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349852" cy="2215121"/>
            </a:xfrm>
            <a:custGeom>
              <a:avLst/>
              <a:gdLst>
                <a:gd name="connsiteX0" fmla="*/ 369194 w 6349852"/>
                <a:gd name="connsiteY0" fmla="*/ 0 h 2215121"/>
                <a:gd name="connsiteX1" fmla="*/ 854292 w 6349852"/>
                <a:gd name="connsiteY1" fmla="*/ 0 h 2215121"/>
                <a:gd name="connsiteX2" fmla="*/ 1399196 w 6349852"/>
                <a:gd name="connsiteY2" fmla="*/ 0 h 2215121"/>
                <a:gd name="connsiteX3" fmla="*/ 2063714 w 6349852"/>
                <a:gd name="connsiteY3" fmla="*/ 0 h 2215121"/>
                <a:gd name="connsiteX4" fmla="*/ 2668425 w 6349852"/>
                <a:gd name="connsiteY4" fmla="*/ 0 h 2215121"/>
                <a:gd name="connsiteX5" fmla="*/ 3332942 w 6349852"/>
                <a:gd name="connsiteY5" fmla="*/ 0 h 2215121"/>
                <a:gd name="connsiteX6" fmla="*/ 3877847 w 6349852"/>
                <a:gd name="connsiteY6" fmla="*/ 0 h 2215121"/>
                <a:gd name="connsiteX7" fmla="*/ 4482558 w 6349852"/>
                <a:gd name="connsiteY7" fmla="*/ 0 h 2215121"/>
                <a:gd name="connsiteX8" fmla="*/ 5027462 w 6349852"/>
                <a:gd name="connsiteY8" fmla="*/ 0 h 2215121"/>
                <a:gd name="connsiteX9" fmla="*/ 5632173 w 6349852"/>
                <a:gd name="connsiteY9" fmla="*/ 0 h 2215121"/>
                <a:gd name="connsiteX10" fmla="*/ 6349852 w 6349852"/>
                <a:gd name="connsiteY10" fmla="*/ 0 h 2215121"/>
                <a:gd name="connsiteX11" fmla="*/ 6349852 w 6349852"/>
                <a:gd name="connsiteY11" fmla="*/ 0 h 2215121"/>
                <a:gd name="connsiteX12" fmla="*/ 6349852 w 6349852"/>
                <a:gd name="connsiteY12" fmla="*/ 652228 h 2215121"/>
                <a:gd name="connsiteX13" fmla="*/ 6349852 w 6349852"/>
                <a:gd name="connsiteY13" fmla="*/ 1267537 h 2215121"/>
                <a:gd name="connsiteX14" fmla="*/ 6349852 w 6349852"/>
                <a:gd name="connsiteY14" fmla="*/ 1845927 h 2215121"/>
                <a:gd name="connsiteX15" fmla="*/ 5980658 w 6349852"/>
                <a:gd name="connsiteY15" fmla="*/ 2215121 h 2215121"/>
                <a:gd name="connsiteX16" fmla="*/ 5256334 w 6349852"/>
                <a:gd name="connsiteY16" fmla="*/ 2215121 h 2215121"/>
                <a:gd name="connsiteX17" fmla="*/ 4771236 w 6349852"/>
                <a:gd name="connsiteY17" fmla="*/ 2215121 h 2215121"/>
                <a:gd name="connsiteX18" fmla="*/ 4046912 w 6349852"/>
                <a:gd name="connsiteY18" fmla="*/ 2215121 h 2215121"/>
                <a:gd name="connsiteX19" fmla="*/ 3502008 w 6349852"/>
                <a:gd name="connsiteY19" fmla="*/ 2215121 h 2215121"/>
                <a:gd name="connsiteX20" fmla="*/ 2957103 w 6349852"/>
                <a:gd name="connsiteY20" fmla="*/ 2215121 h 2215121"/>
                <a:gd name="connsiteX21" fmla="*/ 2472005 w 6349852"/>
                <a:gd name="connsiteY21" fmla="*/ 2215121 h 2215121"/>
                <a:gd name="connsiteX22" fmla="*/ 1747681 w 6349852"/>
                <a:gd name="connsiteY22" fmla="*/ 2215121 h 2215121"/>
                <a:gd name="connsiteX23" fmla="*/ 1202777 w 6349852"/>
                <a:gd name="connsiteY23" fmla="*/ 2215121 h 2215121"/>
                <a:gd name="connsiteX24" fmla="*/ 0 w 6349852"/>
                <a:gd name="connsiteY24" fmla="*/ 2215121 h 2215121"/>
                <a:gd name="connsiteX25" fmla="*/ 0 w 6349852"/>
                <a:gd name="connsiteY25" fmla="*/ 2215121 h 2215121"/>
                <a:gd name="connsiteX26" fmla="*/ 0 w 6349852"/>
                <a:gd name="connsiteY26" fmla="*/ 1562893 h 2215121"/>
                <a:gd name="connsiteX27" fmla="*/ 0 w 6349852"/>
                <a:gd name="connsiteY27" fmla="*/ 984503 h 2215121"/>
                <a:gd name="connsiteX28" fmla="*/ 0 w 6349852"/>
                <a:gd name="connsiteY28" fmla="*/ 369194 h 2215121"/>
                <a:gd name="connsiteX29" fmla="*/ 369194 w 6349852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49852" h="2215121" fill="none" extrusionOk="0">
                  <a:moveTo>
                    <a:pt x="369194" y="0"/>
                  </a:moveTo>
                  <a:cubicBezTo>
                    <a:pt x="529255" y="-812"/>
                    <a:pt x="726679" y="-15772"/>
                    <a:pt x="854292" y="0"/>
                  </a:cubicBezTo>
                  <a:cubicBezTo>
                    <a:pt x="981905" y="15772"/>
                    <a:pt x="1218794" y="1182"/>
                    <a:pt x="1399196" y="0"/>
                  </a:cubicBezTo>
                  <a:cubicBezTo>
                    <a:pt x="1579598" y="-1182"/>
                    <a:pt x="1827014" y="-17562"/>
                    <a:pt x="2063714" y="0"/>
                  </a:cubicBezTo>
                  <a:cubicBezTo>
                    <a:pt x="2300414" y="17562"/>
                    <a:pt x="2367058" y="12065"/>
                    <a:pt x="2668425" y="0"/>
                  </a:cubicBezTo>
                  <a:cubicBezTo>
                    <a:pt x="2969792" y="-12065"/>
                    <a:pt x="3182959" y="21471"/>
                    <a:pt x="3332942" y="0"/>
                  </a:cubicBezTo>
                  <a:cubicBezTo>
                    <a:pt x="3482925" y="-21471"/>
                    <a:pt x="3700306" y="22024"/>
                    <a:pt x="3877847" y="0"/>
                  </a:cubicBezTo>
                  <a:cubicBezTo>
                    <a:pt x="4055388" y="-22024"/>
                    <a:pt x="4245940" y="-28903"/>
                    <a:pt x="4482558" y="0"/>
                  </a:cubicBezTo>
                  <a:cubicBezTo>
                    <a:pt x="4719176" y="28903"/>
                    <a:pt x="4863055" y="-118"/>
                    <a:pt x="5027462" y="0"/>
                  </a:cubicBezTo>
                  <a:cubicBezTo>
                    <a:pt x="5191869" y="118"/>
                    <a:pt x="5465179" y="27320"/>
                    <a:pt x="5632173" y="0"/>
                  </a:cubicBezTo>
                  <a:cubicBezTo>
                    <a:pt x="5799167" y="-27320"/>
                    <a:pt x="6095877" y="7107"/>
                    <a:pt x="6349852" y="0"/>
                  </a:cubicBezTo>
                  <a:lnTo>
                    <a:pt x="6349852" y="0"/>
                  </a:lnTo>
                  <a:cubicBezTo>
                    <a:pt x="6329163" y="292544"/>
                    <a:pt x="6344451" y="412620"/>
                    <a:pt x="6349852" y="652228"/>
                  </a:cubicBezTo>
                  <a:cubicBezTo>
                    <a:pt x="6355253" y="891836"/>
                    <a:pt x="6341658" y="1047682"/>
                    <a:pt x="6349852" y="1267537"/>
                  </a:cubicBezTo>
                  <a:cubicBezTo>
                    <a:pt x="6358046" y="1487392"/>
                    <a:pt x="6341998" y="1579814"/>
                    <a:pt x="6349852" y="1845927"/>
                  </a:cubicBezTo>
                  <a:cubicBezTo>
                    <a:pt x="6343037" y="2055254"/>
                    <a:pt x="6178851" y="2232976"/>
                    <a:pt x="5980658" y="2215121"/>
                  </a:cubicBezTo>
                  <a:cubicBezTo>
                    <a:pt x="5789879" y="2215888"/>
                    <a:pt x="5417300" y="2186322"/>
                    <a:pt x="5256334" y="2215121"/>
                  </a:cubicBezTo>
                  <a:cubicBezTo>
                    <a:pt x="5095368" y="2243920"/>
                    <a:pt x="4947677" y="2191390"/>
                    <a:pt x="4771236" y="2215121"/>
                  </a:cubicBezTo>
                  <a:cubicBezTo>
                    <a:pt x="4594795" y="2238852"/>
                    <a:pt x="4314329" y="2197021"/>
                    <a:pt x="4046912" y="2215121"/>
                  </a:cubicBezTo>
                  <a:cubicBezTo>
                    <a:pt x="3779495" y="2233221"/>
                    <a:pt x="3615689" y="2219067"/>
                    <a:pt x="3502008" y="2215121"/>
                  </a:cubicBezTo>
                  <a:cubicBezTo>
                    <a:pt x="3388327" y="2211175"/>
                    <a:pt x="3142099" y="2221185"/>
                    <a:pt x="2957103" y="2215121"/>
                  </a:cubicBezTo>
                  <a:cubicBezTo>
                    <a:pt x="2772108" y="2209057"/>
                    <a:pt x="2581568" y="2201797"/>
                    <a:pt x="2472005" y="2215121"/>
                  </a:cubicBezTo>
                  <a:cubicBezTo>
                    <a:pt x="2362442" y="2228445"/>
                    <a:pt x="1924521" y="2193368"/>
                    <a:pt x="1747681" y="2215121"/>
                  </a:cubicBezTo>
                  <a:cubicBezTo>
                    <a:pt x="1570841" y="2236874"/>
                    <a:pt x="1458606" y="2193463"/>
                    <a:pt x="1202777" y="2215121"/>
                  </a:cubicBezTo>
                  <a:cubicBezTo>
                    <a:pt x="946948" y="2236779"/>
                    <a:pt x="374357" y="2164391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349852" h="2215121" stroke="0" extrusionOk="0">
                  <a:moveTo>
                    <a:pt x="369194" y="0"/>
                  </a:moveTo>
                  <a:cubicBezTo>
                    <a:pt x="571280" y="-37558"/>
                    <a:pt x="951246" y="-29677"/>
                    <a:pt x="1153325" y="0"/>
                  </a:cubicBezTo>
                  <a:cubicBezTo>
                    <a:pt x="1355404" y="29677"/>
                    <a:pt x="1709387" y="29298"/>
                    <a:pt x="1937455" y="0"/>
                  </a:cubicBezTo>
                  <a:cubicBezTo>
                    <a:pt x="2165523" y="-29298"/>
                    <a:pt x="2349717" y="-15227"/>
                    <a:pt x="2601973" y="0"/>
                  </a:cubicBezTo>
                  <a:cubicBezTo>
                    <a:pt x="2854229" y="15227"/>
                    <a:pt x="3040581" y="29130"/>
                    <a:pt x="3266491" y="0"/>
                  </a:cubicBezTo>
                  <a:cubicBezTo>
                    <a:pt x="3492401" y="-29130"/>
                    <a:pt x="3621494" y="-22819"/>
                    <a:pt x="3931008" y="0"/>
                  </a:cubicBezTo>
                  <a:cubicBezTo>
                    <a:pt x="4240522" y="22819"/>
                    <a:pt x="4307682" y="24307"/>
                    <a:pt x="4475912" y="0"/>
                  </a:cubicBezTo>
                  <a:cubicBezTo>
                    <a:pt x="4644142" y="-24307"/>
                    <a:pt x="4796031" y="-14253"/>
                    <a:pt x="5020817" y="0"/>
                  </a:cubicBezTo>
                  <a:cubicBezTo>
                    <a:pt x="5245604" y="14253"/>
                    <a:pt x="5538432" y="-10842"/>
                    <a:pt x="5685334" y="0"/>
                  </a:cubicBezTo>
                  <a:cubicBezTo>
                    <a:pt x="5832236" y="10842"/>
                    <a:pt x="6179421" y="-32608"/>
                    <a:pt x="6349852" y="0"/>
                  </a:cubicBezTo>
                  <a:lnTo>
                    <a:pt x="6349852" y="0"/>
                  </a:lnTo>
                  <a:cubicBezTo>
                    <a:pt x="6348638" y="240857"/>
                    <a:pt x="6369567" y="323149"/>
                    <a:pt x="6349852" y="559931"/>
                  </a:cubicBezTo>
                  <a:cubicBezTo>
                    <a:pt x="6330137" y="796713"/>
                    <a:pt x="6321511" y="1021462"/>
                    <a:pt x="6349852" y="1138322"/>
                  </a:cubicBezTo>
                  <a:cubicBezTo>
                    <a:pt x="6378193" y="1255182"/>
                    <a:pt x="6345413" y="1668004"/>
                    <a:pt x="6349852" y="1845927"/>
                  </a:cubicBezTo>
                  <a:cubicBezTo>
                    <a:pt x="6337319" y="2036194"/>
                    <a:pt x="6184682" y="2260924"/>
                    <a:pt x="5980658" y="2215121"/>
                  </a:cubicBezTo>
                  <a:cubicBezTo>
                    <a:pt x="5721928" y="2230512"/>
                    <a:pt x="5566108" y="2205962"/>
                    <a:pt x="5375947" y="2215121"/>
                  </a:cubicBezTo>
                  <a:cubicBezTo>
                    <a:pt x="5185786" y="2224280"/>
                    <a:pt x="4883430" y="2191571"/>
                    <a:pt x="4651623" y="2215121"/>
                  </a:cubicBezTo>
                  <a:cubicBezTo>
                    <a:pt x="4419816" y="2238671"/>
                    <a:pt x="4082559" y="2186259"/>
                    <a:pt x="3867492" y="2215121"/>
                  </a:cubicBezTo>
                  <a:cubicBezTo>
                    <a:pt x="3652425" y="2243983"/>
                    <a:pt x="3410189" y="2232873"/>
                    <a:pt x="3262781" y="2215121"/>
                  </a:cubicBezTo>
                  <a:cubicBezTo>
                    <a:pt x="3115373" y="2197369"/>
                    <a:pt x="2994524" y="2203956"/>
                    <a:pt x="2777683" y="2215121"/>
                  </a:cubicBezTo>
                  <a:cubicBezTo>
                    <a:pt x="2560842" y="2226286"/>
                    <a:pt x="2315288" y="2191947"/>
                    <a:pt x="2172972" y="2215121"/>
                  </a:cubicBezTo>
                  <a:cubicBezTo>
                    <a:pt x="2030656" y="2238295"/>
                    <a:pt x="1656373" y="2224786"/>
                    <a:pt x="1448648" y="2215121"/>
                  </a:cubicBezTo>
                  <a:cubicBezTo>
                    <a:pt x="1240923" y="2205456"/>
                    <a:pt x="864297" y="2242862"/>
                    <a:pt x="664518" y="2215121"/>
                  </a:cubicBezTo>
                  <a:cubicBezTo>
                    <a:pt x="464739" y="2187381"/>
                    <a:pt x="298345" y="2182581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máy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Thủy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Hòa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Bình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569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1249680" y="1002030"/>
            <a:ext cx="10147935" cy="892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VIẾT TÊN CƠ QUAN, TỔ CHỨC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38855" y="265430"/>
            <a:ext cx="5549265" cy="645160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28420" y="4309110"/>
            <a:ext cx="9135110" cy="1172845"/>
            <a:chOff x="1939" y="5820"/>
            <a:chExt cx="15390" cy="2024"/>
          </a:xfrm>
        </p:grpSpPr>
        <p:grpSp>
          <p:nvGrpSpPr>
            <p:cNvPr id="11" name="Group 10"/>
            <p:cNvGrpSpPr/>
            <p:nvPr/>
          </p:nvGrpSpPr>
          <p:grpSpPr>
            <a:xfrm>
              <a:off x="1939" y="5820"/>
              <a:ext cx="15390" cy="2025"/>
              <a:chOff x="1784" y="3177"/>
              <a:chExt cx="13482" cy="1331"/>
            </a:xfrm>
          </p:grpSpPr>
          <p:sp>
            <p:nvSpPr>
              <p:cNvPr id="12" name="Flowchart: Terminator 11"/>
              <p:cNvSpPr/>
              <p:nvPr/>
            </p:nvSpPr>
            <p:spPr>
              <a:xfrm>
                <a:off x="1784" y="3177"/>
                <a:ext cx="13482" cy="1331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/>
              <p:cNvSpPr/>
              <p:nvPr/>
            </p:nvSpPr>
            <p:spPr>
              <a:xfrm>
                <a:off x="2013" y="3232"/>
                <a:ext cx="13023" cy="1220"/>
              </a:xfrm>
              <a:prstGeom prst="flowChartTerminator">
                <a:avLst/>
              </a:prstGeom>
              <a:solidFill>
                <a:srgbClr val="BF9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Content Placeholder 2"/>
            <p:cNvSpPr>
              <a:spLocks noGrp="1"/>
            </p:cNvSpPr>
            <p:nvPr/>
          </p:nvSpPr>
          <p:spPr>
            <a:xfrm>
              <a:off x="3029" y="6050"/>
              <a:ext cx="13094" cy="14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triển năng lực ngôn ngữ, giao tiếp và hợp tác, giải quyết vấn đề sáng tạo.</a:t>
              </a:r>
            </a:p>
            <a:p>
              <a:pPr marL="0" indent="0" algn="just" rtl="0">
                <a:buNone/>
              </a:pPr>
              <a:endPara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211455" y="2238375"/>
            <a:ext cx="3916045" cy="422910"/>
          </a:xfrm>
          <a:prstGeom prst="rect">
            <a:avLst/>
          </a:prstGeom>
          <a:solidFill>
            <a:srgbClr val="0070C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8420" y="5821045"/>
            <a:ext cx="9135110" cy="890905"/>
            <a:chOff x="1784" y="3177"/>
            <a:chExt cx="13482" cy="1331"/>
          </a:xfrm>
        </p:grpSpPr>
        <p:sp>
          <p:nvSpPr>
            <p:cNvPr id="25" name="Flowchart: Terminator 24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>
            <a:spLocks noGrp="1"/>
          </p:cNvSpPr>
          <p:nvPr/>
        </p:nvSpPr>
        <p:spPr>
          <a:xfrm>
            <a:off x="1483360" y="5970270"/>
            <a:ext cx="8378190" cy="70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Rèn tính chăm chỉ, có trách nhiệm.</a:t>
            </a:r>
            <a:endParaRPr lang="vi-VN" sz="32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29055" y="2966720"/>
            <a:ext cx="9135110" cy="890905"/>
            <a:chOff x="1784" y="3177"/>
            <a:chExt cx="13482" cy="1331"/>
          </a:xfrm>
        </p:grpSpPr>
        <p:sp>
          <p:nvSpPr>
            <p:cNvPr id="29" name="Flowchart: Terminator 28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1045210" y="3154680"/>
            <a:ext cx="8398510" cy="42291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Ôn lại quy tắc viết hoa tên cơ quan, tổ chức.</a:t>
            </a:r>
          </a:p>
          <a:p>
            <a:pPr marL="0" indent="0" algn="just" rtl="0">
              <a:buNone/>
            </a:pP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22" grpId="0" animBg="1"/>
      <p:bldP spid="27" grpId="0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57250" y="892175"/>
            <a:ext cx="10477500" cy="119316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sự khác nhau về cách viết hoa tên người với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cơ quan, tổ chức dưới đây: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51535" y="2195830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người</a:t>
            </a:r>
          </a:p>
        </p:txBody>
      </p:sp>
      <p:sp>
        <p:nvSpPr>
          <p:cNvPr id="10" name="Rectangle 11"/>
          <p:cNvSpPr/>
          <p:nvPr/>
        </p:nvSpPr>
        <p:spPr>
          <a:xfrm>
            <a:off x="851535" y="296227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ý    hường    iệt</a:t>
            </a:r>
          </a:p>
        </p:txBody>
      </p:sp>
      <p:sp>
        <p:nvSpPr>
          <p:cNvPr id="11" name="Rectangle 11"/>
          <p:cNvSpPr/>
          <p:nvPr/>
        </p:nvSpPr>
        <p:spPr>
          <a:xfrm>
            <a:off x="778510" y="375983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rần    ưng    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535" y="454215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hu    ăn    n</a:t>
            </a:r>
          </a:p>
        </p:txBody>
      </p:sp>
      <p:sp>
        <p:nvSpPr>
          <p:cNvPr id="13" name="Rectangle 11"/>
          <p:cNvSpPr/>
          <p:nvPr/>
        </p:nvSpPr>
        <p:spPr>
          <a:xfrm>
            <a:off x="5438140" y="219583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cơ quan, tổ chức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438140" y="297815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tế    hế giới</a:t>
            </a:r>
          </a:p>
        </p:txBody>
      </p:sp>
      <p:sp>
        <p:nvSpPr>
          <p:cNvPr id="15" name="Rectangle 11"/>
          <p:cNvSpPr/>
          <p:nvPr/>
        </p:nvSpPr>
        <p:spPr>
          <a:xfrm>
            <a:off x="5438140" y="375983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hương mại   hế giới</a:t>
            </a:r>
          </a:p>
        </p:txBody>
      </p:sp>
      <p:sp>
        <p:nvSpPr>
          <p:cNvPr id="16" name="Rectangle 11"/>
          <p:cNvSpPr/>
          <p:nvPr/>
        </p:nvSpPr>
        <p:spPr>
          <a:xfrm>
            <a:off x="5438140" y="454215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ộ    iáo dục và    ào tạo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33625" y="1414780"/>
            <a:ext cx="2620010" cy="114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6260" y="1426845"/>
            <a:ext cx="2501900" cy="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2790" y="1445895"/>
            <a:ext cx="1724025" cy="889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9490" y="1923415"/>
            <a:ext cx="3914775" cy="292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779780" y="29591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Rectangles 2"/>
          <p:cNvSpPr/>
          <p:nvPr/>
        </p:nvSpPr>
        <p:spPr>
          <a:xfrm>
            <a:off x="1467485" y="295592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" name="Rectangles 3"/>
          <p:cNvSpPr/>
          <p:nvPr/>
        </p:nvSpPr>
        <p:spPr>
          <a:xfrm>
            <a:off x="3092450" y="293624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" name="Rectangles 7"/>
          <p:cNvSpPr/>
          <p:nvPr/>
        </p:nvSpPr>
        <p:spPr>
          <a:xfrm>
            <a:off x="806450" y="373507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1822450" y="372046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2965450" y="37338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779780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1696720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2563495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5393055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6986270" y="294195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7852410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5370195" y="37191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" name="Rectangles 30"/>
          <p:cNvSpPr/>
          <p:nvPr/>
        </p:nvSpPr>
        <p:spPr>
          <a:xfrm>
            <a:off x="7037070" y="37318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9397365" y="373697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5393055" y="453136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</a:p>
        </p:txBody>
      </p:sp>
      <p:sp>
        <p:nvSpPr>
          <p:cNvPr id="34" name="Rectangles 33"/>
          <p:cNvSpPr/>
          <p:nvPr/>
        </p:nvSpPr>
        <p:spPr>
          <a:xfrm>
            <a:off x="6047105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5" name="Rectangles 34"/>
          <p:cNvSpPr/>
          <p:nvPr/>
        </p:nvSpPr>
        <p:spPr>
          <a:xfrm>
            <a:off x="8383270" y="452628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10184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4702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5327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54151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60135" y="465772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Rectangles 41"/>
          <p:cNvSpPr/>
          <p:nvPr/>
        </p:nvSpPr>
        <p:spPr>
          <a:xfrm>
            <a:off x="979805" y="293306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999490" y="380555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s 43"/>
          <p:cNvSpPr/>
          <p:nvPr/>
        </p:nvSpPr>
        <p:spPr>
          <a:xfrm>
            <a:off x="999490" y="4597400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5448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6674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Rectangles 46"/>
          <p:cNvSpPr/>
          <p:nvPr/>
        </p:nvSpPr>
        <p:spPr>
          <a:xfrm>
            <a:off x="5488305" y="302958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5488305" y="380555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5488305" y="4597400"/>
            <a:ext cx="574929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88785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7467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90065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8750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953635" y="168910"/>
            <a:ext cx="2627630" cy="66929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27125" y="5572125"/>
            <a:ext cx="3505835" cy="1003935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tất cả các tiếng.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42585" y="5454015"/>
            <a:ext cx="6598920" cy="1327150"/>
          </a:xfrm>
          <a:prstGeom prst="roundRect">
            <a:avLst/>
          </a:prstGeom>
          <a:solidFill>
            <a:srgbClr val="9CC6E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ở tiếng đầu các bộ phận tạo nên tính chất “riêng” của tên cơ quan, tổ chức đó.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7" grpId="1" animBg="1"/>
      <p:bldP spid="47" grpId="2" bldLvl="0" animBg="1"/>
      <p:bldP spid="51" grpId="0" bldLvl="0" animBg="1"/>
      <p:bldP spid="52" grpId="0" bldLvl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và Chăm sóc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92455" y="3222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048125" y="3288030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8160385" y="3349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592455" y="4802505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85895" y="4802505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9585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Bảo vệ Quyền trẻ em Việt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Quyền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92455" y="49263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10330" y="4875530"/>
            <a:ext cx="374015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227695" y="48755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697</Words>
  <Application>Microsoft Office PowerPoint</Application>
  <PresentationFormat>Widescreen</PresentationFormat>
  <Paragraphs>171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等线</vt:lpstr>
      <vt:lpstr>Garamond</vt:lpstr>
      <vt:lpstr>Times New Roman</vt:lpstr>
      <vt:lpstr>思源黑体</vt:lpstr>
      <vt:lpstr>Organic</vt:lpstr>
      <vt:lpstr>PowerPoint Presentation</vt:lpstr>
      <vt:lpstr>PowerPoint Presentation</vt:lpstr>
      <vt:lpstr>Theo em, đây là cơ quan, tổ chức nào?</vt:lpstr>
      <vt:lpstr>Quan sát tranh minh họa, nhớ lại và nêu tên các văn bản miêu tả đã học. </vt:lpstr>
      <vt:lpstr>Theo em, đây là hình ảnh của nhà máy thủy điện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ACER</dc:creator>
  <cp:lastModifiedBy>MyPC</cp:lastModifiedBy>
  <cp:revision>591</cp:revision>
  <dcterms:created xsi:type="dcterms:W3CDTF">2022-10-26T20:44:00Z</dcterms:created>
  <dcterms:modified xsi:type="dcterms:W3CDTF">2025-05-04T01:01:25Z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A602356F92B8410996650B61A92B6F8E</vt:lpwstr>
  </property>
  <property fmtid="{D5CDD505-2E9C-101B-9397-08002B2CF9AE}" pid="3" name="KSOProductBuildVer">
    <vt:lpwstr>1033-12.2.0.13306</vt:lpwstr>
  </property>
</Properties>
</file>