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0" r:id="rId2"/>
    <p:sldId id="265" r:id="rId3"/>
    <p:sldId id="291" r:id="rId4"/>
    <p:sldId id="2647" r:id="rId5"/>
    <p:sldId id="2650" r:id="rId6"/>
    <p:sldId id="265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21"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1FCE7-F303-4356-93E5-E63CFD516AF2}"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73FFDE-5FF6-4951-AE11-57D86D3DCCFA}" type="slidenum">
              <a:rPr lang="en-US" smtClean="0"/>
              <a:t>‹#›</a:t>
            </a:fld>
            <a:endParaRPr lang="en-US"/>
          </a:p>
        </p:txBody>
      </p:sp>
    </p:spTree>
    <p:extLst>
      <p:ext uri="{BB962C8B-B14F-4D97-AF65-F5344CB8AC3E}">
        <p14:creationId xmlns:p14="http://schemas.microsoft.com/office/powerpoint/2010/main" val="1821899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01/05/2025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58961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01/05/2025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369091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01/05/2025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84346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C3D9F6F-070B-472A-8DFA-5ED4BAE24FD2}" type="datetimeFigureOut">
              <a:rPr lang="vi-VN" smtClean="0"/>
              <a:t>01/05/2025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2844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3D9F6F-070B-472A-8DFA-5ED4BAE24FD2}" type="datetimeFigureOut">
              <a:rPr lang="vi-VN" smtClean="0"/>
              <a:t>01/05/2025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50763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C3D9F6F-070B-472A-8DFA-5ED4BAE24FD2}" type="datetimeFigureOut">
              <a:rPr lang="vi-VN" smtClean="0"/>
              <a:t>01/05/2025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36779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C3D9F6F-070B-472A-8DFA-5ED4BAE24FD2}" type="datetimeFigureOut">
              <a:rPr lang="vi-VN" smtClean="0"/>
              <a:t>01/05/2025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56216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C3D9F6F-070B-472A-8DFA-5ED4BAE24FD2}" type="datetimeFigureOut">
              <a:rPr lang="vi-VN" smtClean="0"/>
              <a:t>01/05/2025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838673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D9F6F-070B-472A-8DFA-5ED4BAE24FD2}" type="datetimeFigureOut">
              <a:rPr lang="vi-VN" smtClean="0"/>
              <a:t>01/05/2025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1543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D9F6F-070B-472A-8DFA-5ED4BAE24FD2}" type="datetimeFigureOut">
              <a:rPr lang="vi-VN" smtClean="0"/>
              <a:t>01/05/2025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236173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D9F6F-070B-472A-8DFA-5ED4BAE24FD2}" type="datetimeFigureOut">
              <a:rPr lang="vi-VN" smtClean="0"/>
              <a:t>01/05/2025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1CCDCE5A-8F95-48EF-A449-5976C0092E1C}" type="slidenum">
              <a:rPr lang="vi-VN" smtClean="0"/>
              <a:t>‹#›</a:t>
            </a:fld>
            <a:endParaRPr lang="vi-VN"/>
          </a:p>
        </p:txBody>
      </p:sp>
    </p:spTree>
    <p:extLst>
      <p:ext uri="{BB962C8B-B14F-4D97-AF65-F5344CB8AC3E}">
        <p14:creationId xmlns:p14="http://schemas.microsoft.com/office/powerpoint/2010/main" val="4241871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D9F6F-070B-472A-8DFA-5ED4BAE24FD2}" type="datetimeFigureOut">
              <a:rPr lang="vi-VN" smtClean="0"/>
              <a:t>01/05/2025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DCE5A-8F95-48EF-A449-5976C0092E1C}" type="slidenum">
              <a:rPr lang="vi-VN" smtClean="0"/>
              <a:t>‹#›</a:t>
            </a:fld>
            <a:endParaRPr lang="vi-VN"/>
          </a:p>
        </p:txBody>
      </p:sp>
      <p:pic>
        <p:nvPicPr>
          <p:cNvPr id="8" name="Picture 7" descr="A picture containing shape&#10;&#10;Description automatically generated">
            <a:extLst>
              <a:ext uri="{FF2B5EF4-FFF2-40B4-BE49-F238E27FC236}">
                <a16:creationId xmlns:a16="http://schemas.microsoft.com/office/drawing/2014/main" id="{DEBAE63D-AC6B-646E-F555-788A5660017D}"/>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04950" y="133350"/>
            <a:ext cx="1219200" cy="1219200"/>
          </a:xfrm>
          <a:prstGeom prst="rect">
            <a:avLst/>
          </a:prstGeom>
        </p:spPr>
      </p:pic>
    </p:spTree>
    <p:extLst>
      <p:ext uri="{BB962C8B-B14F-4D97-AF65-F5344CB8AC3E}">
        <p14:creationId xmlns:p14="http://schemas.microsoft.com/office/powerpoint/2010/main" val="3826297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06EC036-431F-0010-7B6E-D475C349296B}"/>
              </a:ext>
            </a:extLst>
          </p:cNvPr>
          <p:cNvGrpSpPr/>
          <p:nvPr/>
        </p:nvGrpSpPr>
        <p:grpSpPr>
          <a:xfrm>
            <a:off x="0" y="0"/>
            <a:ext cx="12192000" cy="6858000"/>
            <a:chOff x="0" y="0"/>
            <a:chExt cx="12192000" cy="6858000"/>
          </a:xfrm>
        </p:grpSpPr>
        <p:sp>
          <p:nvSpPr>
            <p:cNvPr id="2" name="TextBox 10">
              <a:extLst>
                <a:ext uri="{FF2B5EF4-FFF2-40B4-BE49-F238E27FC236}">
                  <a16:creationId xmlns:a16="http://schemas.microsoft.com/office/drawing/2014/main" id="{CBA03557-8FBA-0114-3807-98C33584E0D3}"/>
                </a:ext>
              </a:extLst>
            </p:cNvPr>
            <p:cNvSpPr txBox="1"/>
            <p:nvPr/>
          </p:nvSpPr>
          <p:spPr>
            <a:xfrm>
              <a:off x="6253432" y="4727616"/>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9669" y="481110"/>
            <a:ext cx="6812662" cy="5633786"/>
          </a:xfrm>
          <a:prstGeom prst="rect">
            <a:avLst/>
          </a:prstGeom>
        </p:spPr>
      </p:pic>
      <p:sp>
        <p:nvSpPr>
          <p:cNvPr id="15" name="Hình chữ nhật: Góc Tròn 1">
            <a:extLst>
              <a:ext uri="{FF2B5EF4-FFF2-40B4-BE49-F238E27FC236}">
                <a16:creationId xmlns:a16="http://schemas.microsoft.com/office/drawing/2014/main" id="{6A851486-12CD-20DC-8C03-541F7D51A7B8}"/>
              </a:ext>
            </a:extLst>
          </p:cNvPr>
          <p:cNvSpPr/>
          <p:nvPr/>
        </p:nvSpPr>
        <p:spPr>
          <a:xfrm>
            <a:off x="1614196" y="481110"/>
            <a:ext cx="8710903" cy="4585412"/>
          </a:xfrm>
          <a:custGeom>
            <a:avLst/>
            <a:gdLst>
              <a:gd name="connsiteX0" fmla="*/ 0 w 8553449"/>
              <a:gd name="connsiteY0" fmla="*/ 621351 h 3728033"/>
              <a:gd name="connsiteX1" fmla="*/ 649463 w 8553449"/>
              <a:gd name="connsiteY1" fmla="*/ 0 h 3728033"/>
              <a:gd name="connsiteX2" fmla="*/ 7903985 w 8553449"/>
              <a:gd name="connsiteY2" fmla="*/ 0 h 3728033"/>
              <a:gd name="connsiteX3" fmla="*/ 8553449 w 8553449"/>
              <a:gd name="connsiteY3" fmla="*/ 621351 h 3728033"/>
              <a:gd name="connsiteX4" fmla="*/ 8553449 w 8553449"/>
              <a:gd name="connsiteY4" fmla="*/ 3106682 h 3728033"/>
              <a:gd name="connsiteX5" fmla="*/ 7903985 w 8553449"/>
              <a:gd name="connsiteY5" fmla="*/ 3728033 h 3728033"/>
              <a:gd name="connsiteX6" fmla="*/ 649463 w 8553449"/>
              <a:gd name="connsiteY6" fmla="*/ 3728033 h 3728033"/>
              <a:gd name="connsiteX7" fmla="*/ 0 w 8553449"/>
              <a:gd name="connsiteY7" fmla="*/ 3106682 h 3728033"/>
              <a:gd name="connsiteX8" fmla="*/ 0 w 8553449"/>
              <a:gd name="connsiteY8" fmla="*/ 621351 h 3728033"/>
              <a:gd name="connsiteX0" fmla="*/ 0 w 8553449"/>
              <a:gd name="connsiteY0" fmla="*/ 621351 h 3728033"/>
              <a:gd name="connsiteX1" fmla="*/ 649463 w 8553449"/>
              <a:gd name="connsiteY1" fmla="*/ 0 h 3728033"/>
              <a:gd name="connsiteX2" fmla="*/ 7903985 w 8553449"/>
              <a:gd name="connsiteY2" fmla="*/ 0 h 3728033"/>
              <a:gd name="connsiteX3" fmla="*/ 8553449 w 8553449"/>
              <a:gd name="connsiteY3" fmla="*/ 621351 h 3728033"/>
              <a:gd name="connsiteX4" fmla="*/ 8553449 w 8553449"/>
              <a:gd name="connsiteY4" fmla="*/ 3106682 h 3728033"/>
              <a:gd name="connsiteX5" fmla="*/ 7903985 w 8553449"/>
              <a:gd name="connsiteY5" fmla="*/ 3728033 h 3728033"/>
              <a:gd name="connsiteX6" fmla="*/ 649463 w 8553449"/>
              <a:gd name="connsiteY6" fmla="*/ 3728033 h 3728033"/>
              <a:gd name="connsiteX7" fmla="*/ 0 w 8553449"/>
              <a:gd name="connsiteY7" fmla="*/ 3106682 h 3728033"/>
              <a:gd name="connsiteX8" fmla="*/ 0 w 8553449"/>
              <a:gd name="connsiteY8" fmla="*/ 621351 h 3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53449" h="3728033" fill="none" extrusionOk="0">
                <a:moveTo>
                  <a:pt x="0" y="621351"/>
                </a:moveTo>
                <a:cubicBezTo>
                  <a:pt x="3639" y="373923"/>
                  <a:pt x="330373" y="64372"/>
                  <a:pt x="649463" y="0"/>
                </a:cubicBezTo>
                <a:cubicBezTo>
                  <a:pt x="2127472" y="89174"/>
                  <a:pt x="5634117" y="483561"/>
                  <a:pt x="7903985" y="0"/>
                </a:cubicBezTo>
                <a:cubicBezTo>
                  <a:pt x="8253617" y="-60886"/>
                  <a:pt x="8462625" y="251074"/>
                  <a:pt x="8553449" y="621351"/>
                </a:cubicBezTo>
                <a:cubicBezTo>
                  <a:pt x="8697028" y="1014135"/>
                  <a:pt x="8425624" y="2031957"/>
                  <a:pt x="8553449" y="3106682"/>
                </a:cubicBezTo>
                <a:cubicBezTo>
                  <a:pt x="8563527" y="3399539"/>
                  <a:pt x="8231017" y="3693434"/>
                  <a:pt x="7903985" y="3728033"/>
                </a:cubicBezTo>
                <a:cubicBezTo>
                  <a:pt x="4845210" y="3772289"/>
                  <a:pt x="3128412" y="3736615"/>
                  <a:pt x="649463" y="3728033"/>
                </a:cubicBezTo>
                <a:cubicBezTo>
                  <a:pt x="316866" y="3725138"/>
                  <a:pt x="-108860" y="3470930"/>
                  <a:pt x="0" y="3106682"/>
                </a:cubicBezTo>
                <a:cubicBezTo>
                  <a:pt x="60271" y="2222266"/>
                  <a:pt x="-15127" y="1552746"/>
                  <a:pt x="0" y="621351"/>
                </a:cubicBezTo>
                <a:close/>
              </a:path>
              <a:path w="8553449" h="3728033" stroke="0" extrusionOk="0">
                <a:moveTo>
                  <a:pt x="0" y="621351"/>
                </a:moveTo>
                <a:cubicBezTo>
                  <a:pt x="1267" y="325779"/>
                  <a:pt x="314797" y="1615"/>
                  <a:pt x="649463" y="0"/>
                </a:cubicBezTo>
                <a:cubicBezTo>
                  <a:pt x="3905442" y="80052"/>
                  <a:pt x="6627716" y="37617"/>
                  <a:pt x="7903985" y="0"/>
                </a:cubicBezTo>
                <a:cubicBezTo>
                  <a:pt x="8187148" y="-4292"/>
                  <a:pt x="8617783" y="257817"/>
                  <a:pt x="8553449" y="621351"/>
                </a:cubicBezTo>
                <a:cubicBezTo>
                  <a:pt x="8661749" y="1449169"/>
                  <a:pt x="8736606" y="2537666"/>
                  <a:pt x="8553449" y="3106682"/>
                </a:cubicBezTo>
                <a:cubicBezTo>
                  <a:pt x="8502162" y="3433269"/>
                  <a:pt x="8234866" y="3716230"/>
                  <a:pt x="7903985" y="3728033"/>
                </a:cubicBezTo>
                <a:cubicBezTo>
                  <a:pt x="6724958" y="3484225"/>
                  <a:pt x="1448547" y="3897612"/>
                  <a:pt x="649463" y="3728033"/>
                </a:cubicBezTo>
                <a:cubicBezTo>
                  <a:pt x="289054" y="3742597"/>
                  <a:pt x="-41714" y="3376898"/>
                  <a:pt x="0" y="3106682"/>
                </a:cubicBezTo>
                <a:cubicBezTo>
                  <a:pt x="34662" y="2177552"/>
                  <a:pt x="64035" y="1578191"/>
                  <a:pt x="0" y="621351"/>
                </a:cubicBezTo>
                <a:close/>
              </a:path>
              <a:path w="8553449" h="3728033" fill="none" stroke="0" extrusionOk="0">
                <a:moveTo>
                  <a:pt x="0" y="621351"/>
                </a:moveTo>
                <a:cubicBezTo>
                  <a:pt x="12831" y="342231"/>
                  <a:pt x="325894" y="59443"/>
                  <a:pt x="649463" y="0"/>
                </a:cubicBezTo>
                <a:cubicBezTo>
                  <a:pt x="2533496" y="155624"/>
                  <a:pt x="5143590" y="415583"/>
                  <a:pt x="7903985" y="0"/>
                </a:cubicBezTo>
                <a:cubicBezTo>
                  <a:pt x="8252016" y="-36600"/>
                  <a:pt x="8535187" y="252067"/>
                  <a:pt x="8553449" y="621351"/>
                </a:cubicBezTo>
                <a:cubicBezTo>
                  <a:pt x="8774624" y="890216"/>
                  <a:pt x="8485696" y="1969070"/>
                  <a:pt x="8553449" y="3106682"/>
                </a:cubicBezTo>
                <a:cubicBezTo>
                  <a:pt x="8501562" y="3451206"/>
                  <a:pt x="8238470" y="3707419"/>
                  <a:pt x="7903985" y="3728033"/>
                </a:cubicBezTo>
                <a:cubicBezTo>
                  <a:pt x="4760265" y="3577122"/>
                  <a:pt x="2942259" y="3741648"/>
                  <a:pt x="649463" y="3728033"/>
                </a:cubicBezTo>
                <a:cubicBezTo>
                  <a:pt x="283102" y="3723023"/>
                  <a:pt x="-82814" y="3445376"/>
                  <a:pt x="0" y="3106682"/>
                </a:cubicBezTo>
                <a:cubicBezTo>
                  <a:pt x="36337" y="2294755"/>
                  <a:pt x="-87528" y="1626608"/>
                  <a:pt x="0" y="621351"/>
                </a:cubicBezTo>
                <a:close/>
              </a:path>
            </a:pathLst>
          </a:custGeom>
          <a:solidFill>
            <a:srgbClr val="FFFFFF">
              <a:alpha val="80000"/>
            </a:srgbClr>
          </a:solidFill>
          <a:ln w="38100">
            <a:solidFill>
              <a:srgbClr val="002060"/>
            </a:solidFill>
            <a:extLst>
              <a:ext uri="{C807C97D-BFC1-408E-A445-0C87EB9F89A2}">
                <ask:lineSketchStyleProps xmlns:ask="http://schemas.microsoft.com/office/drawing/2018/sketchyshapes" xmlns="" sd="852854689">
                  <a:custGeom>
                    <a:avLst/>
                    <a:gdLst>
                      <a:gd name="connsiteX0" fmla="*/ 0 w 8183203"/>
                      <a:gd name="connsiteY0" fmla="*/ 621351 h 3728033"/>
                      <a:gd name="connsiteX1" fmla="*/ 621351 w 8183203"/>
                      <a:gd name="connsiteY1" fmla="*/ 0 h 3728033"/>
                      <a:gd name="connsiteX2" fmla="*/ 7561852 w 8183203"/>
                      <a:gd name="connsiteY2" fmla="*/ 0 h 3728033"/>
                      <a:gd name="connsiteX3" fmla="*/ 8183203 w 8183203"/>
                      <a:gd name="connsiteY3" fmla="*/ 621351 h 3728033"/>
                      <a:gd name="connsiteX4" fmla="*/ 8183203 w 8183203"/>
                      <a:gd name="connsiteY4" fmla="*/ 3106682 h 3728033"/>
                      <a:gd name="connsiteX5" fmla="*/ 7561852 w 8183203"/>
                      <a:gd name="connsiteY5" fmla="*/ 3728033 h 3728033"/>
                      <a:gd name="connsiteX6" fmla="*/ 621351 w 8183203"/>
                      <a:gd name="connsiteY6" fmla="*/ 3728033 h 3728033"/>
                      <a:gd name="connsiteX7" fmla="*/ 0 w 8183203"/>
                      <a:gd name="connsiteY7" fmla="*/ 3106682 h 3728033"/>
                      <a:gd name="connsiteX8" fmla="*/ 0 w 8183203"/>
                      <a:gd name="connsiteY8" fmla="*/ 621351 h 3728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83203" h="3728033" fill="none" extrusionOk="0">
                        <a:moveTo>
                          <a:pt x="0" y="621351"/>
                        </a:moveTo>
                        <a:cubicBezTo>
                          <a:pt x="2261" y="339378"/>
                          <a:pt x="305674" y="46131"/>
                          <a:pt x="621351" y="0"/>
                        </a:cubicBezTo>
                        <a:cubicBezTo>
                          <a:pt x="2305334" y="72427"/>
                          <a:pt x="5209004" y="61419"/>
                          <a:pt x="7561852" y="0"/>
                        </a:cubicBezTo>
                        <a:cubicBezTo>
                          <a:pt x="7900337" y="-32204"/>
                          <a:pt x="8157085" y="270288"/>
                          <a:pt x="8183203" y="621351"/>
                        </a:cubicBezTo>
                        <a:cubicBezTo>
                          <a:pt x="8284079" y="988617"/>
                          <a:pt x="8075890" y="2001068"/>
                          <a:pt x="8183203" y="3106682"/>
                        </a:cubicBezTo>
                        <a:cubicBezTo>
                          <a:pt x="8186915" y="3431003"/>
                          <a:pt x="7887485" y="3708382"/>
                          <a:pt x="7561852" y="3728033"/>
                        </a:cubicBezTo>
                        <a:cubicBezTo>
                          <a:pt x="4596794" y="3757860"/>
                          <a:pt x="2986322" y="3648727"/>
                          <a:pt x="621351" y="3728033"/>
                        </a:cubicBezTo>
                        <a:cubicBezTo>
                          <a:pt x="288863" y="3726826"/>
                          <a:pt x="-49232" y="3459580"/>
                          <a:pt x="0" y="3106682"/>
                        </a:cubicBezTo>
                        <a:cubicBezTo>
                          <a:pt x="50037" y="2237106"/>
                          <a:pt x="770" y="1593841"/>
                          <a:pt x="0" y="621351"/>
                        </a:cubicBezTo>
                        <a:close/>
                      </a:path>
                      <a:path w="8183203" h="3728033" stroke="0" extrusionOk="0">
                        <a:moveTo>
                          <a:pt x="0" y="621351"/>
                        </a:moveTo>
                        <a:cubicBezTo>
                          <a:pt x="18238" y="283159"/>
                          <a:pt x="306637" y="59273"/>
                          <a:pt x="621351" y="0"/>
                        </a:cubicBezTo>
                        <a:cubicBezTo>
                          <a:pt x="3732699" y="123000"/>
                          <a:pt x="6246449" y="-96860"/>
                          <a:pt x="7561852" y="0"/>
                        </a:cubicBezTo>
                        <a:cubicBezTo>
                          <a:pt x="7891287" y="-10463"/>
                          <a:pt x="8198486" y="247378"/>
                          <a:pt x="8183203" y="621351"/>
                        </a:cubicBezTo>
                        <a:cubicBezTo>
                          <a:pt x="8186376" y="1461809"/>
                          <a:pt x="8277470" y="2519737"/>
                          <a:pt x="8183203" y="3106682"/>
                        </a:cubicBezTo>
                        <a:cubicBezTo>
                          <a:pt x="8123875" y="3471339"/>
                          <a:pt x="7896350" y="3726615"/>
                          <a:pt x="7561852" y="3728033"/>
                        </a:cubicBezTo>
                        <a:cubicBezTo>
                          <a:pt x="6426184" y="3567326"/>
                          <a:pt x="1403916" y="3767700"/>
                          <a:pt x="621351" y="3728033"/>
                        </a:cubicBezTo>
                        <a:cubicBezTo>
                          <a:pt x="271238" y="3726629"/>
                          <a:pt x="-27957" y="3437180"/>
                          <a:pt x="0" y="3106682"/>
                        </a:cubicBezTo>
                        <a:cubicBezTo>
                          <a:pt x="32216" y="2191339"/>
                          <a:pt x="57206" y="1645274"/>
                          <a:pt x="0" y="62135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1690">
            <a:off x="-38100" y="-930178"/>
            <a:ext cx="5270500" cy="3762375"/>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476295">
            <a:off x="8510654" y="2508279"/>
            <a:ext cx="3905387" cy="4583112"/>
          </a:xfrm>
          <a:prstGeom prst="rect">
            <a:avLst/>
          </a:prstGeom>
        </p:spPr>
      </p:pic>
      <p:sp>
        <p:nvSpPr>
          <p:cNvPr id="19" name="TextBox 18">
            <a:extLst>
              <a:ext uri="{FF2B5EF4-FFF2-40B4-BE49-F238E27FC236}">
                <a16:creationId xmlns:a16="http://schemas.microsoft.com/office/drawing/2014/main" id="{A35F48E9-58F2-F5A1-6E61-56E49674BB10}"/>
              </a:ext>
            </a:extLst>
          </p:cNvPr>
          <p:cNvSpPr txBox="1"/>
          <p:nvPr/>
        </p:nvSpPr>
        <p:spPr>
          <a:xfrm>
            <a:off x="3453844" y="1892154"/>
            <a:ext cx="55020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Bài</a:t>
            </a:r>
            <a:r>
              <a:rPr kumimoji="0" lang="en-US" sz="4800" b="1" i="0" u="none" strike="noStrike" kern="1200" cap="none" spc="0" normalizeH="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 25 – </a:t>
            </a:r>
            <a:r>
              <a:rPr kumimoji="0" lang="en-US" sz="4800" b="1" i="0" u="none" strike="noStrike" kern="1200" cap="none" spc="0" normalizeH="0" noProof="0" dirty="0" err="1">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Tiết</a:t>
            </a:r>
            <a:r>
              <a:rPr kumimoji="0" lang="en-US" sz="4800" b="1" i="0" u="none" strike="noStrike" kern="1200" cap="none" spc="0" normalizeH="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rPr>
              <a:t> 3</a:t>
            </a:r>
            <a:endParaRPr kumimoji="0" lang="en-US" sz="4800" b="1" i="0" u="none" strike="noStrike" kern="1200" cap="none" spc="0" normalizeH="0" baseline="0" noProof="0" dirty="0">
              <a:ln w="9525">
                <a:solidFill>
                  <a:prstClr val="white"/>
                </a:solidFill>
                <a:prstDash val="solid"/>
              </a:ln>
              <a:solidFill>
                <a:srgbClr val="0070C0"/>
              </a:solidFill>
              <a:effectLst>
                <a:outerShdw blurRad="12700" dist="38100" dir="2700000" algn="tl" rotWithShape="0">
                  <a:srgbClr val="4472C4">
                    <a:lumMod val="60000"/>
                    <a:lumOff val="40000"/>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pic>
        <p:nvPicPr>
          <p:cNvPr id="6" name="Picture 5">
            <a:extLst>
              <a:ext uri="{FF2B5EF4-FFF2-40B4-BE49-F238E27FC236}">
                <a16:creationId xmlns:a16="http://schemas.microsoft.com/office/drawing/2014/main" id="{876E7B85-039F-794A-B923-97D27BC42654}"/>
              </a:ext>
            </a:extLst>
          </p:cNvPr>
          <p:cNvPicPr>
            <a:picLocks noChangeAspect="1"/>
          </p:cNvPicPr>
          <p:nvPr/>
        </p:nvPicPr>
        <p:blipFill>
          <a:blip r:embed="rId6"/>
          <a:stretch>
            <a:fillRect/>
          </a:stretch>
        </p:blipFill>
        <p:spPr>
          <a:xfrm>
            <a:off x="4855330" y="746325"/>
            <a:ext cx="3090940" cy="1231499"/>
          </a:xfrm>
          <a:prstGeom prst="rect">
            <a:avLst/>
          </a:prstGeom>
        </p:spPr>
      </p:pic>
      <p:pic>
        <p:nvPicPr>
          <p:cNvPr id="7" name="Picture 6">
            <a:extLst>
              <a:ext uri="{FF2B5EF4-FFF2-40B4-BE49-F238E27FC236}">
                <a16:creationId xmlns:a16="http://schemas.microsoft.com/office/drawing/2014/main" id="{BC180DAB-859D-D4AB-D260-503F00C312C3}"/>
              </a:ext>
            </a:extLst>
          </p:cNvPr>
          <p:cNvPicPr>
            <a:picLocks noChangeAspect="1"/>
          </p:cNvPicPr>
          <p:nvPr/>
        </p:nvPicPr>
        <p:blipFill>
          <a:blip r:embed="rId7"/>
          <a:stretch>
            <a:fillRect/>
          </a:stretch>
        </p:blipFill>
        <p:spPr>
          <a:xfrm>
            <a:off x="1889789" y="2815171"/>
            <a:ext cx="8126672" cy="865707"/>
          </a:xfrm>
          <a:prstGeom prst="rect">
            <a:avLst/>
          </a:prstGeom>
        </p:spPr>
      </p:pic>
      <p:sp>
        <p:nvSpPr>
          <p:cNvPr id="9" name="TextBox 8"/>
          <p:cNvSpPr txBox="1"/>
          <p:nvPr/>
        </p:nvSpPr>
        <p:spPr>
          <a:xfrm>
            <a:off x="2286000" y="4044847"/>
            <a:ext cx="7391399" cy="707886"/>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Giáo viên: Nguyễn Khánh Linh</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5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738" y="481110"/>
            <a:ext cx="6812662" cy="5633786"/>
          </a:xfrm>
          <a:prstGeom prst="rect">
            <a:avLst/>
          </a:prstGeom>
        </p:spPr>
      </p:pic>
      <p:sp>
        <p:nvSpPr>
          <p:cNvPr id="17" name="Rectangle: Rounded Corners 6">
            <a:extLst>
              <a:ext uri="{FF2B5EF4-FFF2-40B4-BE49-F238E27FC236}">
                <a16:creationId xmlns:a16="http://schemas.microsoft.com/office/drawing/2014/main" id="{C4D63267-0065-4DF6-B5B4-D4A3E36F9DF0}"/>
              </a:ext>
            </a:extLst>
          </p:cNvPr>
          <p:cNvSpPr/>
          <p:nvPr/>
        </p:nvSpPr>
        <p:spPr>
          <a:xfrm>
            <a:off x="1085850" y="1123950"/>
            <a:ext cx="10420350" cy="4235450"/>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1790700" y="1333872"/>
            <a:ext cx="9467850" cy="40318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Ngọn</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lửa</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Ô-</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lim</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pích</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t>Tục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lệ tổ chức Đại hội Thể thao Ô-lim-pích đã có từ gần 3 000 năm trước ở nước Hy Lạp cổ.</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1" i="0" u="none" strike="noStrike" kern="1200" cap="none" spc="0" normalizeH="0" baseline="0" noProof="0" smtClean="0">
                <a:ln>
                  <a:noFill/>
                </a:ln>
                <a:solidFill>
                  <a:srgbClr val="002060"/>
                </a:solidFill>
                <a:effectLst/>
                <a:uLnTx/>
                <a:uFillTx/>
                <a:latin typeface="Calibri" panose="020F0502020204030204" pitchFamily="34" charset="0"/>
                <a:ea typeface="+mn-ea"/>
                <a:cs typeface="Calibri" panose="020F0502020204030204" pitchFamily="34" charset="0"/>
              </a:rPr>
              <a:t>Đại </a:t>
            </a: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hội được tổ chức bốn năm một lần, vào tháng Bảy, thường kéo dài năm, sáu ngày. Trai tráng từ khắp nơi trên đất nước Hy Lạp đổ về thành phố Ô-lim-pi-a thi chạy, nhảy, bắn cung, đua ngựa, ném đĩa, ném lao, đấu vật,... </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21690">
            <a:off x="24227" y="-1011787"/>
            <a:ext cx="2677923" cy="1911650"/>
          </a:xfrm>
          <a:prstGeom prst="rect">
            <a:avLst/>
          </a:prstGeom>
        </p:spPr>
      </p:pic>
    </p:spTree>
    <p:extLst>
      <p:ext uri="{BB962C8B-B14F-4D97-AF65-F5344CB8AC3E}">
        <p14:creationId xmlns:p14="http://schemas.microsoft.com/office/powerpoint/2010/main" val="276387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E5E6D966-392A-D7D5-77E6-453C65703CBF}"/>
              </a:ext>
            </a:extLst>
          </p:cNvPr>
          <p:cNvPicPr>
            <a:picLocks noChangeAspect="1"/>
          </p:cNvPicPr>
          <p:nvPr/>
        </p:nvPicPr>
        <p:blipFill>
          <a:blip r:embed="rId3"/>
          <a:stretch>
            <a:fillRect/>
          </a:stretch>
        </p:blipFill>
        <p:spPr>
          <a:xfrm>
            <a:off x="5906130" y="3281382"/>
            <a:ext cx="2735467" cy="3576618"/>
          </a:xfrm>
          <a:prstGeom prst="rect">
            <a:avLst/>
          </a:prstGeom>
        </p:spPr>
      </p:pic>
      <p:pic>
        <p:nvPicPr>
          <p:cNvPr id="23" name="Graphic 11">
            <a:extLst>
              <a:ext uri="{FF2B5EF4-FFF2-40B4-BE49-F238E27FC236}">
                <a16:creationId xmlns:a16="http://schemas.microsoft.com/office/drawing/2014/main" id="{E3B109D9-AF44-4224-821F-9A75324002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669585" y="3289286"/>
            <a:ext cx="2471307" cy="3560810"/>
          </a:xfrm>
          <a:prstGeom prst="rect">
            <a:avLst/>
          </a:prstGeom>
        </p:spPr>
      </p:pic>
      <p:grpSp>
        <p:nvGrpSpPr>
          <p:cNvPr id="5" name="Group 4"/>
          <p:cNvGrpSpPr/>
          <p:nvPr/>
        </p:nvGrpSpPr>
        <p:grpSpPr>
          <a:xfrm>
            <a:off x="2510828" y="742789"/>
            <a:ext cx="7170344" cy="2448058"/>
            <a:chOff x="2507810" y="833324"/>
            <a:chExt cx="7170344" cy="2448058"/>
          </a:xfrm>
        </p:grpSpPr>
        <p:sp>
          <p:nvSpPr>
            <p:cNvPr id="4" name="Rounded Rectangle 3"/>
            <p:cNvSpPr/>
            <p:nvPr/>
          </p:nvSpPr>
          <p:spPr>
            <a:xfrm>
              <a:off x="2507810" y="833324"/>
              <a:ext cx="7170344" cy="2448058"/>
            </a:xfrm>
            <a:prstGeom prst="roundRect">
              <a:avLst>
                <a:gd name="adj" fmla="val 19256"/>
              </a:avLst>
            </a:prstGeom>
            <a:solidFill>
              <a:schemeClr val="bg1"/>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p:cNvSpPr txBox="1"/>
            <p:nvPr/>
          </p:nvSpPr>
          <p:spPr>
            <a:xfrm>
              <a:off x="3087230" y="833324"/>
              <a:ext cx="6255945"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Theo các bạn, khi viết bài mình phải ngồi với tư thế như thế nào?</a:t>
              </a:r>
            </a:p>
          </p:txBody>
        </p:sp>
      </p:grpSp>
    </p:spTree>
    <p:extLst>
      <p:ext uri="{BB962C8B-B14F-4D97-AF65-F5344CB8AC3E}">
        <p14:creationId xmlns:p14="http://schemas.microsoft.com/office/powerpoint/2010/main" val="2647517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1775460" y="937408"/>
            <a:ext cx="8763000" cy="2824967"/>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35F48E9-58F2-F5A1-6E61-56E49674BB10}"/>
              </a:ext>
            </a:extLst>
          </p:cNvPr>
          <p:cNvSpPr txBox="1"/>
          <p:nvPr/>
        </p:nvSpPr>
        <p:spPr>
          <a:xfrm>
            <a:off x="2133062" y="1200864"/>
            <a:ext cx="8127424" cy="2123658"/>
          </a:xfrm>
          <a:prstGeom prst="rect">
            <a:avLst/>
          </a:prstGeom>
          <a:noFill/>
        </p:spPr>
        <p:txBody>
          <a:bodyPr wrap="square" rtlCol="0">
            <a:spAutoFit/>
          </a:bodyPr>
          <a:lstStyle/>
          <a:p>
            <a:pPr lvl="0" algn="ct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2.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Kể</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và</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viết</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tên</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vận</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động</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viên</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ở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Việt</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Nam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hoặc</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trên</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thế</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giới</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mà</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em</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r>
              <a:rPr lang="en-US" sz="4400" b="1" dirty="0" err="1">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biết</a:t>
            </a:r>
            <a:r>
              <a:rPr lang="en-US" sz="4400" b="1" dirty="0">
                <a:ln w="9525">
                  <a:solidFill>
                    <a:prstClr val="white"/>
                  </a:solidFill>
                  <a:prstDash val="solid"/>
                </a:ln>
                <a:solidFill>
                  <a:srgbClr val="002060"/>
                </a:solidFill>
                <a:effectLst>
                  <a:outerShdw blurRad="12700" dist="38100" dir="2700000" algn="tl" rotWithShape="0">
                    <a:srgbClr val="4472C4">
                      <a:lumMod val="60000"/>
                      <a:lumOff val="40000"/>
                    </a:srgbClr>
                  </a:outerShdw>
                </a:effectLst>
                <a:latin typeface="Cambria" panose="02040503050406030204" pitchFamily="18" charset="0"/>
                <a:ea typeface="Cambria" panose="02040503050406030204" pitchFamily="18" charset="0"/>
                <a:cs typeface="LNTH-LuoLuoNotangYuanTi 1" pitchFamily="2" charset="-128"/>
              </a:rPr>
              <a:t>. </a:t>
            </a:r>
          </a:p>
        </p:txBody>
      </p:sp>
      <p:grpSp>
        <p:nvGrpSpPr>
          <p:cNvPr id="10" name="Group 9">
            <a:extLst>
              <a:ext uri="{FF2B5EF4-FFF2-40B4-BE49-F238E27FC236}">
                <a16:creationId xmlns:a16="http://schemas.microsoft.com/office/drawing/2014/main" id="{B4285AC8-0534-63EC-F464-E19A323799FD}"/>
              </a:ext>
            </a:extLst>
          </p:cNvPr>
          <p:cNvGrpSpPr/>
          <p:nvPr/>
        </p:nvGrpSpPr>
        <p:grpSpPr>
          <a:xfrm>
            <a:off x="4010025" y="3384741"/>
            <a:ext cx="4474508" cy="3473259"/>
            <a:chOff x="2812289" y="1947646"/>
            <a:chExt cx="6570008" cy="5145113"/>
          </a:xfrm>
        </p:grpSpPr>
        <p:pic>
          <p:nvPicPr>
            <p:cNvPr id="6" name="图片 9">
              <a:extLst>
                <a:ext uri="{FF2B5EF4-FFF2-40B4-BE49-F238E27FC236}">
                  <a16:creationId xmlns:a16="http://schemas.microsoft.com/office/drawing/2014/main" id="{9D95B405-83CD-E1C2-9683-6931101ED4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523444" y="1947646"/>
              <a:ext cx="5145113" cy="5145113"/>
            </a:xfrm>
            <a:prstGeom prst="rect">
              <a:avLst/>
            </a:prstGeom>
          </p:spPr>
        </p:pic>
        <p:grpSp>
          <p:nvGrpSpPr>
            <p:cNvPr id="7" name="组合 1">
              <a:extLst>
                <a:ext uri="{FF2B5EF4-FFF2-40B4-BE49-F238E27FC236}">
                  <a16:creationId xmlns:a16="http://schemas.microsoft.com/office/drawing/2014/main" id="{87D5BC98-3A7C-28DF-67E1-F97595D21E04}"/>
                </a:ext>
              </a:extLst>
            </p:cNvPr>
            <p:cNvGrpSpPr/>
            <p:nvPr/>
          </p:nvGrpSpPr>
          <p:grpSpPr>
            <a:xfrm>
              <a:off x="2812289" y="5714504"/>
              <a:ext cx="6570008" cy="1060980"/>
              <a:chOff x="1053424" y="4495656"/>
              <a:chExt cx="5220765" cy="712515"/>
            </a:xfrm>
          </p:grpSpPr>
          <p:sp>
            <p:nvSpPr>
              <p:cNvPr id="8" name="矩形 25">
                <a:extLst>
                  <a:ext uri="{FF2B5EF4-FFF2-40B4-BE49-F238E27FC236}">
                    <a16:creationId xmlns:a16="http://schemas.microsoft.com/office/drawing/2014/main" id="{CC61D08E-6ED9-E6EB-B325-4654E7C9FD40}"/>
                  </a:ext>
                </a:extLst>
              </p:cNvPr>
              <p:cNvSpPr/>
              <p:nvPr/>
            </p:nvSpPr>
            <p:spPr>
              <a:xfrm>
                <a:off x="1535916" y="4540766"/>
                <a:ext cx="4252909" cy="657600"/>
              </a:xfrm>
              <a:prstGeom prst="roundRect">
                <a:avLst/>
              </a:prstGeom>
              <a:solidFill>
                <a:srgbClr val="FF7C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defRPr/>
                </a:pPr>
                <a:endParaRPr lang="zh-CN" altLang="en-US" sz="3556">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矩形 23">
                <a:extLst>
                  <a:ext uri="{FF2B5EF4-FFF2-40B4-BE49-F238E27FC236}">
                    <a16:creationId xmlns:a16="http://schemas.microsoft.com/office/drawing/2014/main" id="{FEFFFCAD-CE43-345F-4283-FA5F81D6401F}"/>
                  </a:ext>
                </a:extLst>
              </p:cNvPr>
              <p:cNvSpPr/>
              <p:nvPr/>
            </p:nvSpPr>
            <p:spPr>
              <a:xfrm>
                <a:off x="1053424" y="4495656"/>
                <a:ext cx="5220765" cy="712515"/>
              </a:xfrm>
              <a:prstGeom prst="roundRect">
                <a:avLst/>
              </a:prstGeom>
            </p:spPr>
            <p:txBody>
              <a:bodyPr wrap="square">
                <a:spAutoFit/>
              </a:bodyPr>
              <a:lstStyle/>
              <a:p>
                <a:pPr algn="ctr" defTabSz="1219170">
                  <a:lnSpc>
                    <a:spcPct val="125000"/>
                  </a:lnSpc>
                  <a:defRPr/>
                </a:pP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Làm</a:t>
                </a:r>
                <a:r>
                  <a:rPr lang="en-US" altLang="zh-CN"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 </a:t>
                </a: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việc</a:t>
                </a:r>
                <a:r>
                  <a:rPr lang="en-US" altLang="zh-CN"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 </a:t>
                </a: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nhóm</a:t>
                </a:r>
                <a:r>
                  <a:rPr lang="en-US" altLang="zh-CN"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 </a:t>
                </a:r>
                <a:r>
                  <a:rPr lang="en-US" altLang="zh-CN" sz="3200" kern="0" dirty="0" err="1">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rPr>
                  <a:t>đôi</a:t>
                </a:r>
                <a:endParaRPr lang="zh-CN" altLang="en-US" sz="3200" kern="0" dirty="0">
                  <a:solidFill>
                    <a:prstClr val="white"/>
                  </a:solidFill>
                  <a:latin typeface="Cambria" panose="02040503050406030204" pitchFamily="18" charset="0"/>
                  <a:ea typeface="思源黑体 CN Normal" panose="020B0400000000000000" pitchFamily="34" charset="-122"/>
                  <a:cs typeface="+mn-ea"/>
                  <a:sym typeface="思源黑体 CN Normal" panose="020B0400000000000000" pitchFamily="34" charset="-122"/>
                </a:endParaRPr>
              </a:p>
            </p:txBody>
          </p:sp>
        </p:grpSp>
      </p:grpSp>
    </p:spTree>
    <p:extLst>
      <p:ext uri="{BB962C8B-B14F-4D97-AF65-F5344CB8AC3E}">
        <p14:creationId xmlns:p14="http://schemas.microsoft.com/office/powerpoint/2010/main" val="187846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285749" y="266700"/>
            <a:ext cx="11515725" cy="63341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6">
            <a:extLst>
              <a:ext uri="{FF2B5EF4-FFF2-40B4-BE49-F238E27FC236}">
                <a16:creationId xmlns:a16="http://schemas.microsoft.com/office/drawing/2014/main" id="{89CD7BB8-0944-24D6-15CD-F717F417ED64}"/>
              </a:ext>
            </a:extLst>
          </p:cNvPr>
          <p:cNvSpPr/>
          <p:nvPr/>
        </p:nvSpPr>
        <p:spPr>
          <a:xfrm>
            <a:off x="3420179" y="323842"/>
            <a:ext cx="5695245" cy="783193"/>
          </a:xfrm>
          <a:prstGeom prst="roundRect">
            <a:avLst/>
          </a:prstGeom>
          <a:solidFill>
            <a:srgbClr val="F14124">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ctr" defTabSz="457189">
              <a:defRPr/>
            </a:pPr>
            <a:r>
              <a:rPr lang="en-US" sz="4000" kern="0" dirty="0" err="1">
                <a:solidFill>
                  <a:prstClr val="black"/>
                </a:solidFill>
                <a:ea typeface="思源黑体 CN Normal"/>
                <a:cs typeface="Times New Roman" panose="02020603050405020304" pitchFamily="18" charset="0"/>
                <a:sym typeface="Arial"/>
              </a:rPr>
              <a:t>Vận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động</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viên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Việt</a:t>
            </a:r>
            <a:r>
              <a:rPr lang="en-US" sz="4000" kern="0" dirty="0">
                <a:solidFill>
                  <a:prstClr val="black"/>
                </a:solidFill>
                <a:ea typeface="思源黑体 CN Normal"/>
                <a:cs typeface="Times New Roman" panose="02020603050405020304" pitchFamily="18" charset="0"/>
                <a:sym typeface="Arial"/>
              </a:rPr>
              <a:t> Nam</a:t>
            </a:r>
            <a:endParaRPr kumimoji="0" lang="en-US" sz="4000" b="0" i="0" u="none" strike="noStrike" kern="0" cap="none" spc="0" normalizeH="0" baseline="0" noProof="0" dirty="0">
              <a:ln>
                <a:noFill/>
              </a:ln>
              <a:solidFill>
                <a:prstClr val="black"/>
              </a:solidFill>
              <a:effectLst/>
              <a:uLnTx/>
              <a:uFillTx/>
              <a:latin typeface="Calibri" panose="020F0502020204030204"/>
              <a:ea typeface="思源黑体 CN Normal"/>
              <a:cs typeface="Times New Roman" panose="02020603050405020304" pitchFamily="18" charset="0"/>
              <a:sym typeface="Arial"/>
            </a:endParaRPr>
          </a:p>
        </p:txBody>
      </p:sp>
      <p:sp>
        <p:nvSpPr>
          <p:cNvPr id="4" name="TextBox 3">
            <a:extLst>
              <a:ext uri="{FF2B5EF4-FFF2-40B4-BE49-F238E27FC236}">
                <a16:creationId xmlns:a16="http://schemas.microsoft.com/office/drawing/2014/main" id="{23377615-8DC7-C0DF-B344-EE6097D5BED2}"/>
              </a:ext>
            </a:extLst>
          </p:cNvPr>
          <p:cNvSpPr txBox="1"/>
          <p:nvPr/>
        </p:nvSpPr>
        <p:spPr>
          <a:xfrm>
            <a:off x="438150" y="1419225"/>
            <a:ext cx="11220450"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Ánh Viên (vận động viên bơi lội), Quang Hải, Văn Lâm, Tiến Linh, Công Phượng, Văn Hậu (cầu thủ bóng đá),...</a:t>
            </a:r>
            <a:endParaRPr lang="en-US" sz="3600" b="1" dirty="0">
              <a:solidFill>
                <a:srgbClr val="002060"/>
              </a:solidFill>
              <a:latin typeface="Calibri" panose="020F0502020204030204" pitchFamily="34" charset="0"/>
              <a:cs typeface="Calibri" panose="020F0502020204030204" pitchFamily="34" charset="0"/>
            </a:endParaRPr>
          </a:p>
        </p:txBody>
      </p:sp>
      <p:sp>
        <p:nvSpPr>
          <p:cNvPr id="5" name="Rounded Rectangle 6">
            <a:extLst>
              <a:ext uri="{FF2B5EF4-FFF2-40B4-BE49-F238E27FC236}">
                <a16:creationId xmlns:a16="http://schemas.microsoft.com/office/drawing/2014/main" id="{9CE0FAE0-4FED-0D8E-5EF3-FE0370C56691}"/>
              </a:ext>
            </a:extLst>
          </p:cNvPr>
          <p:cNvSpPr/>
          <p:nvPr/>
        </p:nvSpPr>
        <p:spPr>
          <a:xfrm>
            <a:off x="3334454" y="2743192"/>
            <a:ext cx="5695245" cy="783193"/>
          </a:xfrm>
          <a:prstGeom prst="roundRect">
            <a:avLst/>
          </a:prstGeom>
          <a:solidFill>
            <a:srgbClr val="F14124">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ctr" defTabSz="457189">
              <a:defRPr/>
            </a:pPr>
            <a:r>
              <a:rPr lang="en-US" sz="4000" kern="0" dirty="0" err="1">
                <a:solidFill>
                  <a:prstClr val="black"/>
                </a:solidFill>
                <a:ea typeface="思源黑体 CN Normal"/>
                <a:cs typeface="Times New Roman" panose="02020603050405020304" pitchFamily="18" charset="0"/>
                <a:sym typeface="Arial"/>
              </a:rPr>
              <a:t>Vận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động</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viên</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nước</a:t>
            </a:r>
            <a:r>
              <a:rPr lang="en-US" sz="4000" kern="0" dirty="0">
                <a:solidFill>
                  <a:prstClr val="black"/>
                </a:solidFill>
                <a:ea typeface="思源黑体 CN Normal"/>
                <a:cs typeface="Times New Roman" panose="02020603050405020304" pitchFamily="18" charset="0"/>
                <a:sym typeface="Arial"/>
              </a:rPr>
              <a:t> </a:t>
            </a:r>
            <a:r>
              <a:rPr lang="en-US" sz="4000" kern="0" dirty="0" err="1">
                <a:solidFill>
                  <a:prstClr val="black"/>
                </a:solidFill>
                <a:ea typeface="思源黑体 CN Normal"/>
                <a:cs typeface="Times New Roman" panose="02020603050405020304" pitchFamily="18" charset="0"/>
                <a:sym typeface="Arial"/>
              </a:rPr>
              <a:t>ngoài</a:t>
            </a:r>
            <a:endParaRPr kumimoji="0" lang="en-US" sz="4000" b="0" i="0" u="none" strike="noStrike" kern="0" cap="none" spc="0" normalizeH="0" baseline="0" noProof="0" dirty="0">
              <a:ln>
                <a:noFill/>
              </a:ln>
              <a:solidFill>
                <a:prstClr val="black"/>
              </a:solidFill>
              <a:effectLst/>
              <a:uLnTx/>
              <a:uFillTx/>
              <a:latin typeface="Calibri" panose="020F0502020204030204"/>
              <a:ea typeface="思源黑体 CN Normal"/>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E220CAD3-DF8F-D020-D0C0-1DCC7CDC2283}"/>
              </a:ext>
            </a:extLst>
          </p:cNvPr>
          <p:cNvSpPr txBox="1"/>
          <p:nvPr/>
        </p:nvSpPr>
        <p:spPr>
          <a:xfrm>
            <a:off x="523875" y="4010025"/>
            <a:ext cx="11220450"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Phe-đơ-rơ (vận động viên quần vợt), Rô-nan-đô, Méc-xi (cầu thủ bóng đá),.</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650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4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2" presetClass="entr" presetSubtype="8" fill="hold" grpId="0" nodeType="withEffect">
                                  <p:stCondLst>
                                    <p:cond delay="4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6009"/>
          <a:stretch/>
        </p:blipFill>
        <p:spPr>
          <a:xfrm>
            <a:off x="0" y="0"/>
            <a:ext cx="12192000" cy="6858000"/>
          </a:xfrm>
          <a:prstGeom prst="rect">
            <a:avLst/>
          </a:prstGeom>
        </p:spPr>
      </p:pic>
      <p:sp>
        <p:nvSpPr>
          <p:cNvPr id="24" name="Rectangle: Rounded Corners 6">
            <a:extLst>
              <a:ext uri="{FF2B5EF4-FFF2-40B4-BE49-F238E27FC236}">
                <a16:creationId xmlns:a16="http://schemas.microsoft.com/office/drawing/2014/main" id="{C4D63267-0065-4DF6-B5B4-D4A3E36F9DF0}"/>
              </a:ext>
            </a:extLst>
          </p:cNvPr>
          <p:cNvSpPr/>
          <p:nvPr/>
        </p:nvSpPr>
        <p:spPr>
          <a:xfrm>
            <a:off x="285749" y="266700"/>
            <a:ext cx="11515725" cy="6334125"/>
          </a:xfrm>
          <a:prstGeom prst="roundRect">
            <a:avLst>
              <a:gd name="adj" fmla="val 13348"/>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6">
            <a:extLst>
              <a:ext uri="{FF2B5EF4-FFF2-40B4-BE49-F238E27FC236}">
                <a16:creationId xmlns:a16="http://schemas.microsoft.com/office/drawing/2014/main" id="{89CD7BB8-0944-24D6-15CD-F717F417ED64}"/>
              </a:ext>
            </a:extLst>
          </p:cNvPr>
          <p:cNvSpPr/>
          <p:nvPr/>
        </p:nvSpPr>
        <p:spPr>
          <a:xfrm>
            <a:off x="638175" y="200017"/>
            <a:ext cx="10877550" cy="715089"/>
          </a:xfrm>
          <a:prstGeom prst="roundRect">
            <a:avLst/>
          </a:prstGeom>
          <a:solidFill>
            <a:srgbClr val="F14124">
              <a:lumMod val="20000"/>
              <a:lumOff val="80000"/>
            </a:srgbClr>
          </a:solidFill>
          <a:ln w="28575">
            <a:solidFill>
              <a:sysClr val="window" lastClr="FFFFFF"/>
            </a:solidFill>
          </a:ln>
          <a:effectLst>
            <a:outerShdw blurRad="50800" dist="38100" dir="2700000" algn="tl" rotWithShape="0">
              <a:prstClr val="black">
                <a:alpha val="40000"/>
              </a:prstClr>
            </a:outerShdw>
          </a:effectLst>
        </p:spPr>
        <p:txBody>
          <a:bodyPr wrap="square">
            <a:spAutoFit/>
          </a:bodyPr>
          <a:lstStyle/>
          <a:p>
            <a:pPr lvl="0" algn="ctr" defTabSz="457189">
              <a:defRPr/>
            </a:pPr>
            <a:r>
              <a:rPr lang="en-US" sz="3600" b="1" kern="0" dirty="0">
                <a:solidFill>
                  <a:prstClr val="black"/>
                </a:solidFill>
                <a:latin typeface="Calibri" panose="020F0502020204030204" pitchFamily="34" charset="0"/>
                <a:ea typeface="思源黑体 CN Normal"/>
                <a:cs typeface="Calibri" panose="020F0502020204030204" pitchFamily="34" charset="0"/>
                <a:sym typeface="Arial"/>
              </a:rPr>
              <a:t>3. </a:t>
            </a:r>
            <a:r>
              <a:rPr lang="vi-VN" sz="3600" b="1" kern="0" dirty="0">
                <a:solidFill>
                  <a:prstClr val="black"/>
                </a:solidFill>
                <a:latin typeface="Calibri" panose="020F0502020204030204" pitchFamily="34" charset="0"/>
                <a:ea typeface="思源黑体 CN Normal"/>
                <a:cs typeface="Calibri" panose="020F0502020204030204" pitchFamily="34" charset="0"/>
                <a:sym typeface="Arial"/>
              </a:rPr>
              <a:t>Tìm tên riêng nước ngoài viết đúng và chép vào vở. </a:t>
            </a:r>
          </a:p>
        </p:txBody>
      </p:sp>
      <p:pic>
        <p:nvPicPr>
          <p:cNvPr id="7" name="Picture 6">
            <a:extLst>
              <a:ext uri="{FF2B5EF4-FFF2-40B4-BE49-F238E27FC236}">
                <a16:creationId xmlns:a16="http://schemas.microsoft.com/office/drawing/2014/main" id="{AADC15C3-C419-5C5A-D26D-53CE1D45822A}"/>
              </a:ext>
            </a:extLst>
          </p:cNvPr>
          <p:cNvPicPr>
            <a:picLocks noChangeAspect="1"/>
          </p:cNvPicPr>
          <p:nvPr/>
        </p:nvPicPr>
        <p:blipFill>
          <a:blip r:embed="rId3"/>
          <a:stretch>
            <a:fillRect/>
          </a:stretch>
        </p:blipFill>
        <p:spPr>
          <a:xfrm>
            <a:off x="938212" y="1557337"/>
            <a:ext cx="10655621" cy="1414463"/>
          </a:xfrm>
          <a:prstGeom prst="rect">
            <a:avLst/>
          </a:prstGeom>
        </p:spPr>
      </p:pic>
      <p:pic>
        <p:nvPicPr>
          <p:cNvPr id="8" name="Picture 7">
            <a:extLst>
              <a:ext uri="{FF2B5EF4-FFF2-40B4-BE49-F238E27FC236}">
                <a16:creationId xmlns:a16="http://schemas.microsoft.com/office/drawing/2014/main" id="{B7C2E55B-757C-3A89-470D-A47CA9D47019}"/>
              </a:ext>
            </a:extLst>
          </p:cNvPr>
          <p:cNvPicPr>
            <a:picLocks noChangeAspect="1"/>
          </p:cNvPicPr>
          <p:nvPr/>
        </p:nvPicPr>
        <p:blipFill>
          <a:blip r:embed="rId4"/>
          <a:stretch>
            <a:fillRect/>
          </a:stretch>
        </p:blipFill>
        <p:spPr>
          <a:xfrm>
            <a:off x="4417927" y="2925243"/>
            <a:ext cx="3432345" cy="1731414"/>
          </a:xfrm>
          <a:prstGeom prst="rect">
            <a:avLst/>
          </a:prstGeom>
        </p:spPr>
      </p:pic>
      <p:sp>
        <p:nvSpPr>
          <p:cNvPr id="9" name="Rectangle 8">
            <a:extLst>
              <a:ext uri="{FF2B5EF4-FFF2-40B4-BE49-F238E27FC236}">
                <a16:creationId xmlns:a16="http://schemas.microsoft.com/office/drawing/2014/main" id="{D1FD5D7A-C9B8-4025-FB9E-DDBAB881E68A}"/>
              </a:ext>
            </a:extLst>
          </p:cNvPr>
          <p:cNvSpPr/>
          <p:nvPr/>
        </p:nvSpPr>
        <p:spPr>
          <a:xfrm>
            <a:off x="1470612" y="4796357"/>
            <a:ext cx="9702213" cy="1405000"/>
          </a:xfrm>
          <a:custGeom>
            <a:avLst/>
            <a:gdLst>
              <a:gd name="connsiteX0" fmla="*/ 0 w 9702213"/>
              <a:gd name="connsiteY0" fmla="*/ 0 h 1405000"/>
              <a:gd name="connsiteX1" fmla="*/ 9702213 w 9702213"/>
              <a:gd name="connsiteY1" fmla="*/ 0 h 1405000"/>
              <a:gd name="connsiteX2" fmla="*/ 9702213 w 9702213"/>
              <a:gd name="connsiteY2" fmla="*/ 1405000 h 1405000"/>
              <a:gd name="connsiteX3" fmla="*/ 0 w 9702213"/>
              <a:gd name="connsiteY3" fmla="*/ 1405000 h 1405000"/>
              <a:gd name="connsiteX4" fmla="*/ 0 w 9702213"/>
              <a:gd name="connsiteY4" fmla="*/ 0 h 14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2213" h="1405000" fill="none" extrusionOk="0">
                <a:moveTo>
                  <a:pt x="0" y="0"/>
                </a:moveTo>
                <a:cubicBezTo>
                  <a:pt x="3253840" y="89579"/>
                  <a:pt x="7246559" y="142699"/>
                  <a:pt x="9702213" y="0"/>
                </a:cubicBezTo>
                <a:cubicBezTo>
                  <a:pt x="9671825" y="492016"/>
                  <a:pt x="9739377" y="922787"/>
                  <a:pt x="9702213" y="1405000"/>
                </a:cubicBezTo>
                <a:cubicBezTo>
                  <a:pt x="6730134" y="1454149"/>
                  <a:pt x="1956821" y="1512654"/>
                  <a:pt x="0" y="1405000"/>
                </a:cubicBezTo>
                <a:cubicBezTo>
                  <a:pt x="16778" y="831318"/>
                  <a:pt x="69596" y="628467"/>
                  <a:pt x="0" y="0"/>
                </a:cubicBezTo>
                <a:close/>
              </a:path>
              <a:path w="9702213" h="1405000" stroke="0" extrusionOk="0">
                <a:moveTo>
                  <a:pt x="0" y="0"/>
                </a:moveTo>
                <a:cubicBezTo>
                  <a:pt x="3855414" y="-19789"/>
                  <a:pt x="8285404" y="19503"/>
                  <a:pt x="9702213" y="0"/>
                </a:cubicBezTo>
                <a:cubicBezTo>
                  <a:pt x="9621068" y="533217"/>
                  <a:pt x="9626234" y="785548"/>
                  <a:pt x="9702213" y="1405000"/>
                </a:cubicBezTo>
                <a:cubicBezTo>
                  <a:pt x="8434300" y="1439596"/>
                  <a:pt x="2901308" y="1350957"/>
                  <a:pt x="0" y="1405000"/>
                </a:cubicBezTo>
                <a:cubicBezTo>
                  <a:pt x="-90317" y="936280"/>
                  <a:pt x="-62483" y="543786"/>
                  <a:pt x="0" y="0"/>
                </a:cubicBezTo>
                <a:close/>
              </a:path>
            </a:pathLst>
          </a:custGeom>
          <a:solidFill>
            <a:srgbClr val="FFF560"/>
          </a:solidFill>
          <a:ln>
            <a:solidFill>
              <a:schemeClr val="bg1">
                <a:lumMod val="95000"/>
              </a:schemeClr>
            </a:solidFill>
            <a:extLst>
              <a:ext uri="{C807C97D-BFC1-408E-A445-0C87EB9F89A2}">
                <ask:lineSketchStyleProps xmlns:ask="http://schemas.microsoft.com/office/drawing/2018/sketchyshapes" xmlns="" sd="70509606">
                  <a:prstGeom prst="rect">
                    <a:avLst/>
                  </a:prstGeom>
                  <ask:type>
                    <ask:lineSketchCurved/>
                  </ask:type>
                </ask:lineSketchStyleProps>
              </a:ext>
            </a:extLst>
          </a:ln>
        </p:spPr>
        <p:txBody>
          <a:bodyPr wrap="square">
            <a:spAutoFit/>
          </a:bodyPr>
          <a:lstStyle/>
          <a:p>
            <a:pPr algn="ctr" defTabSz="609402"/>
            <a:r>
              <a:rPr lang="vi-VN" sz="4265" dirty="0">
                <a:solidFill>
                  <a:srgbClr val="1F497D">
                    <a:lumMod val="50000"/>
                  </a:srgbClr>
                </a:solidFill>
                <a:latin typeface="Calibri"/>
                <a:ea typeface="微软雅黑"/>
                <a:cs typeface="Calibri" panose="020F0502020204030204" pitchFamily="34" charset="0"/>
              </a:rPr>
              <a:t>Những từ viết đúng tên riêng nước ngoài: Vích-to Huy-gô, Oan-tơ, Liu-xi-a, Pu-skin.</a:t>
            </a:r>
            <a:endParaRPr lang="en-US" sz="4265" dirty="0">
              <a:solidFill>
                <a:srgbClr val="1F497D">
                  <a:lumMod val="50000"/>
                </a:srgbClr>
              </a:solidFill>
              <a:latin typeface="Calibri"/>
              <a:ea typeface="微软雅黑"/>
              <a:cs typeface="Calibri" panose="020F0502020204030204" pitchFamily="34" charset="0"/>
            </a:endParaRPr>
          </a:p>
        </p:txBody>
      </p:sp>
    </p:spTree>
    <p:extLst>
      <p:ext uri="{BB962C8B-B14F-4D97-AF65-F5344CB8AC3E}">
        <p14:creationId xmlns:p14="http://schemas.microsoft.com/office/powerpoint/2010/main" val="379915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4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229</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微软雅黑</vt:lpstr>
      <vt:lpstr>Arial</vt:lpstr>
      <vt:lpstr>Calibri</vt:lpstr>
      <vt:lpstr>Calibri Light</vt:lpstr>
      <vt:lpstr>Cambria</vt:lpstr>
      <vt:lpstr>等线</vt:lpstr>
      <vt:lpstr>LNTH-LuoLuoNotangYuanTi 1</vt:lpstr>
      <vt:lpstr>Times New Roman</vt:lpstr>
      <vt:lpstr>思源黑体 CN Normal</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23</cp:revision>
  <dcterms:created xsi:type="dcterms:W3CDTF">2023-02-02T09:19:25Z</dcterms:created>
  <dcterms:modified xsi:type="dcterms:W3CDTF">2025-05-01T14:57:57Z</dcterms:modified>
</cp:coreProperties>
</file>