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3"/>
  </p:notesMasterIdLst>
  <p:sldIdLst>
    <p:sldId id="4414" r:id="rId3"/>
    <p:sldId id="4471" r:id="rId4"/>
    <p:sldId id="4468" r:id="rId5"/>
    <p:sldId id="4467" r:id="rId6"/>
    <p:sldId id="4446" r:id="rId7"/>
    <p:sldId id="4448" r:id="rId8"/>
    <p:sldId id="328" r:id="rId9"/>
    <p:sldId id="4450" r:id="rId10"/>
    <p:sldId id="4454" r:id="rId11"/>
    <p:sldId id="4470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3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video" Target="../media/media5.mp4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28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8" Type="http://schemas.openxmlformats.org/officeDocument/2006/relationships/image" Target="../media/image33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7.pn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2495" y="-33920"/>
            <a:ext cx="18288000" cy="102870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5145" tIns="57578" rIns="115145" bIns="57578" anchor="ctr"/>
          <a:lstStyle/>
          <a:p>
            <a:pPr defTabSz="1150145"/>
            <a:r>
              <a:rPr lang="en-US" altLang="en-US" sz="2700" dirty="0">
                <a:solidFill>
                  <a:srgbClr val="000000"/>
                </a:solidFill>
              </a:rPr>
              <a:t>l</a:t>
            </a:r>
            <a:endParaRPr lang="vi-VN" altLang="en-US" sz="2700" dirty="0">
              <a:solidFill>
                <a:srgbClr val="000000"/>
              </a:solidFill>
            </a:endParaRPr>
          </a:p>
        </p:txBody>
      </p:sp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151"/>
            <a:ext cx="296942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347566" y="8867555"/>
            <a:ext cx="13716000" cy="1419447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5145" tIns="57578" rIns="115145" bIns="57578" anchor="ctr"/>
          <a:lstStyle/>
          <a:p>
            <a:pPr algn="ctr" defTabSz="1150145"/>
            <a:endParaRPr lang="uk-UA" altLang="en-US" sz="2700">
              <a:solidFill>
                <a:srgbClr val="000000"/>
              </a:solidFill>
              <a:latin typeface="VN-NTime"/>
            </a:endParaRPr>
          </a:p>
        </p:txBody>
      </p:sp>
      <p:pic>
        <p:nvPicPr>
          <p:cNvPr id="2061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9884" y="57151"/>
            <a:ext cx="2781300" cy="336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POINSET2">
            <a:extLst>
              <a:ext uri="{FF2B5EF4-FFF2-40B4-BE49-F238E27FC236}">
                <a16:creationId xmlns:a16="http://schemas.microsoft.com/office/drawing/2014/main" xmlns="" id="{EA8F2810-58CE-4EAC-B679-9F029EC77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3774" y="6410584"/>
            <a:ext cx="3738383" cy="438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OINSET2">
            <a:extLst>
              <a:ext uri="{FF2B5EF4-FFF2-40B4-BE49-F238E27FC236}">
                <a16:creationId xmlns:a16="http://schemas.microsoft.com/office/drawing/2014/main" xmlns="" id="{DC88A0C3-C610-483C-BBD1-FB1B3241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4296100" y="6216159"/>
            <a:ext cx="3721530" cy="450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xmlns="" id="{1BC87CEF-C86B-4E39-9FBA-EA9CF74E6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585" y="8353353"/>
            <a:ext cx="66024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48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sinh: </a:t>
            </a:r>
            <a:r>
              <a:rPr lang="en-US" alt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</a:t>
            </a:r>
            <a:endParaRPr lang="en-US" alt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E663AE-01F5-46AF-AECD-C821587C008E}"/>
              </a:ext>
            </a:extLst>
          </p:cNvPr>
          <p:cNvSpPr/>
          <p:nvPr/>
        </p:nvSpPr>
        <p:spPr>
          <a:xfrm>
            <a:off x="1484711" y="1689693"/>
            <a:ext cx="15598221" cy="25391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36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TRƯỜNG</a:t>
            </a:r>
            <a:endParaRPr lang="en-US" sz="36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CÔNG NGHỆ AI VÀO DẠY HỌC MÔN TIẾNG VIỆT 5 CTGDPT 2018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1BC87CEF-C86B-4E39-9FBA-EA9CF74E6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005" y="333436"/>
            <a:ext cx="131471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AN KHÁNH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MỸ ĐỨC II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605365" y="1390697"/>
            <a:ext cx="3200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78476" y="5219333"/>
            <a:ext cx="112360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 Từ đồng nghĩa</a:t>
            </a:r>
          </a:p>
          <a:p>
            <a:pPr algn="ctr"/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5A</a:t>
            </a:r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83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 animBg="1"/>
      <p:bldP spid="1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440400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91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9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iết kế chưa có tên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85800"/>
            <a:ext cx="185166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0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609600" y="1905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928097"/>
            <a:ext cx="1638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Đàn kiến tiếp tục công việc của chúng: </a:t>
            </a:r>
            <a:r>
              <a:rPr lang="en-US" sz="4000" b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khuân</a:t>
            </a:r>
            <a:r>
              <a:rPr lang="en-US" sz="4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đất, nhặt lá khô, </a:t>
            </a:r>
            <a:r>
              <a:rPr lang="en-US" sz="4000" b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tha</a:t>
            </a:r>
            <a:r>
              <a:rPr lang="en-US" sz="4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mồi. Kiến bé tí tẹo nhưng rất khoẻ và hang say. Kiến </a:t>
            </a:r>
            <a:r>
              <a:rPr lang="en-US" sz="4000" b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vác</a:t>
            </a:r>
            <a:r>
              <a:rPr lang="en-US" sz="4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kiến lôi, kiến đẩy, kiến </a:t>
            </a:r>
            <a:r>
              <a:rPr lang="en-US" sz="4000" b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nhấc</a:t>
            </a:r>
            <a:r>
              <a:rPr lang="en-US" sz="4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bổng lên được một vật nặng khổng lồ. Kiến chạy tíu tít, gặp nhau đụng đầu chào, rồi lại vội vàng, tíu tít...</a:t>
            </a:r>
          </a:p>
          <a:p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endParaRPr lang="en-US" sz="32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457" y="5360486"/>
            <a:ext cx="1638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Một chú ve kéo đàn. Tiếng đàn ngân lên phá tan bầu không khí tĩnh lặng của buổi </a:t>
            </a:r>
            <a:r>
              <a:rPr lang="en-US" sz="40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ban mai</a:t>
            </a:r>
            <a:r>
              <a:rPr lang="en-US" sz="4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Rồi chú thứ hai, thứ ba, thứ tư cùng hòa vào khúc tấu. Từ </a:t>
            </a:r>
            <a:r>
              <a:rPr lang="en-US" sz="40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sáng sớm </a:t>
            </a:r>
            <a:r>
              <a:rPr lang="en-US" sz="4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khi mặt trời vừa ló rạng, tiếng ve đã át tiếng chim.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BBC93C-B052-644F-BA8D-7A1DAB77F346}"/>
              </a:ext>
            </a:extLst>
          </p:cNvPr>
          <p:cNvSpPr txBox="1"/>
          <p:nvPr/>
        </p:nvSpPr>
        <p:spPr>
          <a:xfrm>
            <a:off x="2362200" y="4420294"/>
            <a:ext cx="82296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smtClean="0">
                <a:solidFill>
                  <a:srgbClr val="7030A0"/>
                </a:solidFill>
                <a:cs typeface="#9Slide03 Arima Madurai Black" panose="00000A00000000000000" pitchFamily="2" charset="0"/>
              </a:rPr>
              <a:t>Các từ </a:t>
            </a:r>
            <a:r>
              <a:rPr lang="en-US" sz="4800" b="1" dirty="0" err="1">
                <a:solidFill>
                  <a:srgbClr val="7030A0"/>
                </a:solidFill>
                <a:cs typeface="#9Slide03 Arima Madurai Black" panose="00000A00000000000000" pitchFamily="2" charset="0"/>
              </a:rPr>
              <a:t>có</a:t>
            </a:r>
            <a:r>
              <a:rPr lang="en-US" sz="4800" b="1" dirty="0">
                <a:solidFill>
                  <a:srgbClr val="7030A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cs typeface="#9Slide03 Arima Madurai Black" panose="00000A00000000000000" pitchFamily="2" charset="0"/>
              </a:rPr>
              <a:t>nghĩa</a:t>
            </a:r>
            <a:r>
              <a:rPr lang="en-US" sz="4800" b="1" dirty="0">
                <a:solidFill>
                  <a:srgbClr val="7030A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gần</a:t>
            </a:r>
            <a:r>
              <a:rPr lang="en-US" sz="4800" b="1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giống</a:t>
            </a:r>
            <a:r>
              <a:rPr lang="en-US" sz="4800" b="1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cs typeface="#9Slide03 Arima Madurai Black" panose="00000A00000000000000" pitchFamily="2" charset="0"/>
              </a:rPr>
              <a:t>nhau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#9Slide03 Arima Madurai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BBC93C-B052-644F-BA8D-7A1DAB77F346}"/>
              </a:ext>
            </a:extLst>
          </p:cNvPr>
          <p:cNvSpPr txBox="1"/>
          <p:nvPr/>
        </p:nvSpPr>
        <p:spPr>
          <a:xfrm>
            <a:off x="10591800" y="4420294"/>
            <a:ext cx="459377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FF0000"/>
                </a:solidFill>
                <a:cs typeface="#9Slide03 Arima Madurai Black" panose="00000A00000000000000" pitchFamily="2" charset="0"/>
              </a:rPr>
              <a:t>-&gt; Từ đồng nghĩa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BBC93C-B052-644F-BA8D-7A1DAB77F346}"/>
              </a:ext>
            </a:extLst>
          </p:cNvPr>
          <p:cNvSpPr txBox="1"/>
          <p:nvPr/>
        </p:nvSpPr>
        <p:spPr>
          <a:xfrm>
            <a:off x="4914900" y="3480102"/>
            <a:ext cx="62865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cs typeface="#9Slide03 Arima Madurai Black" panose="00000A00000000000000" pitchFamily="2" charset="0"/>
              </a:rPr>
              <a:t>khuân  , tha , vác , nhấc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#9Slide03 Arima Madurai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BBC93C-B052-644F-BA8D-7A1DAB77F346}"/>
              </a:ext>
            </a:extLst>
          </p:cNvPr>
          <p:cNvSpPr txBox="1"/>
          <p:nvPr/>
        </p:nvSpPr>
        <p:spPr>
          <a:xfrm>
            <a:off x="2514600" y="8688274"/>
            <a:ext cx="73152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smtClean="0">
                <a:solidFill>
                  <a:srgbClr val="7030A0"/>
                </a:solidFill>
                <a:cs typeface="#9Slide03 Arima Madurai Black" panose="00000A00000000000000" pitchFamily="2" charset="0"/>
              </a:rPr>
              <a:t>Các từ </a:t>
            </a:r>
            <a:r>
              <a:rPr lang="en-US" sz="4800" b="1" dirty="0" err="1">
                <a:solidFill>
                  <a:srgbClr val="7030A0"/>
                </a:solidFill>
                <a:cs typeface="#9Slide03 Arima Madurai Black" panose="00000A00000000000000" pitchFamily="2" charset="0"/>
              </a:rPr>
              <a:t>có</a:t>
            </a:r>
            <a:r>
              <a:rPr lang="en-US" sz="4800" b="1" dirty="0">
                <a:solidFill>
                  <a:srgbClr val="7030A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err="1">
                <a:solidFill>
                  <a:srgbClr val="7030A0"/>
                </a:solidFill>
                <a:cs typeface="#9Slide03 Arima Madurai Black" panose="00000A00000000000000" pitchFamily="2" charset="0"/>
              </a:rPr>
              <a:t>nghĩa</a:t>
            </a:r>
            <a:r>
              <a:rPr lang="en-US" sz="4800" b="1">
                <a:solidFill>
                  <a:srgbClr val="7030A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cs typeface="#9Slide03 Arima Madurai Black" panose="00000A00000000000000" pitchFamily="2" charset="0"/>
              </a:rPr>
              <a:t>giống nhau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#9Slide03 Arima Madurai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BBC93C-B052-644F-BA8D-7A1DAB77F346}"/>
              </a:ext>
            </a:extLst>
          </p:cNvPr>
          <p:cNvSpPr txBox="1"/>
          <p:nvPr/>
        </p:nvSpPr>
        <p:spPr>
          <a:xfrm>
            <a:off x="5391150" y="7591024"/>
            <a:ext cx="533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cs typeface="#9Slide03 Arima Madurai Black" panose="00000A00000000000000" pitchFamily="2" charset="0"/>
              </a:rPr>
              <a:t>ban mai , sáng sớm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#9Slide03 Arima Madurai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BBC93C-B052-644F-BA8D-7A1DAB77F346}"/>
              </a:ext>
            </a:extLst>
          </p:cNvPr>
          <p:cNvSpPr txBox="1"/>
          <p:nvPr/>
        </p:nvSpPr>
        <p:spPr>
          <a:xfrm>
            <a:off x="9829800" y="8688273"/>
            <a:ext cx="459377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FF0000"/>
                </a:solidFill>
                <a:cs typeface="#9Slide03 Arima Madurai Black" panose="00000A00000000000000" pitchFamily="2" charset="0"/>
              </a:rPr>
              <a:t>-&gt; Từ đồng nghĩa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 animBg="1"/>
      <p:bldP spid="11" grpId="0" animBg="1"/>
      <p:bldP spid="12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6" y="0"/>
            <a:ext cx="18407743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99452" y="3352797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134727" y="2233878"/>
            <a:ext cx="8502975" cy="52126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=""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1831" y="6538347"/>
            <a:ext cx="5688769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=""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157" y="6681219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ba, 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357256" y="8843393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=""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1832" y="9243441"/>
            <a:ext cx="5298961" cy="85033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541831" y="759561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023154" y="7414869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=""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917" y="764629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=""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752" y="7521569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=""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466692" y="7966128"/>
            <a:ext cx="1535227" cy="898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=""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9079025" y="7978769"/>
            <a:ext cx="1462806" cy="864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378866" y="-285748"/>
            <a:ext cx="13106400" cy="1828800"/>
            <a:chOff x="3430394" y="4273876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=""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30394" y="4273876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83430" y="4505246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" name="Hailuo_Video_bố con tình ảm vui vẻ_4142444209823129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9451" y="2091257"/>
            <a:ext cx="7620001" cy="3977131"/>
          </a:xfrm>
          <a:prstGeom prst="rect">
            <a:avLst/>
          </a:prstGeom>
        </p:spPr>
      </p:pic>
      <p:pic>
        <p:nvPicPr>
          <p:cNvPr id="2" name="Hailuo_Video_hai bạn ăn tự nhiên_41424591092491469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4726" y="1881007"/>
            <a:ext cx="850297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0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392BEF7-067E-21D5-0921-D5DD80D7603C}"/>
              </a:ext>
            </a:extLst>
          </p:cNvPr>
          <p:cNvGrpSpPr/>
          <p:nvPr/>
        </p:nvGrpSpPr>
        <p:grpSpPr>
          <a:xfrm>
            <a:off x="1237587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xmlns="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xmlns="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xmlns="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xmlns="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err="1">
                <a:solidFill>
                  <a:srgbClr val="000000"/>
                </a:solidFill>
              </a:rPr>
              <a:t>từ</a:t>
            </a:r>
            <a:r>
              <a:rPr lang="en-US" sz="4800" b="1">
                <a:solidFill>
                  <a:srgbClr val="000000"/>
                </a:solidFill>
              </a:rPr>
              <a:t> </a:t>
            </a:r>
            <a:r>
              <a:rPr lang="en-US" sz="4800" b="1" smtClean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6937376"/>
            <a:ext cx="15392400" cy="336746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096000" y="952500"/>
            <a:ext cx="32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201400" y="997857"/>
            <a:ext cx="32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62400" y="1915090"/>
            <a:ext cx="32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1E4E96-4E11-51DE-6604-A964BE6DCA58}"/>
              </a:ext>
            </a:extLst>
          </p:cNvPr>
          <p:cNvSpPr txBox="1"/>
          <p:nvPr/>
        </p:nvSpPr>
        <p:spPr>
          <a:xfrm>
            <a:off x="457200" y="495300"/>
            <a:ext cx="1752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i="0" baseline="300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4000" b="1" i="0" baseline="3000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4000" b="1" i="0" baseline="3000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en-US" sz="40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mưa. Mưa tới đâu, cỏ lá 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vi-VN" sz="4000" b="1" i="0" baseline="300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000" b="1" i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4000" b="1" i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đó. Phía trước bầy voi luôn luôn là những vùng đất</a:t>
            </a:r>
            <a:r>
              <a:rPr lang="vi-VN" sz="40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4000" b="1" i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i="0" baseline="3000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3)</a:t>
            </a:r>
            <a:r>
              <a:rPr lang="vi-VN" sz="4000" b="1" i="0" baseline="300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000" b="1" i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</a:t>
            </a:r>
            <a:r>
              <a:rPr lang="en-US" sz="4000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vi-VN" sz="4000" b="1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chúng có thể sống những ngày sung sướng bù lại thời gian</a:t>
            </a:r>
            <a:r>
              <a:rPr lang="vi-VN" sz="40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4000" b="1" i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i="0" baseline="3000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4)</a:t>
            </a:r>
            <a:r>
              <a:rPr lang="vi-VN" sz="4000" b="1" i="0" baseline="300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000" b="1" i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4000" b="1" i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 mùa thu. Vì thế, bầy voi cứ theo sau những cơn mưa mà đi. Đó là luật lệ của </a:t>
            </a:r>
            <a:r>
              <a:rPr lang="vi-VN" sz="40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vi-VN" sz="4000" b="1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4000" b="1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</a:t>
            </a:r>
            <a:r>
              <a:rPr lang="vi-VN" sz="2800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 Vũ Hùng)</a:t>
            </a:r>
            <a:endParaRPr lang="en-US" sz="2800" i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Thiết kế chưa có tê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543300"/>
            <a:ext cx="18897600" cy="67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6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246436" flipH="1">
            <a:off x="6121464" y="-2476"/>
            <a:ext cx="2070981" cy="3970786"/>
          </a:xfrm>
          <a:custGeom>
            <a:avLst/>
            <a:gdLst/>
            <a:ahLst/>
            <a:cxnLst/>
            <a:rect l="l" t="t" r="r" b="b"/>
            <a:pathLst>
              <a:path w="1885403" h="1439762">
                <a:moveTo>
                  <a:pt x="1885403" y="0"/>
                </a:moveTo>
                <a:lnTo>
                  <a:pt x="0" y="0"/>
                </a:lnTo>
                <a:lnTo>
                  <a:pt x="0" y="1439762"/>
                </a:lnTo>
                <a:lnTo>
                  <a:pt x="1885403" y="1439762"/>
                </a:lnTo>
                <a:lnTo>
                  <a:pt x="18854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5400000">
            <a:off x="6323344" y="959466"/>
            <a:ext cx="5154891" cy="7873799"/>
            <a:chOff x="0" y="0"/>
            <a:chExt cx="6331558" cy="6735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31558" cy="6735700"/>
            </a:xfrm>
            <a:custGeom>
              <a:avLst/>
              <a:gdLst/>
              <a:ahLst/>
              <a:cxnLst/>
              <a:rect l="l" t="t" r="r" b="b"/>
              <a:pathLst>
                <a:path w="6331558" h="6735700">
                  <a:moveTo>
                    <a:pt x="0" y="0"/>
                  </a:moveTo>
                  <a:lnTo>
                    <a:pt x="6331558" y="0"/>
                  </a:lnTo>
                  <a:lnTo>
                    <a:pt x="6331558" y="6735700"/>
                  </a:lnTo>
                  <a:lnTo>
                    <a:pt x="0" y="6735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1019941" y="1127653"/>
              <a:ext cx="4291676" cy="4291676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55B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1531880" y="0"/>
            <a:ext cx="6616098" cy="4117394"/>
          </a:xfrm>
          <a:custGeom>
            <a:avLst/>
            <a:gdLst/>
            <a:ahLst/>
            <a:cxnLst/>
            <a:rect l="l" t="t" r="r" b="b"/>
            <a:pathLst>
              <a:path w="5821507" h="4117393">
                <a:moveTo>
                  <a:pt x="0" y="0"/>
                </a:moveTo>
                <a:lnTo>
                  <a:pt x="5821506" y="0"/>
                </a:lnTo>
                <a:lnTo>
                  <a:pt x="5821506" y="4117393"/>
                </a:lnTo>
                <a:lnTo>
                  <a:pt x="0" y="41173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557769" y="7298374"/>
            <a:ext cx="17273030" cy="3004955"/>
          </a:xfrm>
          <a:custGeom>
            <a:avLst/>
            <a:gdLst/>
            <a:ahLst/>
            <a:cxnLst/>
            <a:rect l="l" t="t" r="r" b="b"/>
            <a:pathLst>
              <a:path w="6354937" h="4494674">
                <a:moveTo>
                  <a:pt x="6354937" y="0"/>
                </a:moveTo>
                <a:lnTo>
                  <a:pt x="0" y="0"/>
                </a:lnTo>
                <a:lnTo>
                  <a:pt x="0" y="4494674"/>
                </a:lnTo>
                <a:lnTo>
                  <a:pt x="6354937" y="4494674"/>
                </a:lnTo>
                <a:lnTo>
                  <a:pt x="635493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83993">
            <a:off x="658882" y="186484"/>
            <a:ext cx="6059905" cy="3942388"/>
          </a:xfrm>
          <a:custGeom>
            <a:avLst/>
            <a:gdLst/>
            <a:ahLst/>
            <a:cxnLst/>
            <a:rect l="l" t="t" r="r" b="b"/>
            <a:pathLst>
              <a:path w="5571347" h="3940462">
                <a:moveTo>
                  <a:pt x="0" y="0"/>
                </a:moveTo>
                <a:lnTo>
                  <a:pt x="5571348" y="0"/>
                </a:lnTo>
                <a:lnTo>
                  <a:pt x="5571348" y="3940462"/>
                </a:lnTo>
                <a:lnTo>
                  <a:pt x="0" y="3940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120022" y="3936980"/>
            <a:ext cx="5843378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6078"/>
              </a:lnSpc>
            </a:pPr>
            <a:r>
              <a:rPr lang="en-US" sz="6600" b="1" spc="47" smtClean="0">
                <a:solidFill>
                  <a:srgbClr val="FFFF00"/>
                </a:solidFill>
                <a:latin typeface="Times New Roman" panose="02020603050405020304" pitchFamily="18" charset="0"/>
                <a:ea typeface="ดองเต่า Bold"/>
                <a:cs typeface="Times New Roman" panose="02020603050405020304" pitchFamily="18" charset="0"/>
                <a:sym typeface="ดองเต่า Bold"/>
              </a:rPr>
              <a:t>TỪ  </a:t>
            </a:r>
          </a:p>
          <a:p>
            <a:pPr algn="ctr" defTabSz="914445">
              <a:lnSpc>
                <a:spcPts val="6078"/>
              </a:lnSpc>
            </a:pPr>
            <a:r>
              <a:rPr lang="en-US" sz="6600" b="1" spc="47" smtClean="0">
                <a:solidFill>
                  <a:srgbClr val="FFFF00"/>
                </a:solidFill>
                <a:latin typeface="Times New Roman" panose="02020603050405020304" pitchFamily="18" charset="0"/>
                <a:ea typeface="ดองเต่า Bold"/>
                <a:cs typeface="Times New Roman" panose="02020603050405020304" pitchFamily="18" charset="0"/>
                <a:sym typeface="ดองเต่า Bold"/>
              </a:rPr>
              <a:t>ĐỒNG NGHĨA</a:t>
            </a:r>
            <a:endParaRPr lang="en-US" sz="6600" b="1" spc="47" dirty="0">
              <a:solidFill>
                <a:srgbClr val="FFFF00"/>
              </a:solidFill>
              <a:latin typeface="Times New Roman" panose="02020603050405020304" pitchFamily="18" charset="0"/>
              <a:ea typeface="ดองเต่า Bold"/>
              <a:cs typeface="Times New Roman" panose="02020603050405020304" pitchFamily="18" charset="0"/>
              <a:sym typeface="ดองเต่า Bold"/>
            </a:endParaRPr>
          </a:p>
        </p:txBody>
      </p:sp>
      <p:sp>
        <p:nvSpPr>
          <p:cNvPr id="20" name="Freeform 14"/>
          <p:cNvSpPr/>
          <p:nvPr/>
        </p:nvSpPr>
        <p:spPr>
          <a:xfrm rot="19244989">
            <a:off x="8962336" y="688611"/>
            <a:ext cx="3349833" cy="2259835"/>
          </a:xfrm>
          <a:custGeom>
            <a:avLst/>
            <a:gdLst/>
            <a:ahLst/>
            <a:cxnLst/>
            <a:rect l="l" t="t" r="r" b="b"/>
            <a:pathLst>
              <a:path w="1885403" h="1439762">
                <a:moveTo>
                  <a:pt x="0" y="0"/>
                </a:moveTo>
                <a:lnTo>
                  <a:pt x="1885403" y="0"/>
                </a:lnTo>
                <a:lnTo>
                  <a:pt x="1885403" y="1439763"/>
                </a:lnTo>
                <a:lnTo>
                  <a:pt x="0" y="1439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6"/>
          <p:cNvSpPr txBox="1"/>
          <p:nvPr/>
        </p:nvSpPr>
        <p:spPr>
          <a:xfrm>
            <a:off x="12444270" y="1570221"/>
            <a:ext cx="51054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6078"/>
              </a:lnSpc>
            </a:pPr>
            <a:r>
              <a:rPr lang="en-US" sz="4400" b="1" spc="47" smtClean="0">
                <a:solidFill>
                  <a:srgbClr val="FF0000"/>
                </a:solidFill>
                <a:latin typeface="ดองเต่า Bold"/>
                <a:ea typeface="ดองเต่า Bold"/>
                <a:cs typeface="ดองเต่า Bold"/>
                <a:sym typeface="ดองเต่า Bold"/>
              </a:rPr>
              <a:t>Từ có nghĩa </a:t>
            </a:r>
          </a:p>
          <a:p>
            <a:pPr algn="ctr" defTabSz="914445">
              <a:lnSpc>
                <a:spcPts val="6078"/>
              </a:lnSpc>
            </a:pPr>
            <a:r>
              <a:rPr lang="en-US" sz="4400" b="1" spc="47" smtClean="0">
                <a:solidFill>
                  <a:srgbClr val="C00000"/>
                </a:solidFill>
                <a:latin typeface="ดองเต่า Bold"/>
                <a:ea typeface="ดองเต่า Bold"/>
                <a:cs typeface="ดองเต่า Bold"/>
                <a:sym typeface="ดองเต่า Bold"/>
              </a:rPr>
              <a:t>gần giống nhau</a:t>
            </a:r>
            <a:endParaRPr lang="en-US" sz="4400" b="1" spc="47" dirty="0">
              <a:solidFill>
                <a:srgbClr val="C00000"/>
              </a:solidFill>
              <a:latin typeface="ดองเต่า Bold"/>
              <a:ea typeface="ดองเต่า Bold"/>
              <a:cs typeface="ดองเต่า Bold"/>
              <a:sym typeface="ดองเต่า Bold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1029463" y="1482182"/>
            <a:ext cx="51054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6078"/>
              </a:lnSpc>
            </a:pPr>
            <a:r>
              <a:rPr lang="en-US" sz="4400" b="1" spc="47" smtClean="0">
                <a:solidFill>
                  <a:srgbClr val="FF0000"/>
                </a:solidFill>
                <a:latin typeface="ดองเต่า Bold"/>
                <a:ea typeface="ดองเต่า Bold"/>
                <a:cs typeface="ดองเต่า Bold"/>
                <a:sym typeface="ดองเต่า Bold"/>
              </a:rPr>
              <a:t>Từ có nghĩa </a:t>
            </a:r>
          </a:p>
          <a:p>
            <a:pPr algn="ctr" defTabSz="914445">
              <a:lnSpc>
                <a:spcPts val="6078"/>
              </a:lnSpc>
            </a:pPr>
            <a:r>
              <a:rPr lang="en-US" sz="4400" b="1" spc="47" smtClean="0">
                <a:solidFill>
                  <a:srgbClr val="FF0000"/>
                </a:solidFill>
                <a:latin typeface="ดองเต่า Bold"/>
                <a:ea typeface="ดองเต่า Bold"/>
                <a:cs typeface="ดองเต่า Bold"/>
                <a:sym typeface="ดองเต่า Bold"/>
              </a:rPr>
              <a:t> </a:t>
            </a:r>
            <a:r>
              <a:rPr lang="en-US" sz="4400" b="1" spc="47" smtClean="0">
                <a:solidFill>
                  <a:srgbClr val="C00000"/>
                </a:solidFill>
                <a:latin typeface="ดองเต่า Bold"/>
                <a:ea typeface="ดองเต่า Bold"/>
                <a:cs typeface="ดองเต่า Bold"/>
                <a:sym typeface="ดองเต่า Bold"/>
              </a:rPr>
              <a:t>giống nhau</a:t>
            </a:r>
            <a:endParaRPr lang="en-US" sz="4400" b="1" spc="47" dirty="0">
              <a:solidFill>
                <a:srgbClr val="C00000"/>
              </a:solidFill>
              <a:latin typeface="ดองเต่า Bold"/>
              <a:ea typeface="ดองเต่า Bold"/>
              <a:cs typeface="ดองเต่า Bold"/>
              <a:sym typeface="ดองเต่า Bold"/>
            </a:endParaRPr>
          </a:p>
        </p:txBody>
      </p:sp>
      <p:sp>
        <p:nvSpPr>
          <p:cNvPr id="25" name="TextBox 16"/>
          <p:cNvSpPr txBox="1"/>
          <p:nvPr/>
        </p:nvSpPr>
        <p:spPr>
          <a:xfrm>
            <a:off x="4203184" y="8158938"/>
            <a:ext cx="99822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viết hoặc nói, cần lựa chọn từ phù hợp nhất với ý nghĩa được thể hiện.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356</Words>
  <Application>Microsoft Office PowerPoint</Application>
  <PresentationFormat>Custom</PresentationFormat>
  <Paragraphs>40</Paragraphs>
  <Slides>10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宋体</vt:lpstr>
      <vt:lpstr>#9Slide03 Arima Madurai Black</vt:lpstr>
      <vt:lpstr>Arial</vt:lpstr>
      <vt:lpstr>Calibri</vt:lpstr>
      <vt:lpstr>Cambria</vt:lpstr>
      <vt:lpstr>Times New Roman</vt:lpstr>
      <vt:lpstr>VN-NTime</vt:lpstr>
      <vt:lpstr>Yeseva One</vt:lpstr>
      <vt:lpstr>ดองเต่า Bold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158</cp:revision>
  <dcterms:created xsi:type="dcterms:W3CDTF">2006-08-16T00:00:00Z</dcterms:created>
  <dcterms:modified xsi:type="dcterms:W3CDTF">2025-09-15T13:39:02Z</dcterms:modified>
  <dc:identifier>DAGFWQ5R7NY</dc:identifier>
</cp:coreProperties>
</file>