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7" r:id="rId2"/>
    <p:sldId id="580" r:id="rId3"/>
    <p:sldId id="662" r:id="rId4"/>
    <p:sldId id="646" r:id="rId5"/>
    <p:sldId id="9481" r:id="rId6"/>
    <p:sldId id="648" r:id="rId7"/>
    <p:sldId id="652" r:id="rId8"/>
    <p:sldId id="653" r:id="rId9"/>
    <p:sldId id="664" r:id="rId10"/>
    <p:sldId id="454" r:id="rId11"/>
    <p:sldId id="640" r:id="rId12"/>
    <p:sldId id="641" r:id="rId13"/>
    <p:sldId id="656" r:id="rId14"/>
    <p:sldId id="26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8" autoAdjust="0"/>
    <p:restoredTop sz="94660"/>
  </p:normalViewPr>
  <p:slideViewPr>
    <p:cSldViewPr snapToGrid="0">
      <p:cViewPr varScale="1">
        <p:scale>
          <a:sx n="64" d="100"/>
          <a:sy n="64" d="100"/>
        </p:scale>
        <p:origin x="8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8B41-CAC5-49DA-9156-65DCBE83682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81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BD3BB82-8A44-E913-DB29-060C7B26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84A9-4A3C-9F4D-B49D-3CA653CA1B2D}" type="datetimeFigureOut">
              <a:rPr lang="x-none" smtClean="0"/>
              <a:t>9/18/2025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A4D416-1C54-27BB-D023-3F01326E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B720FD8-0160-25FD-BFBE-7E6F3D39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5920-8B59-7743-8BEC-583D7BA8491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43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8716A2-9859-E6ED-594B-80AAA76F7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D4BCC3-0D4E-9947-F6F6-83F26551B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B789B8-4B5C-911A-6530-4FB7F0E8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A5C7-8CF9-1B46-9CEB-C78A06B0CA81}" type="datetimeFigureOut">
              <a:rPr lang="x-none" smtClean="0"/>
              <a:t>9/18/2025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213030-CC66-1287-440B-FF197C77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D98065-67A0-B721-1744-D8F7E6A7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DD52-5898-3F45-8377-A1CB2212CAB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536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53E24A8-9056-9D2E-D9C5-06B5505D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8FFC19-AB34-A72B-80E8-2A77C179C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23581E9-32F2-36D5-5994-F7874691B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FEF8B41-CAC5-49DA-9156-65DCBE836829}" type="datetimeFigureOut">
              <a:rPr lang="zh-CN" altLang="en-US" smtClean="0"/>
              <a:pPr/>
              <a:t>2025/9/18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A13A3F2-58F1-A715-0069-00E5C0CA1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9A688D1-3084-80EC-9546-DC132DF7F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7531AD8-4DC2-4F0A-8757-37262589E7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C002E436-2B35-B7D4-47CB-09DDDDFAD288}"/>
              </a:ext>
            </a:extLst>
          </p:cNvPr>
          <p:cNvSpPr txBox="1"/>
          <p:nvPr userDrawn="1"/>
        </p:nvSpPr>
        <p:spPr>
          <a:xfrm>
            <a:off x="1973580" y="8205871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="" xmlns:a16="http://schemas.microsoft.com/office/drawing/2014/main" id="{87541CA5-3DD4-0DBE-3775-B1C76762C8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="" xmlns:a16="http://schemas.microsoft.com/office/drawing/2014/main" id="{389985A1-B77A-6F27-B5E3-A13FFFA78D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62494" y="7776510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E9568EA-3CD5-2992-A4CA-462A01F0D9F2}"/>
              </a:ext>
            </a:extLst>
          </p:cNvPr>
          <p:cNvSpPr txBox="1">
            <a:spLocks/>
          </p:cNvSpPr>
          <p:nvPr userDrawn="1"/>
        </p:nvSpPr>
        <p:spPr>
          <a:xfrm>
            <a:off x="-562494" y="567160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875F851-4664-CDBC-130B-78582B9D6FF0}"/>
              </a:ext>
            </a:extLst>
          </p:cNvPr>
          <p:cNvSpPr txBox="1"/>
          <p:nvPr userDrawn="1"/>
        </p:nvSpPr>
        <p:spPr>
          <a:xfrm>
            <a:off x="9060180" y="36512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0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5408C3F-0849-397A-FA8F-84C4226C4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ACD2AF-A5E7-5EF9-59BF-448A66C1EEFD}"/>
              </a:ext>
            </a:extLst>
          </p:cNvPr>
          <p:cNvSpPr txBox="1"/>
          <p:nvPr/>
        </p:nvSpPr>
        <p:spPr>
          <a:xfrm>
            <a:off x="-69573" y="12792"/>
            <a:ext cx="12326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</a:p>
          <a:p>
            <a:pPr algn="ctr" defTabSz="914446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MỸ ĐỨC II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E760E0A-0290-D631-6B69-A87C6AFE956F}"/>
              </a:ext>
            </a:extLst>
          </p:cNvPr>
          <p:cNvSpPr txBox="1"/>
          <p:nvPr/>
        </p:nvSpPr>
        <p:spPr>
          <a:xfrm>
            <a:off x="844825" y="1482913"/>
            <a:ext cx="9501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</a:t>
            </a:r>
            <a:r>
              <a:rPr lang="en-US" sz="44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44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6853B21-F6FB-46A2-ED71-77FE7808F634}"/>
              </a:ext>
            </a:extLst>
          </p:cNvPr>
          <p:cNvCxnSpPr>
            <a:cxnSpLocks/>
          </p:cNvCxnSpPr>
          <p:nvPr/>
        </p:nvCxnSpPr>
        <p:spPr>
          <a:xfrm>
            <a:off x="3971965" y="948730"/>
            <a:ext cx="43922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pt co ban" descr="穿蓝色衣服的娃娃&#10;&#10;中度可信度描述已自动生成">
            <a:extLst>
              <a:ext uri="{FF2B5EF4-FFF2-40B4-BE49-F238E27FC236}">
                <a16:creationId xmlns="" xmlns:a16="http://schemas.microsoft.com/office/drawing/2014/main" id="{1A0EDC17-28C8-C059-6584-EA1990F0E5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616"/>
          <a:stretch>
            <a:fillRect/>
          </a:stretch>
        </p:blipFill>
        <p:spPr>
          <a:xfrm rot="20505242">
            <a:off x="10385644" y="-66892"/>
            <a:ext cx="1339727" cy="1896637"/>
          </a:xfrm>
          <a:custGeom>
            <a:avLst/>
            <a:gdLst>
              <a:gd name="connsiteX0" fmla="*/ 0 w 4117640"/>
              <a:gd name="connsiteY0" fmla="*/ 0 h 5829300"/>
              <a:gd name="connsiteX1" fmla="*/ 4117640 w 4117640"/>
              <a:gd name="connsiteY1" fmla="*/ 0 h 5829300"/>
              <a:gd name="connsiteX2" fmla="*/ 4117640 w 4117640"/>
              <a:gd name="connsiteY2" fmla="*/ 5829300 h 5829300"/>
              <a:gd name="connsiteX3" fmla="*/ 0 w 4117640"/>
              <a:gd name="connsiteY3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7640" h="5829300">
                <a:moveTo>
                  <a:pt x="0" y="0"/>
                </a:moveTo>
                <a:lnTo>
                  <a:pt x="4117640" y="0"/>
                </a:lnTo>
                <a:lnTo>
                  <a:pt x="4117640" y="5829300"/>
                </a:lnTo>
                <a:lnTo>
                  <a:pt x="0" y="5829300"/>
                </a:lnTo>
                <a:close/>
              </a:path>
            </a:pathLst>
          </a:custGeom>
          <a:effectLst>
            <a:outerShdw blurRad="381000" dist="254000" dir="2700000" algn="tl" rotWithShape="0">
              <a:schemeClr val="accent1">
                <a:lumMod val="75000"/>
                <a:alpha val="20000"/>
              </a:schemeClr>
            </a:outerShdw>
          </a:effectLst>
        </p:spPr>
      </p:pic>
      <p:pic>
        <p:nvPicPr>
          <p:cNvPr id="10" name="图片 18" descr="桌子上放着蓝色的卡通蛋糕&#10;&#10;中度可信度描述已自动生成">
            <a:extLst>
              <a:ext uri="{FF2B5EF4-FFF2-40B4-BE49-F238E27FC236}">
                <a16:creationId xmlns="" xmlns:a16="http://schemas.microsoft.com/office/drawing/2014/main" id="{EB2E819A-D6C6-7435-5A14-70D397657F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8" y="5211222"/>
            <a:ext cx="2326037" cy="1719083"/>
          </a:xfrm>
          <a:prstGeom prst="rect">
            <a:avLst/>
          </a:prstGeom>
          <a:effectLst>
            <a:outerShdw blurRad="254000" dist="635000" dir="5400000" algn="t" rotWithShape="0">
              <a:srgbClr val="1D90EF">
                <a:lumMod val="75000"/>
                <a:alpha val="3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66704D-6778-A79F-EF11-3FE03CB35662}"/>
              </a:ext>
            </a:extLst>
          </p:cNvPr>
          <p:cNvSpPr txBox="1"/>
          <p:nvPr/>
        </p:nvSpPr>
        <p:spPr>
          <a:xfrm>
            <a:off x="626165" y="4155905"/>
            <a:ext cx="10813773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Tôn trọng sự khác biệt của người khác ( Tiết 1)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="" xmlns:a16="http://schemas.microsoft.com/office/drawing/2014/main" id="{9390D526-6E97-C418-C2E1-C0F947869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091412-E52A-973E-ABE3-7D34F35653A0}"/>
              </a:ext>
            </a:extLst>
          </p:cNvPr>
          <p:cNvSpPr txBox="1"/>
          <p:nvPr/>
        </p:nvSpPr>
        <p:spPr>
          <a:xfrm>
            <a:off x="3012035" y="5839930"/>
            <a:ext cx="616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+mj-lt"/>
              </a:rPr>
              <a:t>Giáo </a:t>
            </a:r>
            <a:r>
              <a:rPr lang="vi-VN" sz="2400" b="1" smtClean="0">
                <a:latin typeface="+mj-lt"/>
              </a:rPr>
              <a:t>viên giảng dạy: </a:t>
            </a:r>
            <a:r>
              <a:rPr lang="vi-VN" sz="2400" b="1" dirty="0">
                <a:latin typeface="+mj-lt"/>
              </a:rPr>
              <a:t>Lương Tú Anh - 2003</a:t>
            </a:r>
            <a:endParaRPr lang="en-US" sz="24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166704D-6778-A79F-EF11-3FE03CB35662}"/>
              </a:ext>
            </a:extLst>
          </p:cNvPr>
          <p:cNvSpPr txBox="1"/>
          <p:nvPr/>
        </p:nvSpPr>
        <p:spPr>
          <a:xfrm>
            <a:off x="126218" y="2485036"/>
            <a:ext cx="11532382" cy="10772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CÔNG NGHỆ AI VÀ KỸ NĂNG CÔNG DÂN SỐ </a:t>
            </a:r>
          </a:p>
          <a:p>
            <a:pPr algn="ctr"/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DẠY HỌC MÔN ĐẠO ĐỨC LỚP 5 CT GDPT 2018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on a plane&#10;&#10;Description automatically generated">
            <a:extLst>
              <a:ext uri="{FF2B5EF4-FFF2-40B4-BE49-F238E27FC236}">
                <a16:creationId xmlns="" xmlns:a16="http://schemas.microsoft.com/office/drawing/2014/main" id="{375C5463-2CA2-E710-DD85-DA8175211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12519"/>
            <a:ext cx="12192001" cy="7563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F801A4-BEAE-06AF-4A50-55B4173BDBB8}"/>
              </a:ext>
            </a:extLst>
          </p:cNvPr>
          <p:cNvSpPr txBox="1"/>
          <p:nvPr/>
        </p:nvSpPr>
        <p:spPr>
          <a:xfrm>
            <a:off x="1668705" y="1335845"/>
            <a:ext cx="915513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0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0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BCD685-9A69-9F5D-1A63-6A19C62E2795}"/>
              </a:ext>
            </a:extLst>
          </p:cNvPr>
          <p:cNvSpPr txBox="1"/>
          <p:nvPr/>
        </p:nvSpPr>
        <p:spPr>
          <a:xfrm>
            <a:off x="410546" y="3223921"/>
            <a:ext cx="11671449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EA090CE-63A0-A18F-3EAE-98030B750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358" y="1315113"/>
            <a:ext cx="2816596" cy="1286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5060655-317D-342C-75E0-283F541D23F6}"/>
              </a:ext>
            </a:extLst>
          </p:cNvPr>
          <p:cNvSpPr txBox="1"/>
          <p:nvPr/>
        </p:nvSpPr>
        <p:spPr>
          <a:xfrm>
            <a:off x="1030606" y="264485"/>
            <a:ext cx="108418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trọng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biệt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mọi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4F450BB-EAE3-9E94-2FDF-5E09DFB36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998" y="19228"/>
            <a:ext cx="1423562" cy="169084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7164805-601D-F413-6DDE-4B469F589312}"/>
              </a:ext>
            </a:extLst>
          </p:cNvPr>
          <p:cNvSpPr/>
          <p:nvPr/>
        </p:nvSpPr>
        <p:spPr>
          <a:xfrm>
            <a:off x="1147564" y="3044650"/>
            <a:ext cx="10099053" cy="2734948"/>
          </a:xfrm>
          <a:prstGeom prst="roundRect">
            <a:avLst>
              <a:gd name="adj" fmla="val 21083"/>
            </a:avLst>
          </a:prstGeom>
          <a:solidFill>
            <a:srgbClr val="F5EB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hối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hận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C8C4C4-D6FD-1E0F-9E40-8C8658147F97}"/>
              </a:ext>
            </a:extLst>
          </p:cNvPr>
          <p:cNvSpPr txBox="1"/>
          <p:nvPr/>
        </p:nvSpPr>
        <p:spPr>
          <a:xfrm>
            <a:off x="1708220" y="2301073"/>
            <a:ext cx="697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Đọc câu chuyện và trả lời câu hỏi: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75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59932E-AF77-69CB-0DF2-882D527F4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48" t="13613" r="2432" b="42409"/>
          <a:stretch/>
        </p:blipFill>
        <p:spPr>
          <a:xfrm>
            <a:off x="7602279" y="496944"/>
            <a:ext cx="3999798" cy="536519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8EED06A4-FEFE-6F78-F663-985BA5342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86" y="1687406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group of kids sitting at a table&#10;&#10;Description automatically generated">
            <a:extLst>
              <a:ext uri="{FF2B5EF4-FFF2-40B4-BE49-F238E27FC236}">
                <a16:creationId xmlns="" xmlns:a16="http://schemas.microsoft.com/office/drawing/2014/main" id="{197CA784-04B1-39DA-5EF3-AEB761CB9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69" y="4629350"/>
            <a:ext cx="2996710" cy="204496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CDBC84D-DF4D-F1EB-6311-780C1C5B12CA}"/>
              </a:ext>
            </a:extLst>
          </p:cNvPr>
          <p:cNvSpPr/>
          <p:nvPr/>
        </p:nvSpPr>
        <p:spPr>
          <a:xfrm>
            <a:off x="244549" y="287079"/>
            <a:ext cx="7432157" cy="4455042"/>
          </a:xfrm>
          <a:prstGeom prst="roundRect">
            <a:avLst>
              <a:gd name="adj" fmla="val 21083"/>
            </a:avLst>
          </a:prstGeom>
          <a:solidFill>
            <a:srgbClr val="F5EB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1. 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2.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hối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hận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3.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B8CB36-7D9C-BEDB-CD27-7DF1FC95C1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27CE839-CA4A-E3FD-A865-EB316E338B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DFAE25-A374-A2D3-BD55-6D40C5D5C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09E1C4-8D48-E789-EF74-7D95008B0B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984A673-F42A-11B0-AD41-1487F47FA165}"/>
              </a:ext>
            </a:extLst>
          </p:cNvPr>
          <p:cNvSpPr/>
          <p:nvPr/>
        </p:nvSpPr>
        <p:spPr>
          <a:xfrm>
            <a:off x="-2317898" y="404038"/>
            <a:ext cx="102178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ĐÀI TRUYỀN HÌNH MĂMG MON</a:t>
            </a:r>
            <a:endParaRPr lang="en-US" sz="2400" b="1" cap="none" spc="0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8552B2-3768-76E6-B070-AC5C69488C86}"/>
              </a:ext>
            </a:extLst>
          </p:cNvPr>
          <p:cNvSpPr txBox="1"/>
          <p:nvPr/>
        </p:nvSpPr>
        <p:spPr>
          <a:xfrm>
            <a:off x="4128986" y="2610323"/>
            <a:ext cx="4486939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B050"/>
                </a:solidFill>
                <a:latin typeface="+mj-lt"/>
              </a:rPr>
              <a:t>CHƯƠNG TRÌNH </a:t>
            </a:r>
            <a:endParaRPr lang="en-US" sz="4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1674789-1A68-34DE-01F0-BD3B9DB516FF}"/>
              </a:ext>
            </a:extLst>
          </p:cNvPr>
          <p:cNvSpPr/>
          <p:nvPr/>
        </p:nvSpPr>
        <p:spPr>
          <a:xfrm>
            <a:off x="1003262" y="3429000"/>
            <a:ext cx="1073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TÔN TRỌNG SỰ KHÁC BIỆT CỦA NGƯỜI KHÁC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94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0CCA0E9-D55E-9FF0-75DF-B38D6CA0EED9}"/>
              </a:ext>
            </a:extLst>
          </p:cNvPr>
          <p:cNvGrpSpPr/>
          <p:nvPr/>
        </p:nvGrpSpPr>
        <p:grpSpPr>
          <a:xfrm>
            <a:off x="4218470" y="928099"/>
            <a:ext cx="6614733" cy="5371042"/>
            <a:chOff x="3657119" y="743479"/>
            <a:chExt cx="6614733" cy="5371042"/>
          </a:xfrm>
        </p:grpSpPr>
        <p:grpSp>
          <p:nvGrpSpPr>
            <p:cNvPr id="4" name="组合 30">
              <a:extLst>
                <a:ext uri="{FF2B5EF4-FFF2-40B4-BE49-F238E27FC236}">
                  <a16:creationId xmlns="" xmlns:a16="http://schemas.microsoft.com/office/drawing/2014/main" id="{D6016F0A-C739-BAF7-8A34-C6492C0338C1}"/>
                </a:ext>
              </a:extLst>
            </p:cNvPr>
            <p:cNvGrpSpPr/>
            <p:nvPr/>
          </p:nvGrpSpPr>
          <p:grpSpPr>
            <a:xfrm>
              <a:off x="3784343" y="931732"/>
              <a:ext cx="6399817" cy="4806326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6" name="圆角矩形 27">
                <a:extLst>
                  <a:ext uri="{FF2B5EF4-FFF2-40B4-BE49-F238E27FC236}">
                    <a16:creationId xmlns="" xmlns:a16="http://schemas.microsoft.com/office/drawing/2014/main" id="{BFF865D0-DD08-A329-8C71-D2A7E7132127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31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7" name="圆角矩形 28">
                <a:extLst>
                  <a:ext uri="{FF2B5EF4-FFF2-40B4-BE49-F238E27FC236}">
                    <a16:creationId xmlns="" xmlns:a16="http://schemas.microsoft.com/office/drawing/2014/main" id="{3584EADE-B91D-FB1D-F268-82BCDAFA16C4}"/>
                  </a:ext>
                </a:extLst>
              </p:cNvPr>
              <p:cNvSpPr/>
              <p:nvPr/>
            </p:nvSpPr>
            <p:spPr>
              <a:xfrm>
                <a:off x="1415668" y="3339776"/>
                <a:ext cx="2265869" cy="910464"/>
              </a:xfrm>
              <a:prstGeom prst="roundRect">
                <a:avLst>
                  <a:gd name="adj" fmla="val 30295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FBFFEDF-9AB5-B888-6A4A-0382D6AAF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119" y="743479"/>
              <a:ext cx="6614733" cy="5371042"/>
            </a:xfrm>
            <a:prstGeom prst="rect">
              <a:avLst/>
            </a:prstGeom>
          </p:spPr>
        </p:pic>
      </p:grpSp>
      <p:pic>
        <p:nvPicPr>
          <p:cNvPr id="9" name="图片 18">
            <a:extLst>
              <a:ext uri="{FF2B5EF4-FFF2-40B4-BE49-F238E27FC236}">
                <a16:creationId xmlns=""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00129415-2345-5063-0C29-AAD718F620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5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B28B89-E97F-2F19-B7A3-21C403F961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CC10B37-EC2B-F4D5-513C-0B91ECEA6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ới thiệu">
            <a:hlinkClick r:id="" action="ppaction://media"/>
            <a:extLst>
              <a:ext uri="{FF2B5EF4-FFF2-40B4-BE49-F238E27FC236}">
                <a16:creationId xmlns="" xmlns:a16="http://schemas.microsoft.com/office/drawing/2014/main" id="{74B36B32-57B8-5FCD-9265-A72EBF800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9F4072-4CE2-DABC-FDA2-829E8DBAA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993CF5B-6263-96BA-FAAC-C5AF024CB0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C21D74-AB1A-9514-8AAC-CC52BFAF4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7"/>
          <a:stretch/>
        </p:blipFill>
        <p:spPr>
          <a:xfrm>
            <a:off x="-189055" y="-107066"/>
            <a:ext cx="12570110" cy="70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4403A65-8912-2AFB-D5A0-CD2BA376B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on a plane&#10;&#10;Description automatically generated">
            <a:extLst>
              <a:ext uri="{FF2B5EF4-FFF2-40B4-BE49-F238E27FC236}">
                <a16:creationId xmlns="" xmlns:a16="http://schemas.microsoft.com/office/drawing/2014/main" id="{D1166ABC-B09B-222C-6557-85D89661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5533"/>
            <a:ext cx="12192001" cy="75635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E71BC4-92DF-6F39-D9EC-16C8E2977442}"/>
              </a:ext>
            </a:extLst>
          </p:cNvPr>
          <p:cNvSpPr txBox="1"/>
          <p:nvPr/>
        </p:nvSpPr>
        <p:spPr>
          <a:xfrm>
            <a:off x="1668705" y="1335845"/>
            <a:ext cx="915513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0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0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BD500F9-4CFE-40C2-967F-C9487DFEB273}"/>
              </a:ext>
            </a:extLst>
          </p:cNvPr>
          <p:cNvSpPr txBox="1"/>
          <p:nvPr/>
        </p:nvSpPr>
        <p:spPr>
          <a:xfrm>
            <a:off x="446123" y="3342870"/>
            <a:ext cx="1098077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Tìm hiểu một số biểu hiện tôn trọng sự khác biệt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DF4ED4-E3DE-810C-B257-68539EAD0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93" t="21317" r="7133" b="9724"/>
          <a:stretch/>
        </p:blipFill>
        <p:spPr>
          <a:xfrm>
            <a:off x="4225964" y="380274"/>
            <a:ext cx="3801617" cy="3048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AAC4CD-3780-1B93-3AAF-8122FE84B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" r="44558"/>
          <a:stretch/>
        </p:blipFill>
        <p:spPr>
          <a:xfrm>
            <a:off x="8027581" y="0"/>
            <a:ext cx="3721395" cy="3460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9CDEB3-D4E1-A185-A04F-C891C6DFD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29" r="3213"/>
          <a:stretch/>
        </p:blipFill>
        <p:spPr>
          <a:xfrm>
            <a:off x="4143685" y="3601846"/>
            <a:ext cx="4191642" cy="2955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B86181-4534-8017-570A-A449BBE70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" r="44413" b="4354"/>
          <a:stretch/>
        </p:blipFill>
        <p:spPr>
          <a:xfrm>
            <a:off x="8172461" y="3428999"/>
            <a:ext cx="3656737" cy="33014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720DF04-F3D1-C1A6-CCB8-7D96653F7243}"/>
              </a:ext>
            </a:extLst>
          </p:cNvPr>
          <p:cNvSpPr txBox="1"/>
          <p:nvPr/>
        </p:nvSpPr>
        <p:spPr>
          <a:xfrm>
            <a:off x="216171" y="635142"/>
            <a:ext cx="4292033" cy="3721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+N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êu biểu hiện tôn trọng sự khác biệt của người khác trong mỗi trường hợp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3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78B17C-E2D5-07D3-94F3-9E227B3EA9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A332C9B-4D65-682E-F686-22717F464E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875611424886">
            <a:hlinkClick r:id="" action="ppaction://media"/>
            <a:extLst>
              <a:ext uri="{FF2B5EF4-FFF2-40B4-BE49-F238E27FC236}">
                <a16:creationId xmlns="" xmlns:a16="http://schemas.microsoft.com/office/drawing/2014/main" id="{E15CED15-FCF2-5043-3633-4160F5D2A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225" y="685800"/>
            <a:ext cx="9859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4569BD-53C1-52E5-5482-843063BE52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EBD3FA-B6A5-A656-A8E8-2369206BCF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875610731407">
            <a:hlinkClick r:id="" action="ppaction://media"/>
            <a:extLst>
              <a:ext uri="{FF2B5EF4-FFF2-40B4-BE49-F238E27FC236}">
                <a16:creationId xmlns="" xmlns:a16="http://schemas.microsoft.com/office/drawing/2014/main" id="{5EF87B71-CE32-E28D-FC10-D8E1CDE6BA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101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17097D-1C12-9653-8A89-C6560F733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06726" cy="2690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EB1EA4-AB46-627C-1444-D2CD80DBB9B7}"/>
              </a:ext>
            </a:extLst>
          </p:cNvPr>
          <p:cNvSpPr txBox="1"/>
          <p:nvPr/>
        </p:nvSpPr>
        <p:spPr>
          <a:xfrm>
            <a:off x="79744" y="2700669"/>
            <a:ext cx="3726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Trang phục dân tộc Chăm</a:t>
            </a:r>
            <a:endParaRPr lang="en-US" sz="2000" b="1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477C17E-FCD3-D152-E6ED-AA1681550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86" y="0"/>
            <a:ext cx="3714918" cy="2690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ADE8E7A-FE02-1C6E-5516-A0CE0EDA90F7}"/>
              </a:ext>
            </a:extLst>
          </p:cNvPr>
          <p:cNvSpPr txBox="1"/>
          <p:nvPr/>
        </p:nvSpPr>
        <p:spPr>
          <a:xfrm>
            <a:off x="3604438" y="2742079"/>
            <a:ext cx="333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Trang phục dân tộc Khơ Mú</a:t>
            </a:r>
            <a:endParaRPr lang="en-US" sz="2000" b="1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4D78D50-26CE-3BD5-1C1A-07DF483E3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45" y="5584"/>
            <a:ext cx="4568456" cy="2684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D2C35B3-A808-FB3B-6CD1-384601513552}"/>
              </a:ext>
            </a:extLst>
          </p:cNvPr>
          <p:cNvSpPr txBox="1"/>
          <p:nvPr/>
        </p:nvSpPr>
        <p:spPr>
          <a:xfrm>
            <a:off x="8541489" y="2690036"/>
            <a:ext cx="333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latin typeface="+mj-lt"/>
              </a:rPr>
              <a:t>Trang phục truyền thống của các </a:t>
            </a:r>
            <a:r>
              <a:rPr lang="vi-VN" sz="2000" b="1" dirty="0">
                <a:latin typeface="+mj-lt"/>
              </a:rPr>
              <a:t>dân </a:t>
            </a:r>
            <a:r>
              <a:rPr lang="vi-VN" sz="2000" b="1">
                <a:latin typeface="+mj-lt"/>
              </a:rPr>
              <a:t>tộc thiểu số</a:t>
            </a:r>
            <a:endParaRPr lang="en-US" sz="2000" b="1" dirty="0"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FB0FA98-739F-965C-3468-13DDB7186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6" y="3306723"/>
            <a:ext cx="4543576" cy="26475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D559657-F958-AB5C-854C-14D17F791327}"/>
              </a:ext>
            </a:extLst>
          </p:cNvPr>
          <p:cNvSpPr txBox="1"/>
          <p:nvPr/>
        </p:nvSpPr>
        <p:spPr>
          <a:xfrm>
            <a:off x="79744" y="6028935"/>
            <a:ext cx="4367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Phong tục dân tộc thiểu số ở Đồng Nai</a:t>
            </a:r>
            <a:endParaRPr lang="en-US" sz="2000" b="1" dirty="0"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C2C4987-5B41-B0B8-DEB6-C2FED773E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2" t="5503"/>
          <a:stretch>
            <a:fillRect/>
          </a:stretch>
        </p:blipFill>
        <p:spPr>
          <a:xfrm>
            <a:off x="4795284" y="3320734"/>
            <a:ext cx="3040911" cy="26334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D7D1C94-3FC8-ED73-8124-97B3CC4A988A}"/>
              </a:ext>
            </a:extLst>
          </p:cNvPr>
          <p:cNvSpPr txBox="1"/>
          <p:nvPr/>
        </p:nvSpPr>
        <p:spPr>
          <a:xfrm>
            <a:off x="5167423" y="6028935"/>
            <a:ext cx="3040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Phong tục bắt vợ</a:t>
            </a:r>
            <a:endParaRPr lang="en-US" sz="2000" b="1" dirty="0"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6423F82-4A59-ADA7-9881-7CA710C84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4" y="3358087"/>
            <a:ext cx="3950244" cy="26334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FD2361F-4209-D6C2-7CE7-0F1ED897F1AF}"/>
              </a:ext>
            </a:extLst>
          </p:cNvPr>
          <p:cNvSpPr txBox="1"/>
          <p:nvPr/>
        </p:nvSpPr>
        <p:spPr>
          <a:xfrm>
            <a:off x="8402378" y="6044324"/>
            <a:ext cx="787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latin typeface="+mj-lt"/>
              </a:rPr>
              <a:t>Lễ hội Gầu Tào của dân tộc H’Mông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293</Words>
  <Application>Microsoft Office PowerPoint</Application>
  <PresentationFormat>Widescreen</PresentationFormat>
  <Paragraphs>30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#9Slide05 Aphrodite Pro</vt:lpstr>
      <vt:lpstr>#9Slide05 Bodega Script</vt:lpstr>
      <vt:lpstr>#9Slide07 HoneyCream</vt:lpstr>
      <vt:lpstr>Arial</vt:lpstr>
      <vt:lpstr>Calibri</vt:lpstr>
      <vt:lpstr>Cambria</vt:lpstr>
      <vt:lpstr>SVN-Newton</vt:lpstr>
      <vt:lpstr>Times New Roman</vt:lpstr>
      <vt:lpstr>思源黑体 CN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Administrator</cp:lastModifiedBy>
  <cp:revision>26</cp:revision>
  <dcterms:created xsi:type="dcterms:W3CDTF">2024-06-24T01:40:13Z</dcterms:created>
  <dcterms:modified xsi:type="dcterms:W3CDTF">2025-09-18T13:10:04Z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2024-06-24T01:53:44Z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10c16644-d903-4198-9c94-13ae8085ad25</vt:lpwstr>
  </property>
  <property fmtid="{D5CDD505-2E9C-101B-9397-08002B2CF9AE}" pid="8" name="MSIP_Label_defa4170-0d19-0005-0004-bc88714345d2_ContentBits">
    <vt:lpwstr>0</vt:lpwstr>
  </property>
</Properties>
</file>