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0" r:id="rId4"/>
    <p:sldId id="261" r:id="rId5"/>
    <p:sldId id="262" r:id="rId6"/>
    <p:sldId id="263" r:id="rId7"/>
    <p:sldId id="267" r:id="rId8"/>
    <p:sldId id="269" r:id="rId9"/>
  </p:sldIdLst>
  <p:sldSz cx="14630400" cy="8229600"/>
  <p:notesSz cx="8229600" cy="14630400"/>
  <p:embeddedFontLst>
    <p:embeddedFont>
      <p:font typeface="Instrument Sans Medium" pitchFamily="2" charset="0"/>
      <p:regular r:id="rId11"/>
    </p:embeddedFont>
    <p:embeddedFont>
      <p:font typeface="Instrument Sans Semi Bold" pitchFamily="2" charset="0"/>
      <p:regular r:id="rId12"/>
    </p:embeddedFont>
  </p:embeddedFont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5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" y="3061855"/>
            <a:ext cx="10571018" cy="3643746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6" name="Text 3"/>
          <p:cNvSpPr/>
          <p:nvPr/>
        </p:nvSpPr>
        <p:spPr>
          <a:xfrm>
            <a:off x="793790" y="3443288"/>
            <a:ext cx="823567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BIỂN, ĐẢO HẢI PHÒNG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793790" y="4761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Môn: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Lịch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sử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và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Địa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lí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– Lớp 5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37972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Giáo viên: ………….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99777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Trường Tiểu học ………….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3184" y="488839"/>
            <a:ext cx="6609900" cy="877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4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KHÁM PHÁ 1 – VỊ TRÍ ĐỊA LÍ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43184" y="1081548"/>
            <a:ext cx="7514468" cy="1032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Diện tích vùng biển Hải Phòng: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4.000 km²;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gấp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1,25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43184" y="4349545"/>
            <a:ext cx="8507526" cy="819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Chiếm 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5,4% diện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vịnh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Bắc Bộ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22207" y="53503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Đường bờ biển dài 128 km.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22207" y="5937677"/>
            <a:ext cx="7556421" cy="1736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8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phường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(Cát Hải, Bạch Long Vĩ).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65085" y="688069"/>
            <a:ext cx="6922413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4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BỐN VÙNG TỰ NHIÊN TIÊU BIỂU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128560" y="1392176"/>
            <a:ext cx="9114564" cy="49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091C53"/>
                </a:solidFill>
                <a:latin typeface="Times New Roman" panose="02020603050405020304" pitchFamily="18" charset="0"/>
                <a:ea typeface="Instrument Sans Semi Bold" pitchFamily="34" charset="-122"/>
                <a:cs typeface="Times New Roman" panose="02020603050405020304" pitchFamily="18" charset="0"/>
              </a:rPr>
              <a:t>_Tiềm năng phát triển kinh tế biển Hải Phòng_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27066" y="2961027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5" name="Shape 3"/>
          <p:cNvSpPr/>
          <p:nvPr/>
        </p:nvSpPr>
        <p:spPr>
          <a:xfrm>
            <a:off x="793790" y="2655737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6" name="Shape 4"/>
          <p:cNvSpPr/>
          <p:nvPr/>
        </p:nvSpPr>
        <p:spPr>
          <a:xfrm>
            <a:off x="3657540" y="234605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7" name="Text 5"/>
          <p:cNvSpPr/>
          <p:nvPr/>
        </p:nvSpPr>
        <p:spPr>
          <a:xfrm>
            <a:off x="3894950" y="2516196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3200" dirty="0"/>
          </a:p>
        </p:txBody>
      </p:sp>
      <p:sp>
        <p:nvSpPr>
          <p:cNvPr id="8" name="Text 6"/>
          <p:cNvSpPr/>
          <p:nvPr/>
        </p:nvSpPr>
        <p:spPr>
          <a:xfrm>
            <a:off x="827066" y="3372149"/>
            <a:ext cx="47597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Cát Bà – Long Châu</a:t>
            </a:r>
            <a:endParaRPr lang="en-US" sz="4000" dirty="0"/>
          </a:p>
        </p:txBody>
      </p:sp>
      <p:sp>
        <p:nvSpPr>
          <p:cNvPr id="9" name="Text 7"/>
          <p:cNvSpPr/>
          <p:nvPr/>
        </p:nvSpPr>
        <p:spPr>
          <a:xfrm>
            <a:off x="827066" y="4050686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Du lịch, bảo tồn thiên nhiên.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28487" y="2970371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1" name="Shape 9"/>
          <p:cNvSpPr/>
          <p:nvPr/>
        </p:nvSpPr>
        <p:spPr>
          <a:xfrm>
            <a:off x="7428548" y="2655740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2" name="Shape 10"/>
          <p:cNvSpPr/>
          <p:nvPr/>
        </p:nvSpPr>
        <p:spPr>
          <a:xfrm>
            <a:off x="10292298" y="23349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pPr algn="ctr"/>
            <a:endParaRPr lang="en-VN" dirty="0"/>
          </a:p>
        </p:txBody>
      </p:sp>
      <p:sp>
        <p:nvSpPr>
          <p:cNvPr id="13" name="Text 11"/>
          <p:cNvSpPr/>
          <p:nvPr/>
        </p:nvSpPr>
        <p:spPr>
          <a:xfrm>
            <a:off x="10527089" y="2505406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4" name="Text 12"/>
          <p:cNvSpPr/>
          <p:nvPr/>
        </p:nvSpPr>
        <p:spPr>
          <a:xfrm>
            <a:off x="7428487" y="33326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Bạch Long Vĩ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56351" y="4050685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Ngư trường lớn, vị trí chiến lược.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93790" y="5214938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8" name="Shape 16"/>
          <p:cNvSpPr/>
          <p:nvPr/>
        </p:nvSpPr>
        <p:spPr>
          <a:xfrm>
            <a:off x="3657540" y="490525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9" name="Text 17"/>
          <p:cNvSpPr/>
          <p:nvPr/>
        </p:nvSpPr>
        <p:spPr>
          <a:xfrm>
            <a:off x="3894951" y="5020554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822305" y="59848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Bạch Đằng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93790" y="648359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Cảng biển, công nghiệp,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giao</a:t>
            </a:r>
            <a:endParaRPr lang="en-US" sz="3800" dirty="0">
              <a:solidFill>
                <a:srgbClr val="1E3063"/>
              </a:solidFill>
              <a:latin typeface="Times New Roman" panose="02020603050405020304" pitchFamily="18" charset="0"/>
              <a:ea typeface="Instrument Sans Medium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thương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428548" y="5245418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23" name="Shape 21"/>
          <p:cNvSpPr/>
          <p:nvPr/>
        </p:nvSpPr>
        <p:spPr>
          <a:xfrm>
            <a:off x="7428548" y="5214938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24" name="Shape 22"/>
          <p:cNvSpPr/>
          <p:nvPr/>
        </p:nvSpPr>
        <p:spPr>
          <a:xfrm>
            <a:off x="10292298" y="490525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25" name="Text 23"/>
          <p:cNvSpPr/>
          <p:nvPr/>
        </p:nvSpPr>
        <p:spPr>
          <a:xfrm>
            <a:off x="10527089" y="504485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7428486" y="5989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Văn Úc – Thái Bình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428486" y="6693669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Nuôi trồng, đánh bắt thủy sản.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0499" y="125392"/>
            <a:ext cx="8663114" cy="176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KHÁM PHÁ 2 – ĐẢO VÀ QUẦN ĐẢO HẢI PHÒNG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00498" y="2031063"/>
            <a:ext cx="7556421" cy="1384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Gồm hơn 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400 đảo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, tập trung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ở</a:t>
            </a:r>
          </a:p>
          <a:p>
            <a:pPr algn="l">
              <a:buSzPct val="100000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quần đảo Cát Bà (388 </a:t>
            </a:r>
            <a:r>
              <a:rPr lang="en-US" sz="4000" b="1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)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0499" y="3395078"/>
            <a:ext cx="7556421" cy="1395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Đảo Cát Bà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: đảo đá vôi, một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buSzPct val="100000"/>
            </a:pP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đảo lớn nhất Việt Nam.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0499" y="4706667"/>
            <a:ext cx="8220989" cy="2001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Đảo Bạch Long Vĩ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: đảo xa bờ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Bắc Bộ, diện tích 2,33 km²,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lược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0499" y="6610870"/>
            <a:ext cx="8823888" cy="1215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4000" b="1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Đảo Hòn Dấu, đảo Cát Hải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: phát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buSzPct val="100000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du lịch và thủy sản.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610" y="717677"/>
            <a:ext cx="6638806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DI SẢN THIÊN NHIÊN THẾ GIỚI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8610" y="1261077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Times New Roman" panose="02020603050405020304" pitchFamily="18" charset="0"/>
                <a:ea typeface="Instrument Sans Semi Bold" pitchFamily="34" charset="-122"/>
                <a:cs typeface="Times New Roman" panose="02020603050405020304" pitchFamily="18" charset="0"/>
              </a:rPr>
              <a:t>_UNESCO công nhận quần thể Vịnh Hạ Long – Quần đảo Cát Bà (2023)_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79802" y="35160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Di sản thiên nhiên thế giới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tỉnh</a:t>
            </a:r>
            <a:endParaRPr lang="en-US" sz="4000" dirty="0">
              <a:solidFill>
                <a:srgbClr val="1E3063"/>
              </a:solidFill>
              <a:latin typeface="Times New Roman" panose="02020603050405020304" pitchFamily="18" charset="0"/>
              <a:ea typeface="Instrument Sans Medium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SzPct val="100000"/>
            </a:pP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tiên của Việt Nam.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79802" y="5651816"/>
            <a:ext cx="7556421" cy="221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Khẳng định giá trị nổi bật về cảnh quan,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40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dạng sinh học, địa chất.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458" y="0"/>
            <a:ext cx="510294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4190" y="380091"/>
            <a:ext cx="10041358" cy="858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091C5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KHÁM PHÁ 3 – VAI TRÒ CỦA BIỂN, ĐẢO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54117" y="1383741"/>
            <a:ext cx="62188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091C53"/>
                </a:solidFill>
                <a:latin typeface="Times New Roman" panose="02020603050405020304" pitchFamily="18" charset="0"/>
                <a:ea typeface="Instrument Sans Semi Bold" pitchFamily="34" charset="-122"/>
                <a:cs typeface="Times New Roman" panose="02020603050405020304" pitchFamily="18" charset="0"/>
              </a:rPr>
              <a:t>_Biển, đảo với thành phố Hải Phòng và cả nước_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05300" y="2441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Times New Roman" panose="02020603050405020304" pitchFamily="18" charset="0"/>
                <a:ea typeface="Instrument Sans Semi Bold" pitchFamily="34" charset="-122"/>
                <a:cs typeface="Times New Roman" panose="02020603050405020304" pitchFamily="18" charset="0"/>
              </a:rPr>
              <a:t>Kinh tế: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72162" y="316173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du lịch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72162" y="3692398"/>
            <a:ext cx="3501509" cy="362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đánh bắt – nuôi trồng thủy sản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2160" y="5183214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làm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muối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làm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mắm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72162" y="5937336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đóng tàu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72159" y="667403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giao thông hàng hải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72162" y="745555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cảng biển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116379" y="23822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Times New Roman" panose="02020603050405020304" pitchFamily="18" charset="0"/>
                <a:ea typeface="Instrument Sans Semi Bold" pitchFamily="34" charset="-122"/>
                <a:cs typeface="Times New Roman" panose="02020603050405020304" pitchFamily="18" charset="0"/>
              </a:rPr>
              <a:t>Xã hội – Quốc phòng: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563462" y="307695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giao lưu văn hóa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563462" y="4959995"/>
            <a:ext cx="3501509" cy="1392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bảo vệ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chủ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quyền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, </a:t>
            </a:r>
          </a:p>
          <a:p>
            <a:pPr algn="l">
              <a:buSzPct val="100000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an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ninh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Tổ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quốc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563462" y="3574586"/>
            <a:ext cx="4169692" cy="901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mở rộng hợp </a:t>
            </a: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tác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buSzPct val="100000"/>
            </a:pPr>
            <a:r>
              <a:rPr lang="en-US" sz="38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quốc</a:t>
            </a:r>
            <a:r>
              <a:rPr lang="en-US" sz="38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tế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DDA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VẬN DỤNG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1814155"/>
            <a:ext cx="82947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i="1" dirty="0">
                <a:solidFill>
                  <a:srgbClr val="091C53"/>
                </a:solidFill>
                <a:ea typeface="Instrument Sans Semi Bold" pitchFamily="34" charset="-122"/>
                <a:cs typeface="Instrument Sans Semi Bold" pitchFamily="34" charset="-120"/>
              </a:rPr>
              <a:t>Chung tay bảo vệ biển, đảo quê hương!</a:t>
            </a:r>
            <a:endParaRPr lang="en-US" sz="3550" b="1" dirty="0"/>
          </a:p>
        </p:txBody>
      </p:sp>
      <p:sp>
        <p:nvSpPr>
          <p:cNvPr id="5" name="Shape 3"/>
          <p:cNvSpPr/>
          <p:nvPr/>
        </p:nvSpPr>
        <p:spPr>
          <a:xfrm>
            <a:off x="793790" y="3339346"/>
            <a:ext cx="6407944" cy="1715214"/>
          </a:xfrm>
          <a:prstGeom prst="roundRect">
            <a:avLst>
              <a:gd name="adj" fmla="val 1190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6" name="Shape 4"/>
          <p:cNvSpPr/>
          <p:nvPr/>
        </p:nvSpPr>
        <p:spPr>
          <a:xfrm>
            <a:off x="1020604" y="35661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714988"/>
            <a:ext cx="306110" cy="38266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20604" y="44734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Dọn rác bờ biển.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7428548" y="3339346"/>
            <a:ext cx="6408063" cy="1715214"/>
          </a:xfrm>
          <a:prstGeom prst="roundRect">
            <a:avLst>
              <a:gd name="adj" fmla="val 1190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0" name="Shape 7"/>
          <p:cNvSpPr/>
          <p:nvPr/>
        </p:nvSpPr>
        <p:spPr>
          <a:xfrm>
            <a:off x="7655362" y="356616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528" y="3714988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55362" y="4473416"/>
            <a:ext cx="46342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Trồng cây chắn gió, chống xói mòn.</a:t>
            </a:r>
            <a:endParaRPr lang="en-US" sz="2200" dirty="0"/>
          </a:p>
        </p:txBody>
      </p:sp>
      <p:sp>
        <p:nvSpPr>
          <p:cNvPr id="13" name="Shape 9"/>
          <p:cNvSpPr/>
          <p:nvPr/>
        </p:nvSpPr>
        <p:spPr>
          <a:xfrm>
            <a:off x="793790" y="5281374"/>
            <a:ext cx="6407944" cy="1715214"/>
          </a:xfrm>
          <a:prstGeom prst="roundRect">
            <a:avLst>
              <a:gd name="adj" fmla="val 1190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4" name="Shape 10"/>
          <p:cNvSpPr/>
          <p:nvPr/>
        </p:nvSpPr>
        <p:spPr>
          <a:xfrm>
            <a:off x="1020604" y="55081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770" y="565701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0604" y="6415445"/>
            <a:ext cx="48416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Tiết kiệm nước, không xả rác ra biển.</a:t>
            </a:r>
            <a:endParaRPr lang="en-US" sz="2200" dirty="0"/>
          </a:p>
        </p:txBody>
      </p:sp>
      <p:sp>
        <p:nvSpPr>
          <p:cNvPr id="17" name="Shape 12"/>
          <p:cNvSpPr/>
          <p:nvPr/>
        </p:nvSpPr>
        <p:spPr>
          <a:xfrm>
            <a:off x="7428548" y="5281374"/>
            <a:ext cx="6408063" cy="1715214"/>
          </a:xfrm>
          <a:prstGeom prst="roundRect">
            <a:avLst>
              <a:gd name="adj" fmla="val 1190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VN"/>
          </a:p>
        </p:txBody>
      </p:sp>
      <p:sp>
        <p:nvSpPr>
          <p:cNvPr id="18" name="Shape 13"/>
          <p:cNvSpPr/>
          <p:nvPr/>
        </p:nvSpPr>
        <p:spPr>
          <a:xfrm>
            <a:off x="7655362" y="55081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VN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528" y="5657017"/>
            <a:ext cx="306110" cy="382667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655362" y="6415445"/>
            <a:ext cx="4226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Tuyên truyền giữ gìn chủ quyền.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359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578D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KẾT THÚC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793790" y="5117068"/>
            <a:ext cx="122699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E21"/>
                </a:solidFill>
                <a:ea typeface="Instrument Sans Semi Bold" pitchFamily="34" charset="-122"/>
                <a:cs typeface="Instrument Sans Semi Bold" pitchFamily="34" charset="-120"/>
              </a:rPr>
              <a:t>“Biển Hải Phòng – sóng xanh vươn ra thế giới!”</a:t>
            </a:r>
            <a:endParaRPr lang="en-US" sz="445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432</Words>
  <Application>Microsoft Macintosh PowerPoint</Application>
  <PresentationFormat>Custom</PresentationFormat>
  <Paragraphs>72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Instrument Sans Semi Bold</vt:lpstr>
      <vt:lpstr>Times New Roman</vt:lpstr>
      <vt:lpstr>Instrument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</dc:creator>
  <cp:lastModifiedBy>Duyen Hoang</cp:lastModifiedBy>
  <cp:revision>15</cp:revision>
  <dcterms:created xsi:type="dcterms:W3CDTF">2025-10-06T02:36:20Z</dcterms:created>
  <dcterms:modified xsi:type="dcterms:W3CDTF">2025-10-30T02:42:14Z</dcterms:modified>
</cp:coreProperties>
</file>