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9" r:id="rId3"/>
    <p:sldId id="2007577414" r:id="rId4"/>
    <p:sldId id="2007577413" r:id="rId5"/>
    <p:sldId id="2007577412" r:id="rId6"/>
    <p:sldId id="262" r:id="rId7"/>
    <p:sldId id="2007577384" r:id="rId8"/>
    <p:sldId id="2007577385" r:id="rId9"/>
    <p:sldId id="2007577386" r:id="rId10"/>
    <p:sldId id="2007577387" r:id="rId11"/>
    <p:sldId id="2007577388" r:id="rId12"/>
    <p:sldId id="2007577389" r:id="rId13"/>
    <p:sldId id="2007577390" r:id="rId14"/>
    <p:sldId id="2007577391" r:id="rId15"/>
    <p:sldId id="2007577392" r:id="rId16"/>
    <p:sldId id="2007577415" r:id="rId17"/>
    <p:sldId id="2007577394" r:id="rId18"/>
    <p:sldId id="2007577395" r:id="rId19"/>
    <p:sldId id="2007577396" r:id="rId20"/>
    <p:sldId id="304" r:id="rId21"/>
    <p:sldId id="305" r:id="rId22"/>
    <p:sldId id="306" r:id="rId23"/>
    <p:sldId id="307" r:id="rId24"/>
    <p:sldId id="308" r:id="rId25"/>
    <p:sldId id="2007577397" r:id="rId26"/>
    <p:sldId id="2007577398" r:id="rId27"/>
    <p:sldId id="2007577399" r:id="rId28"/>
    <p:sldId id="312" r:id="rId29"/>
    <p:sldId id="314" r:id="rId30"/>
    <p:sldId id="315" r:id="rId31"/>
    <p:sldId id="316" r:id="rId32"/>
    <p:sldId id="2007577400" r:id="rId33"/>
    <p:sldId id="267" r:id="rId34"/>
    <p:sldId id="26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947BA-FC08-4356-B000-50D5C3CB57BB}" v="110" dt="2025-01-02T05:33:16.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116" d="100"/>
          <a:sy n="116" d="100"/>
        </p:scale>
        <p:origin x="2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2CF1-F3F5-49DD-8AD8-43D90316F37F}" type="datetimeFigureOut">
              <a:rPr lang="en-US" smtClean="0"/>
              <a:t>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F92D-20B2-463F-B50D-E06407245E07}" type="slidenum">
              <a:rPr lang="en-US" smtClean="0"/>
              <a:t>‹#›</a:t>
            </a:fld>
            <a:endParaRPr lang="en-US"/>
          </a:p>
        </p:txBody>
      </p:sp>
    </p:spTree>
    <p:extLst>
      <p:ext uri="{BB962C8B-B14F-4D97-AF65-F5344CB8AC3E}">
        <p14:creationId xmlns:p14="http://schemas.microsoft.com/office/powerpoint/2010/main" val="91473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5905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8386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1534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9679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989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18958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806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9962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58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633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1/19/25</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0811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1/19/25</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67554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5.sv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55.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3.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742661" y="2435088"/>
            <a:ext cx="8706678" cy="707886"/>
          </a:xfrm>
          <a:prstGeom prst="rect">
            <a:avLst/>
          </a:prstGeom>
          <a:noFill/>
        </p:spPr>
        <p:txBody>
          <a:bodyPr wrap="square" rtlCol="0">
            <a:spAutoFit/>
          </a:bodyPr>
          <a:lstStyle/>
          <a:p>
            <a:pPr algn="ct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8:</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b="1" dirty="0">
                <a:solidFill>
                  <a:srgbClr val="7030A0"/>
                </a:solidFill>
                <a:effectLst>
                  <a:outerShdw blurRad="38100" dist="38100" dir="2700000" algn="tl">
                    <a:srgbClr val="000000">
                      <a:alpha val="43137"/>
                    </a:srgbClr>
                  </a:outerShdw>
                </a:effectLst>
                <a:latin typeface="UTM Avo" panose="02040603050506020204" pitchFamily="18" charset="0"/>
              </a:rPr>
              <a:t>Em </a:t>
            </a:r>
            <a:r>
              <a:rPr lang="en-US" sz="4000" b="1" dirty="0" err="1">
                <a:solidFill>
                  <a:srgbClr val="7030A0"/>
                </a:solidFill>
                <a:effectLst>
                  <a:outerShdw blurRad="38100" dist="38100" dir="2700000" algn="tl">
                    <a:srgbClr val="000000">
                      <a:alpha val="43137"/>
                    </a:srgbClr>
                  </a:outerShdw>
                </a:effectLst>
                <a:latin typeface="UTM Avo" panose="02040603050506020204" pitchFamily="18" charset="0"/>
              </a:rPr>
              <a:t>bảo</a:t>
            </a:r>
            <a:r>
              <a:rPr lang="en-US" sz="4000" b="1"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7030A0"/>
                </a:solidFill>
                <a:effectLst>
                  <a:outerShdw blurRad="38100" dist="38100" dir="2700000" algn="tl">
                    <a:srgbClr val="000000">
                      <a:alpha val="43137"/>
                    </a:srgbClr>
                  </a:outerShdw>
                </a:effectLst>
                <a:latin typeface="UTM Avo" panose="02040603050506020204" pitchFamily="18" charset="0"/>
              </a:rPr>
              <a:t>vệ</a:t>
            </a:r>
            <a:r>
              <a:rPr lang="en-US" sz="4000" b="1"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7030A0"/>
                </a:solidFill>
                <a:effectLst>
                  <a:outerShdw blurRad="38100" dist="38100" dir="2700000" algn="tl">
                    <a:srgbClr val="000000">
                      <a:alpha val="43137"/>
                    </a:srgbClr>
                  </a:outerShdw>
                </a:effectLst>
                <a:latin typeface="UTM Avo" panose="02040603050506020204" pitchFamily="18" charset="0"/>
              </a:rPr>
              <a:t>của</a:t>
            </a:r>
            <a:r>
              <a:rPr lang="en-US" sz="4000" b="1"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7030A0"/>
                </a:solidFill>
                <a:effectLst>
                  <a:outerShdw blurRad="38100" dist="38100" dir="2700000" algn="tl">
                    <a:srgbClr val="000000">
                      <a:alpha val="43137"/>
                    </a:srgbClr>
                  </a:outerShdw>
                </a:effectLst>
                <a:latin typeface="UTM Avo" panose="02040603050506020204" pitchFamily="18" charset="0"/>
              </a:rPr>
              <a:t>công</a:t>
            </a:r>
            <a:endParaRPr lang="en-US" sz="4000" b="1" dirty="0">
              <a:solidFill>
                <a:srgbClr val="7030A0"/>
              </a:solidFill>
              <a:effectLst>
                <a:outerShdw blurRad="38100" dist="38100" dir="2700000" algn="tl">
                  <a:srgbClr val="000000">
                    <a:alpha val="43137"/>
                  </a:srgbClr>
                </a:outerShdw>
              </a:effectLst>
              <a:latin typeface="UTM Avo" panose="02040603050506020204" pitchFamily="18" charset="0"/>
            </a:endParaRPr>
          </a:p>
        </p:txBody>
      </p:sp>
      <p:pic>
        <p:nvPicPr>
          <p:cNvPr id="2" name="Picture 1">
            <a:extLst>
              <a:ext uri="{FF2B5EF4-FFF2-40B4-BE49-F238E27FC236}">
                <a16:creationId xmlns:a16="http://schemas.microsoft.com/office/drawing/2014/main" id="{0FEEBA26-6598-CA51-1864-A10ADE8C04CF}"/>
              </a:ext>
            </a:extLst>
          </p:cNvPr>
          <p:cNvPicPr>
            <a:picLocks noChangeAspect="1"/>
          </p:cNvPicPr>
          <p:nvPr/>
        </p:nvPicPr>
        <p:blipFill rotWithShape="1">
          <a:blip r:embed="rId4">
            <a:extLst>
              <a:ext uri="{28A0092B-C50C-407E-A947-70E740481C1C}">
                <a14:useLocalDpi xmlns:a14="http://schemas.microsoft.com/office/drawing/2010/main" val="0"/>
              </a:ext>
            </a:extLst>
          </a:blip>
          <a:srcRect l="7029" t="21062" r="48378" b="46281"/>
          <a:stretch/>
        </p:blipFill>
        <p:spPr>
          <a:xfrm>
            <a:off x="1722782" y="3564835"/>
            <a:ext cx="4134679" cy="1500809"/>
          </a:xfrm>
          <a:prstGeom prst="rect">
            <a:avLst/>
          </a:prstGeom>
        </p:spPr>
      </p:pic>
      <p:pic>
        <p:nvPicPr>
          <p:cNvPr id="4" name="Picture 3">
            <a:extLst>
              <a:ext uri="{FF2B5EF4-FFF2-40B4-BE49-F238E27FC236}">
                <a16:creationId xmlns:a16="http://schemas.microsoft.com/office/drawing/2014/main" id="{A23E3864-72BA-1F64-0DBD-B5CAF2C9F7C3}"/>
              </a:ext>
            </a:extLst>
          </p:cNvPr>
          <p:cNvPicPr>
            <a:picLocks noChangeAspect="1"/>
          </p:cNvPicPr>
          <p:nvPr/>
        </p:nvPicPr>
        <p:blipFill rotWithShape="1">
          <a:blip r:embed="rId4">
            <a:extLst>
              <a:ext uri="{28A0092B-C50C-407E-A947-70E740481C1C}">
                <a14:useLocalDpi xmlns:a14="http://schemas.microsoft.com/office/drawing/2010/main" val="0"/>
              </a:ext>
            </a:extLst>
          </a:blip>
          <a:srcRect l="26488" t="55459" r="28919" b="11884"/>
          <a:stretch/>
        </p:blipFill>
        <p:spPr>
          <a:xfrm>
            <a:off x="6068965" y="3564834"/>
            <a:ext cx="4373218" cy="1500810"/>
          </a:xfrm>
          <a:prstGeom prst="rect">
            <a:avLst/>
          </a:prstGeom>
        </p:spPr>
      </p:pic>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4A15C-A1C9-E77B-31D9-ABFF7289571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47A77F5-BC94-18DB-E2E6-E65FB8A15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96BC6A4-C975-2601-993D-05123C8E06D6}"/>
              </a:ext>
            </a:extLst>
          </p:cNvPr>
          <p:cNvGrpSpPr/>
          <p:nvPr/>
        </p:nvGrpSpPr>
        <p:grpSpPr>
          <a:xfrm>
            <a:off x="3471203" y="859894"/>
            <a:ext cx="5334001" cy="694913"/>
            <a:chOff x="5010864" y="-7"/>
            <a:chExt cx="7807228" cy="999310"/>
          </a:xfrm>
        </p:grpSpPr>
        <p:sp>
          <p:nvSpPr>
            <p:cNvPr id="13" name="Round Same Side Corner Rectangle 11">
              <a:extLst>
                <a:ext uri="{FF2B5EF4-FFF2-40B4-BE49-F238E27FC236}">
                  <a16:creationId xmlns:a16="http://schemas.microsoft.com/office/drawing/2014/main" id="{012BA829-5BDE-38B0-4B9A-9C142E4D4F30}"/>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D390D7EC-4EAA-8200-B216-63C5BEE74D9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5" name="TextBox 14">
            <a:extLst>
              <a:ext uri="{FF2B5EF4-FFF2-40B4-BE49-F238E27FC236}">
                <a16:creationId xmlns:a16="http://schemas.microsoft.com/office/drawing/2014/main" id="{248A8A47-DF52-73E6-19B0-588F745BCACF}"/>
              </a:ext>
            </a:extLst>
          </p:cNvPr>
          <p:cNvSpPr txBox="1"/>
          <p:nvPr/>
        </p:nvSpPr>
        <p:spPr>
          <a:xfrm>
            <a:off x="4038562" y="2030199"/>
            <a:ext cx="6124478" cy="461665"/>
          </a:xfrm>
          <a:prstGeom prst="rect">
            <a:avLst/>
          </a:prstGeom>
          <a:noFill/>
        </p:spPr>
        <p:txBody>
          <a:bodyPr wrap="square" rtlCol="0">
            <a:spAutoFit/>
          </a:bodyPr>
          <a:lstStyle/>
          <a:p>
            <a:pPr marL="381019" indent="-381019">
              <a:buFont typeface="Wingdings" panose="05000000000000000000" pitchFamily="2" charset="2"/>
              <a:buChar char="Ø"/>
            </a:pPr>
            <a:r>
              <a:rPr lang="en-US" sz="2400" b="1" dirty="0" err="1">
                <a:solidFill>
                  <a:schemeClr val="tx1">
                    <a:lumMod val="95000"/>
                    <a:lumOff val="5000"/>
                  </a:schemeClr>
                </a:solidFill>
                <a:latin typeface="UTM Avo" panose="02040603050506020204" pitchFamily="18"/>
                <a:cs typeface="Arial" panose="020B0604020202020204" pitchFamily="34" charset="0"/>
              </a:rPr>
              <a:t>Câu</a:t>
            </a:r>
            <a:r>
              <a:rPr lang="en-US" sz="2400" b="1" dirty="0">
                <a:solidFill>
                  <a:schemeClr val="tx1">
                    <a:lumMod val="95000"/>
                    <a:lumOff val="5000"/>
                  </a:schemeClr>
                </a:solidFill>
                <a:latin typeface="UTM Avo" panose="02040603050506020204" pitchFamily="18"/>
                <a:cs typeface="Arial" panose="020B0604020202020204" pitchFamily="34" charset="0"/>
              </a:rPr>
              <a:t> c. </a:t>
            </a:r>
            <a:r>
              <a:rPr lang="en-US" sz="2400" b="1" dirty="0" err="1">
                <a:solidFill>
                  <a:schemeClr val="tx1">
                    <a:lumMod val="95000"/>
                    <a:lumOff val="5000"/>
                  </a:schemeClr>
                </a:solidFill>
                <a:latin typeface="UTM Avo" panose="02040603050506020204" pitchFamily="18"/>
                <a:cs typeface="Arial" panose="020B0604020202020204" pitchFamily="34" charset="0"/>
              </a:rPr>
              <a:t>Việc</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bảo</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vệ</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của</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công</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giúp</a:t>
            </a:r>
            <a:r>
              <a:rPr lang="en-US" sz="2400" b="1" dirty="0">
                <a:solidFill>
                  <a:schemeClr val="tx1">
                    <a:lumMod val="95000"/>
                    <a:lumOff val="5000"/>
                  </a:schemeClr>
                </a:solidFill>
                <a:latin typeface="UTM Avo" panose="02040603050506020204" pitchFamily="18"/>
                <a:cs typeface="Arial" panose="020B0604020202020204" pitchFamily="34" charset="0"/>
              </a:rPr>
              <a:t>:</a:t>
            </a:r>
          </a:p>
        </p:txBody>
      </p:sp>
      <p:sp>
        <p:nvSpPr>
          <p:cNvPr id="16" name="Speech Bubble: Rectangle with Corners Rounded 2">
            <a:extLst>
              <a:ext uri="{FF2B5EF4-FFF2-40B4-BE49-F238E27FC236}">
                <a16:creationId xmlns:a16="http://schemas.microsoft.com/office/drawing/2014/main" id="{8F95C84C-BD7E-C5D1-1A20-05875CF26E3E}"/>
              </a:ext>
            </a:extLst>
          </p:cNvPr>
          <p:cNvSpPr/>
          <p:nvPr/>
        </p:nvSpPr>
        <p:spPr>
          <a:xfrm>
            <a:off x="4103519" y="2732240"/>
            <a:ext cx="7855864" cy="76309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Giữ</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gìn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bảo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vệ</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trình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cộng</a:t>
            </a:r>
            <a:endParaRPr lang="en-US" sz="2400" dirty="0">
              <a:solidFill>
                <a:schemeClr val="tx1"/>
              </a:solidFill>
              <a:latin typeface="UTM Avo" panose="02040603050506020204" pitchFamily="18"/>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572097A4-D99F-429F-7294-F367E1477188}"/>
              </a:ext>
            </a:extLst>
          </p:cNvPr>
          <p:cNvSpPr/>
          <p:nvPr/>
        </p:nvSpPr>
        <p:spPr>
          <a:xfrm>
            <a:off x="4103519" y="3749777"/>
            <a:ext cx="7855863" cy="763093"/>
          </a:xfrm>
          <a:prstGeom prst="wedgeRoundRectCallout">
            <a:avLst>
              <a:gd name="adj1" fmla="val -56780"/>
              <a:gd name="adj2" fmla="val -34755"/>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Rèn luyện tinh thần trách nhiệm đối với cộng đồng</a:t>
            </a:r>
          </a:p>
        </p:txBody>
      </p:sp>
      <p:pic>
        <p:nvPicPr>
          <p:cNvPr id="18" name="Picture 3">
            <a:extLst>
              <a:ext uri="{FF2B5EF4-FFF2-40B4-BE49-F238E27FC236}">
                <a16:creationId xmlns:a16="http://schemas.microsoft.com/office/drawing/2014/main" id="{98258001-9C61-1847-51B9-930A1E2316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03" y="1848815"/>
            <a:ext cx="3306000" cy="4366760"/>
          </a:xfrm>
          <a:prstGeom prst="rect">
            <a:avLst/>
          </a:prstGeom>
        </p:spPr>
      </p:pic>
      <p:sp>
        <p:nvSpPr>
          <p:cNvPr id="19" name="Speech Bubble: Rectangle with Corners Rounded 6">
            <a:extLst>
              <a:ext uri="{FF2B5EF4-FFF2-40B4-BE49-F238E27FC236}">
                <a16:creationId xmlns:a16="http://schemas.microsoft.com/office/drawing/2014/main" id="{7145F555-A44C-FF71-6A7B-DEAF113AC628}"/>
              </a:ext>
            </a:extLst>
          </p:cNvPr>
          <p:cNvSpPr/>
          <p:nvPr/>
        </p:nvSpPr>
        <p:spPr>
          <a:xfrm>
            <a:off x="4103519" y="4792974"/>
            <a:ext cx="7855863" cy="763094"/>
          </a:xfrm>
          <a:prstGeom prst="wedgeRoundRectCallout">
            <a:avLst>
              <a:gd name="adj1" fmla="val -57981"/>
              <a:gd name="adj2" fmla="val -48986"/>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Chúng</a:t>
            </a:r>
            <a:r>
              <a:rPr lang="en-US" sz="2400" dirty="0">
                <a:solidFill>
                  <a:schemeClr val="tx1"/>
                </a:solidFill>
                <a:latin typeface="UTM Avo" panose="02040603050506020204" pitchFamily="18"/>
                <a:cs typeface="Arial" panose="020B0604020202020204" pitchFamily="34" charset="0"/>
              </a:rPr>
              <a:t> ta </a:t>
            </a:r>
            <a:r>
              <a:rPr lang="en-US" sz="2400" dirty="0" err="1">
                <a:solidFill>
                  <a:schemeClr val="tx1"/>
                </a:solidFill>
                <a:latin typeface="UTM Avo" panose="02040603050506020204" pitchFamily="18"/>
                <a:cs typeface="Arial" panose="020B0604020202020204" pitchFamily="34" charset="0"/>
              </a:rPr>
              <a:t>sẽ</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a:t>
            </a:r>
            <a:r>
              <a:rPr lang="vi-VN" sz="2400" dirty="0">
                <a:solidFill>
                  <a:schemeClr val="tx1"/>
                </a:solidFill>
                <a:latin typeface="UTM Avo" panose="02040603050506020204" pitchFamily="18"/>
                <a:cs typeface="Arial" panose="020B0604020202020204" pitchFamily="34" charset="0"/>
              </a:rPr>
              <a:t>ược mọi người yêu quý</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và</a:t>
            </a:r>
            <a:r>
              <a:rPr lang="vi-VN" sz="2400" dirty="0">
                <a:solidFill>
                  <a:schemeClr val="tx1"/>
                </a:solidFill>
                <a:latin typeface="UTM Avo" panose="02040603050506020204" pitchFamily="18"/>
                <a:cs typeface="Arial" panose="020B0604020202020204" pitchFamily="34" charset="0"/>
              </a:rPr>
              <a:t> tôn trọng</a:t>
            </a:r>
            <a:endParaRPr lang="en-US" sz="2400" i="1"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8684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50E00-54E3-80D7-D509-01FF340C27E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7873953-5541-DF02-C1D4-30541CE15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4">
            <a:extLst>
              <a:ext uri="{FF2B5EF4-FFF2-40B4-BE49-F238E27FC236}">
                <a16:creationId xmlns:a16="http://schemas.microsoft.com/office/drawing/2014/main" id="{A779D7D3-7666-42C0-16BA-4D0AB880C269}"/>
              </a:ext>
            </a:extLst>
          </p:cNvPr>
          <p:cNvSpPr/>
          <p:nvPr/>
        </p:nvSpPr>
        <p:spPr>
          <a:xfrm>
            <a:off x="4914488" y="2881551"/>
            <a:ext cx="6723082" cy="2948086"/>
          </a:xfrm>
          <a:prstGeom prst="roundRect">
            <a:avLst/>
          </a:prstGeom>
          <a:solidFill>
            <a:srgbClr val="FFF7DD"/>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gn="just">
              <a:lnSpc>
                <a:spcPct val="200000"/>
              </a:lnSpc>
              <a:buFont typeface="+mj-lt"/>
              <a:buAutoNum type="alphaLcPeriod"/>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Việc làm của Hùng đã gây ra tác hại gì?</a:t>
            </a:r>
          </a:p>
          <a:p>
            <a:pPr marL="495325" indent="-495325" algn="just">
              <a:lnSpc>
                <a:spcPct val="200000"/>
              </a:lnSpc>
              <a:buFont typeface="+mj-lt"/>
              <a:buAutoNum type="alphaLcPeriod"/>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Hãy kể thêm các hành vi không biết bảo vệ của công trong trường học và đưa ra biện pháp để ngăn chặn hành vi đó.</a:t>
            </a:r>
          </a:p>
        </p:txBody>
      </p:sp>
      <p:grpSp>
        <p:nvGrpSpPr>
          <p:cNvPr id="11" name="Group 10">
            <a:extLst>
              <a:ext uri="{FF2B5EF4-FFF2-40B4-BE49-F238E27FC236}">
                <a16:creationId xmlns:a16="http://schemas.microsoft.com/office/drawing/2014/main" id="{CB4EF342-0026-6BA0-2802-45B5838BA90E}"/>
              </a:ext>
            </a:extLst>
          </p:cNvPr>
          <p:cNvGrpSpPr/>
          <p:nvPr/>
        </p:nvGrpSpPr>
        <p:grpSpPr>
          <a:xfrm>
            <a:off x="729860" y="2839037"/>
            <a:ext cx="3923593" cy="3249930"/>
            <a:chOff x="914400" y="4770462"/>
            <a:chExt cx="5885389" cy="4874895"/>
          </a:xfrm>
        </p:grpSpPr>
        <p:sp>
          <p:nvSpPr>
            <p:cNvPr id="12" name="Rectangle 11">
              <a:extLst>
                <a:ext uri="{FF2B5EF4-FFF2-40B4-BE49-F238E27FC236}">
                  <a16:creationId xmlns:a16="http://schemas.microsoft.com/office/drawing/2014/main" id="{0F1C09ED-7F8F-6F84-C114-D101F7230E24}"/>
                </a:ext>
              </a:extLst>
            </p:cNvPr>
            <p:cNvSpPr/>
            <p:nvPr/>
          </p:nvSpPr>
          <p:spPr>
            <a:xfrm>
              <a:off x="1623358" y="4770462"/>
              <a:ext cx="4467471" cy="833932"/>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UTM Avo" panose="02040603050506020204" pitchFamily="18"/>
                  <a:cs typeface="Arial" panose="020B0604020202020204" pitchFamily="34" charset="0"/>
                </a:rPr>
                <a:t>Câu hỏi</a:t>
              </a:r>
              <a:endParaRPr lang="en-US" sz="2400" b="1" dirty="0">
                <a:solidFill>
                  <a:srgbClr val="FF0000"/>
                </a:solidFill>
                <a:latin typeface="UTM Avo" panose="02040603050506020204" pitchFamily="18"/>
                <a:cs typeface="Arial" panose="020B0604020202020204" pitchFamily="34" charset="0"/>
              </a:endParaRPr>
            </a:p>
          </p:txBody>
        </p:sp>
        <p:pic>
          <p:nvPicPr>
            <p:cNvPr id="13" name="Picture 3">
              <a:extLst>
                <a:ext uri="{FF2B5EF4-FFF2-40B4-BE49-F238E27FC236}">
                  <a16:creationId xmlns:a16="http://schemas.microsoft.com/office/drawing/2014/main" id="{9BB3F087-9783-ADA4-2685-AF3BA40A54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5981700"/>
              <a:ext cx="5885389" cy="3663657"/>
            </a:xfrm>
            <a:prstGeom prst="rect">
              <a:avLst/>
            </a:prstGeom>
          </p:spPr>
        </p:pic>
      </p:grpSp>
      <p:grpSp>
        <p:nvGrpSpPr>
          <p:cNvPr id="14" name="Group 13">
            <a:extLst>
              <a:ext uri="{FF2B5EF4-FFF2-40B4-BE49-F238E27FC236}">
                <a16:creationId xmlns:a16="http://schemas.microsoft.com/office/drawing/2014/main" id="{4B8F3828-541A-A01F-BC4C-A0E44CEF62EC}"/>
              </a:ext>
            </a:extLst>
          </p:cNvPr>
          <p:cNvGrpSpPr/>
          <p:nvPr/>
        </p:nvGrpSpPr>
        <p:grpSpPr>
          <a:xfrm>
            <a:off x="268438" y="1383476"/>
            <a:ext cx="9636087" cy="1325047"/>
            <a:chOff x="829681" y="2562751"/>
            <a:chExt cx="14454131" cy="1987571"/>
          </a:xfrm>
        </p:grpSpPr>
        <p:sp>
          <p:nvSpPr>
            <p:cNvPr id="15" name="TextBox 14">
              <a:extLst>
                <a:ext uri="{FF2B5EF4-FFF2-40B4-BE49-F238E27FC236}">
                  <a16:creationId xmlns:a16="http://schemas.microsoft.com/office/drawing/2014/main" id="{9EF3E324-5343-E50A-932B-54EA912F7726}"/>
                </a:ext>
              </a:extLst>
            </p:cNvPr>
            <p:cNvSpPr txBox="1"/>
            <p:nvPr/>
          </p:nvSpPr>
          <p:spPr>
            <a:xfrm>
              <a:off x="2734681" y="2562751"/>
              <a:ext cx="12549131" cy="1590543"/>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000" b="1" dirty="0">
                  <a:solidFill>
                    <a:schemeClr val="tx2">
                      <a:lumMod val="50000"/>
                    </a:schemeClr>
                  </a:solidFill>
                  <a:latin typeface="UTM Avo" panose="02040603050506020204" pitchFamily="18"/>
                  <a:cs typeface="Arial" panose="020B0604020202020204" pitchFamily="34" charset="0"/>
                </a:rPr>
                <a:t>YÊU CẦU: </a:t>
              </a:r>
              <a:r>
                <a:rPr lang="en-US" sz="2000" dirty="0">
                  <a:solidFill>
                    <a:schemeClr val="tx1"/>
                  </a:solidFill>
                  <a:latin typeface="UTM Avo" panose="02040603050506020204" pitchFamily="18"/>
                  <a:cs typeface="Arial" panose="020B0604020202020204" pitchFamily="34" charset="0"/>
                </a:rPr>
                <a:t>Các </a:t>
              </a:r>
              <a:r>
                <a:rPr lang="en-US" sz="2000" dirty="0" err="1">
                  <a:solidFill>
                    <a:schemeClr val="tx1"/>
                  </a:solidFill>
                  <a:latin typeface="UTM Avo" panose="02040603050506020204" pitchFamily="18"/>
                  <a:cs typeface="Arial" panose="020B0604020202020204" pitchFamily="34" charset="0"/>
                </a:rPr>
                <a:t>em</a:t>
              </a:r>
              <a:r>
                <a:rPr lang="vi-VN" sz="2000" dirty="0">
                  <a:solidFill>
                    <a:schemeClr val="tx1"/>
                  </a:solidFill>
                  <a:latin typeface="UTM Avo" panose="02040603050506020204" pitchFamily="18"/>
                  <a:cs typeface="Arial" panose="020B0604020202020204" pitchFamily="34" charset="0"/>
                </a:rPr>
                <a:t> hãy đọc câu chuyện </a:t>
              </a:r>
              <a:r>
                <a:rPr lang="en-US" sz="2000" b="1" i="1" dirty="0" err="1">
                  <a:solidFill>
                    <a:schemeClr val="tx1"/>
                  </a:solidFill>
                  <a:latin typeface="UTM Avo" panose="02040603050506020204" pitchFamily="18"/>
                  <a:cs typeface="Arial" panose="020B0604020202020204" pitchFamily="34" charset="0"/>
                </a:rPr>
                <a:t>Đẹp</a:t>
              </a:r>
              <a:r>
                <a:rPr lang="en-US" sz="2000" b="1" i="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mà</a:t>
              </a:r>
              <a:r>
                <a:rPr lang="en-US" sz="2000" b="1" i="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không</a:t>
              </a:r>
              <a:r>
                <a:rPr lang="en-US" sz="2000" b="1" i="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đẹp</a:t>
              </a:r>
              <a:r>
                <a:rPr lang="en-US" sz="2000" b="1" i="1" dirty="0">
                  <a:solidFill>
                    <a:schemeClr val="tx1"/>
                  </a:solidFill>
                  <a:latin typeface="UTM Avo" panose="02040603050506020204" pitchFamily="18"/>
                  <a:cs typeface="Arial" panose="020B0604020202020204" pitchFamily="34" charset="0"/>
                </a:rPr>
                <a:t> </a:t>
              </a:r>
              <a:r>
                <a:rPr lang="vi-VN" sz="2000" i="1" dirty="0">
                  <a:solidFill>
                    <a:schemeClr val="tx1"/>
                  </a:solidFill>
                  <a:latin typeface="UTM Avo" panose="02040603050506020204" pitchFamily="18"/>
                  <a:cs typeface="Arial" panose="020B0604020202020204" pitchFamily="34" charset="0"/>
                </a:rPr>
                <a:t>(SHS – tr</a:t>
              </a:r>
              <a:r>
                <a:rPr lang="en-US" sz="2000" i="1" dirty="0">
                  <a:solidFill>
                    <a:schemeClr val="tx1"/>
                  </a:solidFill>
                  <a:latin typeface="UTM Avo" panose="02040603050506020204" pitchFamily="18"/>
                  <a:cs typeface="Arial" panose="020B0604020202020204" pitchFamily="34" charset="0"/>
                </a:rPr>
                <a:t>.40,41</a:t>
              </a:r>
              <a:r>
                <a:rPr lang="vi-VN" sz="2000" i="1" dirty="0">
                  <a:solidFill>
                    <a:schemeClr val="tx1"/>
                  </a:solidFill>
                  <a:latin typeface="UTM Avo" panose="02040603050506020204" pitchFamily="18"/>
                  <a:cs typeface="Arial" panose="020B0604020202020204" pitchFamily="34" charset="0"/>
                </a:rPr>
                <a:t>)</a:t>
              </a:r>
              <a:r>
                <a:rPr lang="vi-VN" sz="2000" dirty="0">
                  <a:solidFill>
                    <a:schemeClr val="tx1"/>
                  </a:solidFill>
                  <a:latin typeface="UTM Avo" panose="02040603050506020204" pitchFamily="18"/>
                  <a:cs typeface="Arial" panose="020B0604020202020204" pitchFamily="34" charset="0"/>
                </a:rPr>
                <a:t> và trả lời câu hỏi:</a:t>
              </a:r>
              <a:endParaRPr lang="en-US" sz="2000" dirty="0">
                <a:solidFill>
                  <a:schemeClr val="tx1"/>
                </a:solidFill>
                <a:latin typeface="UTM Avo" panose="02040603050506020204" pitchFamily="18"/>
                <a:cs typeface="Arial" panose="020B0604020202020204" pitchFamily="34" charset="0"/>
              </a:endParaRPr>
            </a:p>
          </p:txBody>
        </p:sp>
        <p:pic>
          <p:nvPicPr>
            <p:cNvPr id="16" name="Picture 15" descr="A picture containing text, vector graphics&#10;&#10;Description automatically generated">
              <a:extLst>
                <a:ext uri="{FF2B5EF4-FFF2-40B4-BE49-F238E27FC236}">
                  <a16:creationId xmlns:a16="http://schemas.microsoft.com/office/drawing/2014/main" id="{CB64B42A-0AB3-625F-37BB-3DF626E35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81" y="2645322"/>
              <a:ext cx="1905000" cy="1905000"/>
            </a:xfrm>
            <a:prstGeom prst="rect">
              <a:avLst/>
            </a:prstGeom>
          </p:spPr>
        </p:pic>
      </p:grpSp>
      <p:sp>
        <p:nvSpPr>
          <p:cNvPr id="17" name="TextBox 16">
            <a:extLst>
              <a:ext uri="{FF2B5EF4-FFF2-40B4-BE49-F238E27FC236}">
                <a16:creationId xmlns:a16="http://schemas.microsoft.com/office/drawing/2014/main" id="{6AFEC847-3F73-A272-07F7-424DB67E0D35}"/>
              </a:ext>
            </a:extLst>
          </p:cNvPr>
          <p:cNvSpPr txBox="1"/>
          <p:nvPr/>
        </p:nvSpPr>
        <p:spPr>
          <a:xfrm>
            <a:off x="1557012" y="661860"/>
            <a:ext cx="9696208"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a:t>
            </a:r>
            <a:r>
              <a:rPr lang="en-US" sz="2800" b="1" dirty="0">
                <a:latin typeface="UTM Avo" panose="02040603050506020204" pitchFamily="18"/>
                <a:ea typeface="Calibri" panose="020F0502020204030204" pitchFamily="34" charset="0"/>
                <a:cs typeface="Arial" panose="020B0604020202020204" pitchFamily="34" charset="0"/>
              </a:rPr>
              <a:t>2</a:t>
            </a:r>
            <a:r>
              <a:rPr lang="vi-VN"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đọc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câu</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chuyện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và</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câu</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hỏi</a:t>
            </a:r>
            <a:endParaRPr lang="vi-VN" sz="2800" b="1"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829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4628F-D2D8-06EE-279E-00FE163166C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38D7AF7-02FC-13D5-D49D-63C5234DC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AD5C2A4-82D2-C8A2-A5AB-61D93ECFEEC2}"/>
              </a:ext>
            </a:extLst>
          </p:cNvPr>
          <p:cNvGrpSpPr/>
          <p:nvPr/>
        </p:nvGrpSpPr>
        <p:grpSpPr>
          <a:xfrm>
            <a:off x="3391486" y="667636"/>
            <a:ext cx="5334001" cy="694913"/>
            <a:chOff x="5010864" y="-7"/>
            <a:chExt cx="7807228" cy="999310"/>
          </a:xfrm>
        </p:grpSpPr>
        <p:sp>
          <p:nvSpPr>
            <p:cNvPr id="3" name="Round Same Side Corner Rectangle 11">
              <a:extLst>
                <a:ext uri="{FF2B5EF4-FFF2-40B4-BE49-F238E27FC236}">
                  <a16:creationId xmlns:a16="http://schemas.microsoft.com/office/drawing/2014/main" id="{1C530D20-F531-3279-E6E2-C7A46957C0CA}"/>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918C5097-DC62-B7DE-ACDD-73B341057C1B}"/>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5" name="Rectangle: Rounded Corners 40">
            <a:extLst>
              <a:ext uri="{FF2B5EF4-FFF2-40B4-BE49-F238E27FC236}">
                <a16:creationId xmlns:a16="http://schemas.microsoft.com/office/drawing/2014/main" id="{0F8044C7-B78B-66F8-042F-847B8495E4A2}"/>
              </a:ext>
            </a:extLst>
          </p:cNvPr>
          <p:cNvSpPr/>
          <p:nvPr/>
        </p:nvSpPr>
        <p:spPr>
          <a:xfrm>
            <a:off x="117820" y="1726961"/>
            <a:ext cx="5334000" cy="1220707"/>
          </a:xfrm>
          <a:prstGeom prst="roundRect">
            <a:avLst/>
          </a:prstGeom>
          <a:solidFill>
            <a:srgbClr val="F79646">
              <a:lumMod val="20000"/>
              <a:lumOff val="80000"/>
            </a:srgbClr>
          </a:solidFill>
          <a:ln w="25400" cap="flat" cmpd="sng" algn="ctr">
            <a:solidFill>
              <a:srgbClr val="F79646">
                <a:lumMod val="75000"/>
              </a:srgbClr>
            </a:solidFill>
            <a:prstDash val="solid"/>
          </a:ln>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Việc làm của Hùng đã gây ra tác hại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6" name="Graphic 5" descr="Back with solid fill">
            <a:extLst>
              <a:ext uri="{FF2B5EF4-FFF2-40B4-BE49-F238E27FC236}">
                <a16:creationId xmlns:a16="http://schemas.microsoft.com/office/drawing/2014/main" id="{2B9D152B-D278-F88E-5E2A-4E99C0ECCB5E}"/>
              </a:ext>
            </a:extLst>
          </p:cNvPr>
          <p:cNvPicPr>
            <a:picLocks noChangeAspect="1"/>
          </p:cNvPicPr>
          <p:nvPr/>
        </p:nvPicPr>
        <p:blipFill>
          <a:blip r:embed="rId3">
            <a:duotone>
              <a:srgbClr val="C0504D">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0718" y="1939848"/>
            <a:ext cx="1035533" cy="716045"/>
          </a:xfrm>
          <a:prstGeom prst="rect">
            <a:avLst/>
          </a:prstGeom>
        </p:spPr>
      </p:pic>
      <p:sp>
        <p:nvSpPr>
          <p:cNvPr id="7" name="Rectangle: Rounded Corners 42">
            <a:extLst>
              <a:ext uri="{FF2B5EF4-FFF2-40B4-BE49-F238E27FC236}">
                <a16:creationId xmlns:a16="http://schemas.microsoft.com/office/drawing/2014/main" id="{0881BF6F-4295-5184-324C-149B98528755}"/>
              </a:ext>
            </a:extLst>
          </p:cNvPr>
          <p:cNvSpPr/>
          <p:nvPr/>
        </p:nvSpPr>
        <p:spPr>
          <a:xfrm>
            <a:off x="6782601" y="1496598"/>
            <a:ext cx="4569805" cy="1681431"/>
          </a:xfrm>
          <a:prstGeom prst="roundRect">
            <a:avLst/>
          </a:prstGeom>
          <a:solidFill>
            <a:srgbClr val="F79646">
              <a:lumMod val="20000"/>
              <a:lumOff val="8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Bức tường trắng tin của trường đã bị </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H</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ùng vẽ bẩn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grpSp>
        <p:nvGrpSpPr>
          <p:cNvPr id="8" name="Group 7">
            <a:extLst>
              <a:ext uri="{FF2B5EF4-FFF2-40B4-BE49-F238E27FC236}">
                <a16:creationId xmlns:a16="http://schemas.microsoft.com/office/drawing/2014/main" id="{795EFF4F-BFB6-629D-02E3-4B6D446A04D5}"/>
              </a:ext>
            </a:extLst>
          </p:cNvPr>
          <p:cNvGrpSpPr/>
          <p:nvPr/>
        </p:nvGrpSpPr>
        <p:grpSpPr>
          <a:xfrm>
            <a:off x="3753686" y="3432516"/>
            <a:ext cx="4569805" cy="2476402"/>
            <a:chOff x="5195966" y="5697699"/>
            <a:chExt cx="7525419" cy="4078065"/>
          </a:xfrm>
        </p:grpSpPr>
        <p:pic>
          <p:nvPicPr>
            <p:cNvPr id="9" name="Picture 2" descr="5 lợi ích khi con vẽ nguệch ngoạc lên tường, trí tưởng tượng phong phú mang  đến thành công mai sau">
              <a:extLst>
                <a:ext uri="{FF2B5EF4-FFF2-40B4-BE49-F238E27FC236}">
                  <a16:creationId xmlns:a16="http://schemas.microsoft.com/office/drawing/2014/main" id="{BBF70135-0973-A64A-8B17-BF1760EEA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966" y="5981700"/>
              <a:ext cx="7248361" cy="37940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 name="Picture 2" descr="Push pin ">
              <a:extLst>
                <a:ext uri="{FF2B5EF4-FFF2-40B4-BE49-F238E27FC236}">
                  <a16:creationId xmlns:a16="http://schemas.microsoft.com/office/drawing/2014/main" id="{908B0BFE-8B37-4382-BD72-63EB9BCF2A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84913">
              <a:off x="11965408" y="5697699"/>
              <a:ext cx="755977" cy="7559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95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AA0F-F656-2B7C-9A27-B893257F4FA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EA0A824-875B-EB81-5C56-EEA3B195B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1356344-A12E-8897-5121-2E9C104964D5}"/>
              </a:ext>
            </a:extLst>
          </p:cNvPr>
          <p:cNvGrpSpPr/>
          <p:nvPr/>
        </p:nvGrpSpPr>
        <p:grpSpPr>
          <a:xfrm>
            <a:off x="3583744" y="681703"/>
            <a:ext cx="5334001" cy="694913"/>
            <a:chOff x="5010864" y="-7"/>
            <a:chExt cx="7807228" cy="999310"/>
          </a:xfrm>
        </p:grpSpPr>
        <p:sp>
          <p:nvSpPr>
            <p:cNvPr id="3" name="Round Same Side Corner Rectangle 11">
              <a:extLst>
                <a:ext uri="{FF2B5EF4-FFF2-40B4-BE49-F238E27FC236}">
                  <a16:creationId xmlns:a16="http://schemas.microsoft.com/office/drawing/2014/main" id="{8EE5EB27-0F84-305E-CD36-8836353EDF98}"/>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D011501D-5795-B6A2-C801-94FB3B2CDCF0}"/>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5" name="Rectangle: Rounded Corners 1">
            <a:extLst>
              <a:ext uri="{FF2B5EF4-FFF2-40B4-BE49-F238E27FC236}">
                <a16:creationId xmlns:a16="http://schemas.microsoft.com/office/drawing/2014/main" id="{06E65230-D9E9-036C-102E-7E98E93302D6}"/>
              </a:ext>
            </a:extLst>
          </p:cNvPr>
          <p:cNvSpPr/>
          <p:nvPr/>
        </p:nvSpPr>
        <p:spPr>
          <a:xfrm>
            <a:off x="1336436" y="2752477"/>
            <a:ext cx="4592751" cy="1196333"/>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Viết, vẽ lên bàn học, leo trèo lên bàn học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6" name="Rectangle: Rounded Corners 2">
            <a:extLst>
              <a:ext uri="{FF2B5EF4-FFF2-40B4-BE49-F238E27FC236}">
                <a16:creationId xmlns:a16="http://schemas.microsoft.com/office/drawing/2014/main" id="{1C0EAA2F-3AE8-886F-A876-59CE8E887C82}"/>
              </a:ext>
            </a:extLst>
          </p:cNvPr>
          <p:cNvSpPr/>
          <p:nvPr/>
        </p:nvSpPr>
        <p:spPr>
          <a:xfrm>
            <a:off x="6512117" y="2752477"/>
            <a:ext cx="4610892" cy="1196333"/>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Phá hoại cây xanh trong khuôn viên nhà trường</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7" name="Group 6">
            <a:extLst>
              <a:ext uri="{FF2B5EF4-FFF2-40B4-BE49-F238E27FC236}">
                <a16:creationId xmlns:a16="http://schemas.microsoft.com/office/drawing/2014/main" id="{432B1FDB-4FDA-F9DC-E0A6-E30B19289D3C}"/>
              </a:ext>
            </a:extLst>
          </p:cNvPr>
          <p:cNvGrpSpPr/>
          <p:nvPr/>
        </p:nvGrpSpPr>
        <p:grpSpPr>
          <a:xfrm>
            <a:off x="154744" y="1376615"/>
            <a:ext cx="11911848" cy="1159723"/>
            <a:chOff x="47763" y="1591265"/>
            <a:chExt cx="17867772" cy="1739585"/>
          </a:xfrm>
        </p:grpSpPr>
        <p:sp>
          <p:nvSpPr>
            <p:cNvPr id="8" name="Rectangle 7">
              <a:extLst>
                <a:ext uri="{FF2B5EF4-FFF2-40B4-BE49-F238E27FC236}">
                  <a16:creationId xmlns:a16="http://schemas.microsoft.com/office/drawing/2014/main" id="{8ED57675-7203-5F0E-53F3-404F3A835F6C}"/>
                </a:ext>
              </a:extLst>
            </p:cNvPr>
            <p:cNvSpPr/>
            <p:nvPr/>
          </p:nvSpPr>
          <p:spPr>
            <a:xfrm>
              <a:off x="47763" y="1915475"/>
              <a:ext cx="17070023" cy="1415375"/>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b: </a:t>
              </a:r>
              <a:r>
                <a:rPr kumimoji="0" lang="vi-VN"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Các hành vi không bảo vệ của công trong trường học</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như</a:t>
              </a:r>
              <a:endPar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7594ACC8-EAD1-9ABF-99B2-77FEA82BD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0160" y="1591265"/>
              <a:ext cx="1415375" cy="1415375"/>
            </a:xfrm>
            <a:prstGeom prst="rect">
              <a:avLst/>
            </a:prstGeom>
          </p:spPr>
        </p:pic>
      </p:grpSp>
      <p:pic>
        <p:nvPicPr>
          <p:cNvPr id="10" name="Picture 2" descr="Cập nhật hơn 85 tranh vẽ bậy tuyệt vời nhất - Tin Học Vui">
            <a:extLst>
              <a:ext uri="{FF2B5EF4-FFF2-40B4-BE49-F238E27FC236}">
                <a16:creationId xmlns:a16="http://schemas.microsoft.com/office/drawing/2014/main" id="{285E5A15-690B-B417-E364-BEBF5CA4D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066" y="4091428"/>
            <a:ext cx="3341490" cy="1878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Chăm sóc và bảo vệ cây xanh- xây dựng trường học xanh, sạch đẹp- bảo vệ môi  trường - Trường THCS Tương Bình Hiệp">
            <a:extLst>
              <a:ext uri="{FF2B5EF4-FFF2-40B4-BE49-F238E27FC236}">
                <a16:creationId xmlns:a16="http://schemas.microsoft.com/office/drawing/2014/main" id="{7E2A6CC8-6393-EAC2-3BCE-1EAB65F706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5347" y="4091428"/>
            <a:ext cx="2504432" cy="1878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236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par>
                                <p:cTn id="24" presetID="16" presetClass="entr" presetSubtype="37"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8F7E1-0AE4-D10B-9E34-3EF952159D6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090B1D4-8172-16E3-4440-10CF9C0F9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FFD7A6C-8B1B-3E33-58C5-967AA63D0CFB}"/>
              </a:ext>
            </a:extLst>
          </p:cNvPr>
          <p:cNvGrpSpPr/>
          <p:nvPr/>
        </p:nvGrpSpPr>
        <p:grpSpPr>
          <a:xfrm>
            <a:off x="3709152" y="564473"/>
            <a:ext cx="5334001" cy="694913"/>
            <a:chOff x="5010864" y="-7"/>
            <a:chExt cx="7807228" cy="999310"/>
          </a:xfrm>
        </p:grpSpPr>
        <p:sp>
          <p:nvSpPr>
            <p:cNvPr id="3" name="Round Same Side Corner Rectangle 11">
              <a:extLst>
                <a:ext uri="{FF2B5EF4-FFF2-40B4-BE49-F238E27FC236}">
                  <a16:creationId xmlns:a16="http://schemas.microsoft.com/office/drawing/2014/main" id="{07C1381D-F375-021F-12BE-BE56087C851E}"/>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83E48052-7376-2AC2-6210-05983BDC2067}"/>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5" name="Group 4">
            <a:extLst>
              <a:ext uri="{FF2B5EF4-FFF2-40B4-BE49-F238E27FC236}">
                <a16:creationId xmlns:a16="http://schemas.microsoft.com/office/drawing/2014/main" id="{C5F5D372-4BDD-9644-FE35-54F2495A7B7D}"/>
              </a:ext>
            </a:extLst>
          </p:cNvPr>
          <p:cNvGrpSpPr/>
          <p:nvPr/>
        </p:nvGrpSpPr>
        <p:grpSpPr>
          <a:xfrm>
            <a:off x="280152" y="1259385"/>
            <a:ext cx="11911848" cy="1159723"/>
            <a:chOff x="47763" y="1591265"/>
            <a:chExt cx="17867772" cy="1739585"/>
          </a:xfrm>
        </p:grpSpPr>
        <p:sp>
          <p:nvSpPr>
            <p:cNvPr id="6" name="Rectangle 5">
              <a:extLst>
                <a:ext uri="{FF2B5EF4-FFF2-40B4-BE49-F238E27FC236}">
                  <a16:creationId xmlns:a16="http://schemas.microsoft.com/office/drawing/2014/main" id="{17EA9FB5-B6A8-E708-DEE9-5D17DDA65622}"/>
                </a:ext>
              </a:extLst>
            </p:cNvPr>
            <p:cNvSpPr/>
            <p:nvPr/>
          </p:nvSpPr>
          <p:spPr>
            <a:xfrm>
              <a:off x="47763" y="1915475"/>
              <a:ext cx="17070023" cy="1415375"/>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b: </a:t>
              </a:r>
              <a:r>
                <a:rPr kumimoji="0" lang="vi-VN"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Các hành vi không bảo vệ của công trong trường học</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như</a:t>
              </a:r>
              <a:endPar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23D569C7-3D0A-6C09-2142-9F485CA3B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0160" y="1591265"/>
              <a:ext cx="1415375" cy="1415375"/>
            </a:xfrm>
            <a:prstGeom prst="rect">
              <a:avLst/>
            </a:prstGeom>
          </p:spPr>
        </p:pic>
      </p:grpSp>
      <p:sp>
        <p:nvSpPr>
          <p:cNvPr id="8" name="Rectangle: Rounded Corners 7">
            <a:extLst>
              <a:ext uri="{FF2B5EF4-FFF2-40B4-BE49-F238E27FC236}">
                <a16:creationId xmlns:a16="http://schemas.microsoft.com/office/drawing/2014/main" id="{0F1FF1E1-EFA8-4709-463D-7946F314AA1E}"/>
              </a:ext>
            </a:extLst>
          </p:cNvPr>
          <p:cNvSpPr/>
          <p:nvPr/>
        </p:nvSpPr>
        <p:spPr>
          <a:xfrm>
            <a:off x="1562026" y="2523980"/>
            <a:ext cx="4592751" cy="124185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Không sắp xếp dụng cụ học tập đúng quy định</a:t>
            </a:r>
            <a:endParaRPr lang="en-US" sz="2400" dirty="0">
              <a:solidFill>
                <a:schemeClr val="tx1"/>
              </a:solidFill>
              <a:latin typeface="UTM Avo" panose="02040603050506020204" pitchFamily="18"/>
              <a:cs typeface="Arial" panose="020B0604020202020204" pitchFamily="34" charset="0"/>
            </a:endParaRPr>
          </a:p>
        </p:txBody>
      </p:sp>
      <p:sp>
        <p:nvSpPr>
          <p:cNvPr id="9" name="Rectangle: Rounded Corners 8">
            <a:extLst>
              <a:ext uri="{FF2B5EF4-FFF2-40B4-BE49-F238E27FC236}">
                <a16:creationId xmlns:a16="http://schemas.microsoft.com/office/drawing/2014/main" id="{7FF2A35D-5D16-5AF7-5DCC-9E101E1C2770}"/>
              </a:ext>
            </a:extLst>
          </p:cNvPr>
          <p:cNvSpPr/>
          <p:nvPr/>
        </p:nvSpPr>
        <p:spPr>
          <a:xfrm>
            <a:off x="6737707" y="2523980"/>
            <a:ext cx="4610892" cy="124185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a:cs typeface="Arial" panose="020B0604020202020204" pitchFamily="34" charset="0"/>
              </a:rPr>
              <a:t>Xả rác bừa bãi</a:t>
            </a:r>
            <a:endParaRPr lang="en-US" sz="2400" dirty="0">
              <a:solidFill>
                <a:schemeClr val="tx1"/>
              </a:solidFill>
              <a:latin typeface="UTM Avo" panose="02040603050506020204" pitchFamily="18"/>
              <a:cs typeface="Arial" panose="020B0604020202020204" pitchFamily="34" charset="0"/>
            </a:endParaRPr>
          </a:p>
        </p:txBody>
      </p:sp>
      <p:pic>
        <p:nvPicPr>
          <p:cNvPr id="10" name="Picture 2" descr="Cách giữ gìn đồ dùng học tập mà em nên biết">
            <a:extLst>
              <a:ext uri="{FF2B5EF4-FFF2-40B4-BE49-F238E27FC236}">
                <a16:creationId xmlns:a16="http://schemas.microsoft.com/office/drawing/2014/main" id="{821113CB-09A7-88FF-8645-62E1CBE8F0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706" y="3895420"/>
            <a:ext cx="2659390" cy="199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Hiện tượng vứt rác bừa bãi của học sinh ở khu vực trường học">
            <a:extLst>
              <a:ext uri="{FF2B5EF4-FFF2-40B4-BE49-F238E27FC236}">
                <a16:creationId xmlns:a16="http://schemas.microsoft.com/office/drawing/2014/main" id="{C70E17F9-35E8-8CF4-9EE1-529D02AD1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3457" y="3895420"/>
            <a:ext cx="2659391" cy="1994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0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51BBB-8122-C518-EB00-28CB78D7D40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B7778D1-F203-01CB-831B-8790763D6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02E1FA8-0611-1331-C09C-034E93FC200D}"/>
              </a:ext>
            </a:extLst>
          </p:cNvPr>
          <p:cNvGrpSpPr/>
          <p:nvPr/>
        </p:nvGrpSpPr>
        <p:grpSpPr>
          <a:xfrm>
            <a:off x="3428999" y="669346"/>
            <a:ext cx="5334001" cy="694913"/>
            <a:chOff x="5010864" y="-7"/>
            <a:chExt cx="7807228" cy="999310"/>
          </a:xfrm>
        </p:grpSpPr>
        <p:sp>
          <p:nvSpPr>
            <p:cNvPr id="3" name="Round Same Side Corner Rectangle 11">
              <a:extLst>
                <a:ext uri="{FF2B5EF4-FFF2-40B4-BE49-F238E27FC236}">
                  <a16:creationId xmlns:a16="http://schemas.microsoft.com/office/drawing/2014/main" id="{F012BA2C-CAB1-785F-ADB3-3132F99D9FAA}"/>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048DC40B-D1A1-289D-33F1-F5B1220529B2}"/>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5" name="Rounded Rectangle 19">
            <a:extLst>
              <a:ext uri="{FF2B5EF4-FFF2-40B4-BE49-F238E27FC236}">
                <a16:creationId xmlns:a16="http://schemas.microsoft.com/office/drawing/2014/main" id="{42AE3565-EB8D-81D1-2283-37DC10496416}"/>
              </a:ext>
            </a:extLst>
          </p:cNvPr>
          <p:cNvSpPr/>
          <p:nvPr/>
        </p:nvSpPr>
        <p:spPr>
          <a:xfrm>
            <a:off x="5814068" y="3096497"/>
            <a:ext cx="5944117" cy="1384932"/>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2000" dirty="0">
                <a:latin typeface="UTM Avo" panose="02040603050506020204" pitchFamily="18"/>
                <a:cs typeface="Arial" panose="020B0604020202020204" pitchFamily="34" charset="0"/>
              </a:rPr>
              <a:t>Phát hiện và kịp thời trao đổi với Ban giám hiệu, giáo viên về các hành vi không bảo vệ của công</a:t>
            </a:r>
            <a:endParaRPr lang="en-US" sz="2000" dirty="0">
              <a:solidFill>
                <a:schemeClr val="tx1"/>
              </a:solidFill>
              <a:latin typeface="UTM Avo" panose="02040603050506020204" pitchFamily="18"/>
              <a:cs typeface="Arial" panose="020B0604020202020204" pitchFamily="34" charset="0"/>
            </a:endParaRPr>
          </a:p>
        </p:txBody>
      </p:sp>
      <p:sp>
        <p:nvSpPr>
          <p:cNvPr id="6" name="Rounded Rectangle 23">
            <a:extLst>
              <a:ext uri="{FF2B5EF4-FFF2-40B4-BE49-F238E27FC236}">
                <a16:creationId xmlns:a16="http://schemas.microsoft.com/office/drawing/2014/main" id="{AEE4BF5A-E350-FFA9-C541-05926089F6C2}"/>
              </a:ext>
            </a:extLst>
          </p:cNvPr>
          <p:cNvSpPr/>
          <p:nvPr/>
        </p:nvSpPr>
        <p:spPr>
          <a:xfrm>
            <a:off x="5802119" y="4776385"/>
            <a:ext cx="5956066" cy="1025256"/>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pPr algn="ctr">
              <a:lnSpc>
                <a:spcPct val="150000"/>
              </a:lnSpc>
            </a:pPr>
            <a:r>
              <a:rPr lang="vi-VN" sz="2000">
                <a:latin typeface="UTM Avo" panose="02040603050506020204" pitchFamily="18"/>
                <a:cs typeface="Arial" panose="020B0604020202020204" pitchFamily="34" charset="0"/>
              </a:rPr>
              <a:t>Tuyên truyền với các bạn cùng nhau bảo vệ của công trong nhà trường</a:t>
            </a:r>
            <a:endParaRPr lang="en-US" sz="2000" dirty="0">
              <a:solidFill>
                <a:schemeClr val="tx1"/>
              </a:solidFill>
              <a:latin typeface="UTM Avo" panose="02040603050506020204" pitchFamily="18"/>
              <a:cs typeface="Arial" panose="020B0604020202020204" pitchFamily="34" charset="0"/>
            </a:endParaRPr>
          </a:p>
        </p:txBody>
      </p:sp>
      <p:sp>
        <p:nvSpPr>
          <p:cNvPr id="7" name="Rounded Rectangle 19">
            <a:extLst>
              <a:ext uri="{FF2B5EF4-FFF2-40B4-BE49-F238E27FC236}">
                <a16:creationId xmlns:a16="http://schemas.microsoft.com/office/drawing/2014/main" id="{7CDE89EA-B064-F3D3-AE0B-3E89C43D95EF}"/>
              </a:ext>
            </a:extLst>
          </p:cNvPr>
          <p:cNvSpPr/>
          <p:nvPr/>
        </p:nvSpPr>
        <p:spPr>
          <a:xfrm>
            <a:off x="5752451" y="1781456"/>
            <a:ext cx="5988582" cy="1025255"/>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pPr algn="ctr">
              <a:lnSpc>
                <a:spcPct val="150000"/>
              </a:lnSpc>
            </a:pPr>
            <a:r>
              <a:rPr lang="vi-VN" sz="2000" dirty="0">
                <a:latin typeface="UTM Avo" panose="02040603050506020204" pitchFamily="18"/>
                <a:cs typeface="Arial" panose="020B0604020202020204" pitchFamily="34" charset="0"/>
              </a:rPr>
              <a:t>Tuân thủ, chấp hành các quy định của nhà trường về bảo vệ của công</a:t>
            </a:r>
            <a:endParaRPr lang="en-US" sz="2000" dirty="0">
              <a:solidFill>
                <a:schemeClr val="tx1"/>
              </a:solidFill>
              <a:latin typeface="UTM Avo" panose="02040603050506020204" pitchFamily="18"/>
              <a:cs typeface="Arial" panose="020B0604020202020204" pitchFamily="34" charset="0"/>
            </a:endParaRPr>
          </a:p>
        </p:txBody>
      </p:sp>
      <p:grpSp>
        <p:nvGrpSpPr>
          <p:cNvPr id="8" name="Group 7">
            <a:extLst>
              <a:ext uri="{FF2B5EF4-FFF2-40B4-BE49-F238E27FC236}">
                <a16:creationId xmlns:a16="http://schemas.microsoft.com/office/drawing/2014/main" id="{771500A0-D0CC-1F69-98BB-99D404717B40}"/>
              </a:ext>
            </a:extLst>
          </p:cNvPr>
          <p:cNvGrpSpPr/>
          <p:nvPr/>
        </p:nvGrpSpPr>
        <p:grpSpPr>
          <a:xfrm rot="16200000">
            <a:off x="4893422" y="2923342"/>
            <a:ext cx="1332963" cy="439861"/>
            <a:chOff x="6498137" y="3625822"/>
            <a:chExt cx="558104" cy="973671"/>
          </a:xfrm>
        </p:grpSpPr>
        <p:cxnSp>
          <p:nvCxnSpPr>
            <p:cNvPr id="9" name="Straight Connector 8">
              <a:extLst>
                <a:ext uri="{FF2B5EF4-FFF2-40B4-BE49-F238E27FC236}">
                  <a16:creationId xmlns:a16="http://schemas.microsoft.com/office/drawing/2014/main" id="{B204072E-D286-F79C-B82E-B3C484471203}"/>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B50EF1-BCCD-932D-9F17-45CD4D7E6AED}"/>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2D41313-E632-7A81-34B9-ED3297EE9EBD}"/>
              </a:ext>
            </a:extLst>
          </p:cNvPr>
          <p:cNvGrpSpPr/>
          <p:nvPr/>
        </p:nvGrpSpPr>
        <p:grpSpPr>
          <a:xfrm rot="16200000" flipH="1">
            <a:off x="4302952" y="3300380"/>
            <a:ext cx="2512147" cy="439861"/>
            <a:chOff x="6498137" y="3625822"/>
            <a:chExt cx="558104" cy="973671"/>
          </a:xfrm>
        </p:grpSpPr>
        <p:cxnSp>
          <p:nvCxnSpPr>
            <p:cNvPr id="12" name="Straight Connector 11">
              <a:extLst>
                <a:ext uri="{FF2B5EF4-FFF2-40B4-BE49-F238E27FC236}">
                  <a16:creationId xmlns:a16="http://schemas.microsoft.com/office/drawing/2014/main" id="{2DCE995F-A704-FA3E-1AC5-6F25B0EE0994}"/>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A32FF-47E8-7A03-CF15-8475B3017B89}"/>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1B93F50-B0D3-E3B7-8034-C9E7E8BC2DD7}"/>
              </a:ext>
            </a:extLst>
          </p:cNvPr>
          <p:cNvGrpSpPr/>
          <p:nvPr/>
        </p:nvGrpSpPr>
        <p:grpSpPr>
          <a:xfrm rot="16200000">
            <a:off x="4705242" y="4231650"/>
            <a:ext cx="1708524" cy="439862"/>
            <a:chOff x="6498137" y="3625822"/>
            <a:chExt cx="558104" cy="973671"/>
          </a:xfrm>
        </p:grpSpPr>
        <p:cxnSp>
          <p:nvCxnSpPr>
            <p:cNvPr id="15" name="Straight Connector 14">
              <a:extLst>
                <a:ext uri="{FF2B5EF4-FFF2-40B4-BE49-F238E27FC236}">
                  <a16:creationId xmlns:a16="http://schemas.microsoft.com/office/drawing/2014/main" id="{61A63CD3-655A-41A3-F051-B1249A1D37DE}"/>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3AFA02-5050-5850-73F8-B36C252DE322}"/>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17" name="Picture 2">
            <a:extLst>
              <a:ext uri="{FF2B5EF4-FFF2-40B4-BE49-F238E27FC236}">
                <a16:creationId xmlns:a16="http://schemas.microsoft.com/office/drawing/2014/main" id="{58231A75-CEF1-2D22-102C-9693A54037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7988" y="3899424"/>
            <a:ext cx="3525602" cy="2128582"/>
          </a:xfrm>
          <a:prstGeom prst="rect">
            <a:avLst/>
          </a:prstGeom>
        </p:spPr>
      </p:pic>
      <p:grpSp>
        <p:nvGrpSpPr>
          <p:cNvPr id="18" name="Group 17">
            <a:extLst>
              <a:ext uri="{FF2B5EF4-FFF2-40B4-BE49-F238E27FC236}">
                <a16:creationId xmlns:a16="http://schemas.microsoft.com/office/drawing/2014/main" id="{21982155-4DD4-6BC6-8515-6BA3C00319D8}"/>
              </a:ext>
            </a:extLst>
          </p:cNvPr>
          <p:cNvGrpSpPr/>
          <p:nvPr/>
        </p:nvGrpSpPr>
        <p:grpSpPr>
          <a:xfrm>
            <a:off x="650974" y="1569762"/>
            <a:ext cx="4186852" cy="2201682"/>
            <a:chOff x="-1215693" y="2151777"/>
            <a:chExt cx="6280278" cy="4023287"/>
          </a:xfrm>
        </p:grpSpPr>
        <p:sp>
          <p:nvSpPr>
            <p:cNvPr id="19" name="Line Callout 1 (Border and Accent Bar) 3">
              <a:extLst>
                <a:ext uri="{FF2B5EF4-FFF2-40B4-BE49-F238E27FC236}">
                  <a16:creationId xmlns:a16="http://schemas.microsoft.com/office/drawing/2014/main" id="{E34AB6CE-54BA-4D93-3C19-0CF7F18A276D}"/>
                </a:ext>
              </a:extLst>
            </p:cNvPr>
            <p:cNvSpPr/>
            <p:nvPr/>
          </p:nvSpPr>
          <p:spPr>
            <a:xfrm>
              <a:off x="-1215693" y="2765669"/>
              <a:ext cx="6280278" cy="3409395"/>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c: </a:t>
              </a:r>
              <a:r>
                <a:rPr lang="vi-VN" sz="2400" dirty="0">
                  <a:solidFill>
                    <a:schemeClr val="tx1"/>
                  </a:solidFill>
                  <a:latin typeface="UTM Avo" panose="02040603050506020204" pitchFamily="18"/>
                  <a:cs typeface="Arial" panose="020B0604020202020204" pitchFamily="34" charset="0"/>
                </a:rPr>
                <a:t>Một số biện pháp giúp bảo vệ của công trong trường học</a:t>
              </a:r>
              <a:endParaRPr lang="en-US" sz="2400" dirty="0">
                <a:solidFill>
                  <a:schemeClr val="tx1"/>
                </a:solidFill>
                <a:latin typeface="UTM Avo" panose="02040603050506020204" pitchFamily="18"/>
                <a:cs typeface="Arial" panose="020B0604020202020204" pitchFamily="34" charset="0"/>
              </a:endParaRPr>
            </a:p>
          </p:txBody>
        </p:sp>
        <p:pic>
          <p:nvPicPr>
            <p:cNvPr id="20" name="Picture 2">
              <a:extLst>
                <a:ext uri="{FF2B5EF4-FFF2-40B4-BE49-F238E27FC236}">
                  <a16:creationId xmlns:a16="http://schemas.microsoft.com/office/drawing/2014/main" id="{1D45843B-29C2-72B6-C8B0-E015A057EC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53" y="2151777"/>
              <a:ext cx="752586" cy="773686"/>
            </a:xfrm>
            <a:prstGeom prst="rect">
              <a:avLst/>
            </a:prstGeom>
          </p:spPr>
        </p:pic>
      </p:grpSp>
    </p:spTree>
    <p:extLst>
      <p:ext uri="{BB962C8B-B14F-4D97-AF65-F5344CB8AC3E}">
        <p14:creationId xmlns:p14="http://schemas.microsoft.com/office/powerpoint/2010/main" val="247512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366B-76DB-F834-FCCD-7A4AEFD621A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1DC6B60-2A89-CA20-83AE-03D34817D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B5E68F6-D164-6CBD-F816-E1D989FBA2C5}"/>
              </a:ext>
            </a:extLst>
          </p:cNvPr>
          <p:cNvPicPr>
            <a:picLocks noChangeAspect="1"/>
          </p:cNvPicPr>
          <p:nvPr/>
        </p:nvPicPr>
        <p:blipFill rotWithShape="1">
          <a:blip r:embed="rId3"/>
          <a:srcRect b="7395"/>
          <a:stretch/>
        </p:blipFill>
        <p:spPr>
          <a:xfrm>
            <a:off x="0" y="818796"/>
            <a:ext cx="11118574" cy="5220407"/>
          </a:xfrm>
          <a:prstGeom prst="rect">
            <a:avLst/>
          </a:prstGeom>
        </p:spPr>
      </p:pic>
    </p:spTree>
    <p:extLst>
      <p:ext uri="{BB962C8B-B14F-4D97-AF65-F5344CB8AC3E}">
        <p14:creationId xmlns:p14="http://schemas.microsoft.com/office/powerpoint/2010/main" val="380260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E5812-8085-50BA-02EF-8D29C19C2C1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7BEFD5D-CD61-52B4-20DD-6DA94713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2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07D9C8-867E-653C-7D6E-696A728BF7B3}"/>
              </a:ext>
            </a:extLst>
          </p:cNvPr>
          <p:cNvSpPr txBox="1"/>
          <p:nvPr/>
        </p:nvSpPr>
        <p:spPr>
          <a:xfrm>
            <a:off x="1374133" y="544628"/>
            <a:ext cx="9696208"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Bày tỏ ý kiến</a:t>
            </a:r>
          </a:p>
        </p:txBody>
      </p:sp>
      <p:grpSp>
        <p:nvGrpSpPr>
          <p:cNvPr id="3" name="Group 2">
            <a:extLst>
              <a:ext uri="{FF2B5EF4-FFF2-40B4-BE49-F238E27FC236}">
                <a16:creationId xmlns:a16="http://schemas.microsoft.com/office/drawing/2014/main" id="{3484A3D2-A5F7-49B5-321D-263BE475F0BF}"/>
              </a:ext>
            </a:extLst>
          </p:cNvPr>
          <p:cNvGrpSpPr/>
          <p:nvPr/>
        </p:nvGrpSpPr>
        <p:grpSpPr>
          <a:xfrm>
            <a:off x="564790" y="1255310"/>
            <a:ext cx="10505551" cy="1854125"/>
            <a:chOff x="513524" y="1845633"/>
            <a:chExt cx="15758327" cy="2781187"/>
          </a:xfrm>
        </p:grpSpPr>
        <p:sp>
          <p:nvSpPr>
            <p:cNvPr id="4" name="TextBox 3">
              <a:extLst>
                <a:ext uri="{FF2B5EF4-FFF2-40B4-BE49-F238E27FC236}">
                  <a16:creationId xmlns:a16="http://schemas.microsoft.com/office/drawing/2014/main" id="{9BEAB508-3EFC-7E14-ADFB-CF927B4AE67C}"/>
                </a:ext>
              </a:extLst>
            </p:cNvPr>
            <p:cNvSpPr txBox="1"/>
            <p:nvPr/>
          </p:nvSpPr>
          <p:spPr>
            <a:xfrm>
              <a:off x="2226235" y="1845633"/>
              <a:ext cx="14045616" cy="2781187"/>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a:t>
              </a:r>
              <a:r>
                <a:rPr lang="vi-VN" sz="2400" dirty="0">
                  <a:solidFill>
                    <a:schemeClr val="tx1"/>
                  </a:solidFill>
                  <a:latin typeface="UTM Avo" panose="02040603050506020204" pitchFamily="18"/>
                  <a:cs typeface="Arial" panose="020B0604020202020204" pitchFamily="34" charset="0"/>
                </a:rPr>
                <a:t> nhóm đọc và trả lời câu hỏi: </a:t>
              </a:r>
              <a:r>
                <a:rPr lang="vi-VN" sz="2400" i="1" dirty="0">
                  <a:solidFill>
                    <a:schemeClr val="tx1"/>
                  </a:solidFill>
                  <a:latin typeface="UTM Avo" panose="02040603050506020204" pitchFamily="18"/>
                  <a:cs typeface="Arial" panose="020B0604020202020204" pitchFamily="34" charset="0"/>
                </a:rPr>
                <a:t>Em đồng tình hay không đồng tình với </a:t>
              </a:r>
              <a:r>
                <a:rPr lang="en-US" sz="2400" i="1" dirty="0" err="1">
                  <a:solidFill>
                    <a:schemeClr val="tx1"/>
                  </a:solidFill>
                  <a:latin typeface="UTM Avo" panose="02040603050506020204" pitchFamily="18"/>
                  <a:cs typeface="Arial" panose="020B0604020202020204" pitchFamily="34" charset="0"/>
                </a:rPr>
                <a:t>hành</a:t>
              </a:r>
              <a:r>
                <a:rPr lang="en-US" sz="2400" i="1" dirty="0">
                  <a:solidFill>
                    <a:schemeClr val="tx1"/>
                  </a:solidFill>
                  <a:latin typeface="UTM Avo" panose="02040603050506020204" pitchFamily="18"/>
                  <a:cs typeface="Arial" panose="020B0604020202020204" pitchFamily="34" charset="0"/>
                </a:rPr>
                <a:t> vi </a:t>
              </a:r>
              <a:r>
                <a:rPr lang="vi-VN" sz="2400" i="1" dirty="0">
                  <a:solidFill>
                    <a:schemeClr val="tx1"/>
                  </a:solidFill>
                  <a:latin typeface="UTM Avo" panose="02040603050506020204" pitchFamily="18"/>
                  <a:cs typeface="Arial" panose="020B0604020202020204" pitchFamily="34" charset="0"/>
                </a:rPr>
                <a:t>nào dưới đây? Vì sao?</a:t>
              </a:r>
            </a:p>
          </p:txBody>
        </p:sp>
        <p:pic>
          <p:nvPicPr>
            <p:cNvPr id="5" name="Picture 9">
              <a:extLst>
                <a:ext uri="{FF2B5EF4-FFF2-40B4-BE49-F238E27FC236}">
                  <a16:creationId xmlns:a16="http://schemas.microsoft.com/office/drawing/2014/main" id="{A3210C42-39D6-21E6-D973-045D14F574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6" name="Group 5">
            <a:extLst>
              <a:ext uri="{FF2B5EF4-FFF2-40B4-BE49-F238E27FC236}">
                <a16:creationId xmlns:a16="http://schemas.microsoft.com/office/drawing/2014/main" id="{866466C6-295B-24BE-EB3E-5185145755CA}"/>
              </a:ext>
            </a:extLst>
          </p:cNvPr>
          <p:cNvGrpSpPr/>
          <p:nvPr/>
        </p:nvGrpSpPr>
        <p:grpSpPr>
          <a:xfrm>
            <a:off x="1905070" y="3046314"/>
            <a:ext cx="8839200" cy="625519"/>
            <a:chOff x="3029863" y="1823688"/>
            <a:chExt cx="12362538" cy="1262412"/>
          </a:xfrm>
        </p:grpSpPr>
        <p:cxnSp>
          <p:nvCxnSpPr>
            <p:cNvPr id="7" name="Straight Connector 6">
              <a:extLst>
                <a:ext uri="{FF2B5EF4-FFF2-40B4-BE49-F238E27FC236}">
                  <a16:creationId xmlns:a16="http://schemas.microsoft.com/office/drawing/2014/main" id="{B840F368-54C2-B0DB-B12B-D6A239702083}"/>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4CDBE5E-24AF-ACB3-8652-9C8A77B1FB4A}"/>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B3E256-347D-9693-1432-B6F3CC393F61}"/>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3FB779-6F9C-3FB0-0F70-103D96606DA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F7CA79C1-1B82-E910-FB18-2C5070C295B1}"/>
              </a:ext>
            </a:extLst>
          </p:cNvPr>
          <p:cNvSpPr/>
          <p:nvPr/>
        </p:nvSpPr>
        <p:spPr>
          <a:xfrm>
            <a:off x="353425" y="3683826"/>
            <a:ext cx="3754864"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chemeClr val="tx1"/>
                </a:solidFill>
                <a:latin typeface="UTM Avo" panose="02040603050506020204" pitchFamily="18"/>
                <a:cs typeface="Arial" panose="020B0604020202020204" pitchFamily="34" charset="0"/>
              </a:rPr>
              <a:t>a. Tài luôn nhớ tắt máy vi tính sau khi sử dụng ở phòng thực hành tin học.</a:t>
            </a:r>
            <a:endParaRPr lang="en-US" sz="2200" dirty="0">
              <a:solidFill>
                <a:schemeClr val="tx1"/>
              </a:solidFill>
              <a:latin typeface="UTM Avo" panose="02040603050506020204" pitchFamily="18"/>
              <a:cs typeface="Arial" panose="020B0604020202020204" pitchFamily="34" charset="0"/>
            </a:endParaRPr>
          </a:p>
        </p:txBody>
      </p:sp>
      <p:sp>
        <p:nvSpPr>
          <p:cNvPr id="12" name="Rectangle 11">
            <a:extLst>
              <a:ext uri="{FF2B5EF4-FFF2-40B4-BE49-F238E27FC236}">
                <a16:creationId xmlns:a16="http://schemas.microsoft.com/office/drawing/2014/main" id="{5CC5D658-21C4-28D5-89B1-26A649C6CF43}"/>
              </a:ext>
            </a:extLst>
          </p:cNvPr>
          <p:cNvSpPr/>
          <p:nvPr/>
        </p:nvSpPr>
        <p:spPr>
          <a:xfrm>
            <a:off x="8541050" y="3630630"/>
            <a:ext cx="3391311" cy="2116991"/>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chemeClr val="tx1"/>
                </a:solidFill>
                <a:latin typeface="UTM Avo" panose="02040603050506020204" pitchFamily="18"/>
                <a:cs typeface="Arial" panose="020B0604020202020204" pitchFamily="34" charset="0"/>
              </a:rPr>
              <a:t>c. Nam và một vài bạn nhả bã kẹo cao su lên ghế ngồi ở sân vận động khi xem bóng đá.</a:t>
            </a:r>
            <a:endParaRPr lang="en-US" sz="2200" dirty="0">
              <a:solidFill>
                <a:schemeClr val="tx1"/>
              </a:solidFill>
              <a:latin typeface="UTM Avo" panose="02040603050506020204" pitchFamily="18"/>
              <a:cs typeface="Arial" panose="020B0604020202020204" pitchFamily="34" charset="0"/>
            </a:endParaRPr>
          </a:p>
        </p:txBody>
      </p:sp>
      <p:sp>
        <p:nvSpPr>
          <p:cNvPr id="13" name="Rectangle 12">
            <a:extLst>
              <a:ext uri="{FF2B5EF4-FFF2-40B4-BE49-F238E27FC236}">
                <a16:creationId xmlns:a16="http://schemas.microsoft.com/office/drawing/2014/main" id="{0F8499ED-BD9B-7099-7C04-E0C55D4861C3}"/>
              </a:ext>
            </a:extLst>
          </p:cNvPr>
          <p:cNvSpPr/>
          <p:nvPr/>
        </p:nvSpPr>
        <p:spPr>
          <a:xfrm>
            <a:off x="4615853" y="3683826"/>
            <a:ext cx="3391311"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chemeClr val="tx1"/>
                </a:solidFill>
                <a:latin typeface="UTM Avo" panose="02040603050506020204" pitchFamily="18"/>
                <a:cs typeface="Arial" panose="020B0604020202020204" pitchFamily="34" charset="0"/>
              </a:rPr>
              <a:t>b. Dũng luôn nhớ cất dụng cụ thể thao sau khi kết thúc buổi học thể dục.</a:t>
            </a:r>
            <a:endParaRPr lang="en-US" sz="22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72521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738B-C10B-40FC-BBCF-D93F6605B71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DFC3E73-C853-0829-81FD-AD9388E7D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F096137-4273-3CB9-58FC-9E1D45AA0CF1}"/>
              </a:ext>
            </a:extLst>
          </p:cNvPr>
          <p:cNvSpPr txBox="1"/>
          <p:nvPr/>
        </p:nvSpPr>
        <p:spPr>
          <a:xfrm>
            <a:off x="1247896" y="628871"/>
            <a:ext cx="9696208"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Bày tỏ ý kiến</a:t>
            </a:r>
          </a:p>
        </p:txBody>
      </p:sp>
      <p:grpSp>
        <p:nvGrpSpPr>
          <p:cNvPr id="39" name="Group 38">
            <a:extLst>
              <a:ext uri="{FF2B5EF4-FFF2-40B4-BE49-F238E27FC236}">
                <a16:creationId xmlns:a16="http://schemas.microsoft.com/office/drawing/2014/main" id="{7A846C8D-E150-3B71-5242-56AC72B5197D}"/>
              </a:ext>
            </a:extLst>
          </p:cNvPr>
          <p:cNvGrpSpPr/>
          <p:nvPr/>
        </p:nvGrpSpPr>
        <p:grpSpPr>
          <a:xfrm>
            <a:off x="438553" y="1339553"/>
            <a:ext cx="10505551" cy="1854125"/>
            <a:chOff x="513524" y="1845633"/>
            <a:chExt cx="15758327" cy="2781187"/>
          </a:xfrm>
        </p:grpSpPr>
        <p:sp>
          <p:nvSpPr>
            <p:cNvPr id="40" name="TextBox 39">
              <a:extLst>
                <a:ext uri="{FF2B5EF4-FFF2-40B4-BE49-F238E27FC236}">
                  <a16:creationId xmlns:a16="http://schemas.microsoft.com/office/drawing/2014/main" id="{1072B82C-58C8-F0A2-BCE8-D7D6514640CD}"/>
                </a:ext>
              </a:extLst>
            </p:cNvPr>
            <p:cNvSpPr txBox="1"/>
            <p:nvPr/>
          </p:nvSpPr>
          <p:spPr>
            <a:xfrm>
              <a:off x="2226235" y="1845633"/>
              <a:ext cx="14045616" cy="2781187"/>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vi-VN" sz="2400" dirty="0">
                  <a:latin typeface="UTM Avo" panose="02040603050506020204" pitchFamily="18"/>
                  <a:cs typeface="Arial" panose="020B0604020202020204" pitchFamily="34" charset="0"/>
                </a:rPr>
                <a:t> nhóm đọc và trả lời câu hỏi: </a:t>
              </a:r>
              <a:r>
                <a:rPr lang="vi-VN" sz="2400" i="1" dirty="0">
                  <a:solidFill>
                    <a:srgbClr val="FF0000"/>
                  </a:solidFill>
                  <a:latin typeface="UTM Avo" panose="02040603050506020204" pitchFamily="18"/>
                  <a:cs typeface="Arial" panose="020B0604020202020204" pitchFamily="34" charset="0"/>
                </a:rPr>
                <a:t>Em đồng tình hay không đồng tình với </a:t>
              </a:r>
              <a:r>
                <a:rPr lang="en-US" sz="2400" i="1" dirty="0" err="1">
                  <a:solidFill>
                    <a:srgbClr val="FF0000"/>
                  </a:solidFill>
                  <a:latin typeface="UTM Avo" panose="02040603050506020204" pitchFamily="18"/>
                  <a:cs typeface="Arial" panose="020B0604020202020204" pitchFamily="34" charset="0"/>
                </a:rPr>
                <a:t>hành</a:t>
              </a:r>
              <a:r>
                <a:rPr lang="en-US" sz="2400" i="1" dirty="0">
                  <a:solidFill>
                    <a:srgbClr val="FF0000"/>
                  </a:solidFill>
                  <a:latin typeface="UTM Avo" panose="02040603050506020204" pitchFamily="18"/>
                  <a:cs typeface="Arial" panose="020B0604020202020204" pitchFamily="34" charset="0"/>
                </a:rPr>
                <a:t> vi </a:t>
              </a:r>
              <a:r>
                <a:rPr lang="vi-VN" sz="2400" i="1" dirty="0">
                  <a:solidFill>
                    <a:srgbClr val="FF0000"/>
                  </a:solidFill>
                  <a:latin typeface="UTM Avo" panose="02040603050506020204" pitchFamily="18"/>
                  <a:cs typeface="Arial" panose="020B0604020202020204" pitchFamily="34" charset="0"/>
                </a:rPr>
                <a:t>nào dưới đây? Vì sao?</a:t>
              </a:r>
            </a:p>
          </p:txBody>
        </p:sp>
        <p:pic>
          <p:nvPicPr>
            <p:cNvPr id="41" name="Picture 9">
              <a:extLst>
                <a:ext uri="{FF2B5EF4-FFF2-40B4-BE49-F238E27FC236}">
                  <a16:creationId xmlns:a16="http://schemas.microsoft.com/office/drawing/2014/main" id="{5FAC6830-1E07-7AC8-A25B-9A091AD697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42" name="Group 41">
            <a:extLst>
              <a:ext uri="{FF2B5EF4-FFF2-40B4-BE49-F238E27FC236}">
                <a16:creationId xmlns:a16="http://schemas.microsoft.com/office/drawing/2014/main" id="{E71726B5-3AFC-0B76-7818-A57A1A24E7DF}"/>
              </a:ext>
            </a:extLst>
          </p:cNvPr>
          <p:cNvGrpSpPr/>
          <p:nvPr/>
        </p:nvGrpSpPr>
        <p:grpSpPr>
          <a:xfrm>
            <a:off x="1778833" y="3135410"/>
            <a:ext cx="8839200" cy="625519"/>
            <a:chOff x="3029863" y="1823688"/>
            <a:chExt cx="12362538" cy="1262412"/>
          </a:xfrm>
        </p:grpSpPr>
        <p:cxnSp>
          <p:nvCxnSpPr>
            <p:cNvPr id="43" name="Straight Connector 42">
              <a:extLst>
                <a:ext uri="{FF2B5EF4-FFF2-40B4-BE49-F238E27FC236}">
                  <a16:creationId xmlns:a16="http://schemas.microsoft.com/office/drawing/2014/main" id="{483622AD-3F49-E991-0F01-6E772B6EB81A}"/>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8D49C57-C973-CC89-CB55-D1985A61A43E}"/>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00AAF4-315C-CCA9-888E-6EB72107E2C5}"/>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B1DA62C-245A-C573-78E1-0FFA62863E22}"/>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1E90F847-E3C5-CC07-0EE8-860F2DBF6D54}"/>
              </a:ext>
            </a:extLst>
          </p:cNvPr>
          <p:cNvSpPr/>
          <p:nvPr/>
        </p:nvSpPr>
        <p:spPr>
          <a:xfrm>
            <a:off x="438552" y="3761314"/>
            <a:ext cx="3543500"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d. Huệ cùng các bạn tham gia dọn vệ sinh ở bãi biển, nhằm góp phần bảo vệ môi trường.</a:t>
            </a:r>
            <a:endParaRPr lang="en-US" sz="2000" dirty="0">
              <a:solidFill>
                <a:schemeClr val="tx1"/>
              </a:solidFill>
              <a:latin typeface="UTM Avo" panose="02040603050506020204" pitchFamily="18"/>
              <a:cs typeface="Arial" panose="020B0604020202020204" pitchFamily="34" charset="0"/>
            </a:endParaRPr>
          </a:p>
        </p:txBody>
      </p:sp>
      <p:sp>
        <p:nvSpPr>
          <p:cNvPr id="48" name="Rectangle 47">
            <a:extLst>
              <a:ext uri="{FF2B5EF4-FFF2-40B4-BE49-F238E27FC236}">
                <a16:creationId xmlns:a16="http://schemas.microsoft.com/office/drawing/2014/main" id="{8A523394-A7EF-C1DA-E6D6-E3A9DCF5659F}"/>
              </a:ext>
            </a:extLst>
          </p:cNvPr>
          <p:cNvSpPr/>
          <p:nvPr/>
        </p:nvSpPr>
        <p:spPr>
          <a:xfrm>
            <a:off x="4502777" y="3731514"/>
            <a:ext cx="3391311"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e. Bình và nhóm bạn rủ nhau ra xem các anh ném đá vào tàu hoả chạy ngang qua.</a:t>
            </a:r>
            <a:endParaRPr lang="en-US" sz="2000" dirty="0">
              <a:solidFill>
                <a:schemeClr val="tx1"/>
              </a:solidFill>
              <a:latin typeface="UTM Avo" panose="02040603050506020204" pitchFamily="18"/>
              <a:cs typeface="Arial" panose="020B0604020202020204" pitchFamily="34" charset="0"/>
            </a:endParaRPr>
          </a:p>
        </p:txBody>
      </p:sp>
      <p:sp>
        <p:nvSpPr>
          <p:cNvPr id="49" name="Rectangle 48">
            <a:extLst>
              <a:ext uri="{FF2B5EF4-FFF2-40B4-BE49-F238E27FC236}">
                <a16:creationId xmlns:a16="http://schemas.microsoft.com/office/drawing/2014/main" id="{A6EED23D-D5B1-17EB-0E61-A63E725C3EE9}"/>
              </a:ext>
            </a:extLst>
          </p:cNvPr>
          <p:cNvSpPr/>
          <p:nvPr/>
        </p:nvSpPr>
        <p:spPr>
          <a:xfrm>
            <a:off x="8414813" y="3719726"/>
            <a:ext cx="3391311" cy="2116991"/>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g. Lâm luôn để sách lên kệ đúng nơi quy định ở thư viện, sau khi đã mượn sách để đọc.</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2905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1+#ppt_w/2"/>
                                          </p:val>
                                        </p:tav>
                                        <p:tav tm="100000">
                                          <p:val>
                                            <p:strVal val="#ppt_x"/>
                                          </p:val>
                                        </p:tav>
                                      </p:tavLst>
                                    </p:anim>
                                    <p:anim calcmode="lin" valueType="num">
                                      <p:cBhvr additive="base">
                                        <p:cTn id="18"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9E2DE-44B1-728C-3EAA-203BCFE3D1D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2A5D8A0-7875-FB86-1315-196D9A42D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laque 1">
            <a:extLst>
              <a:ext uri="{FF2B5EF4-FFF2-40B4-BE49-F238E27FC236}">
                <a16:creationId xmlns:a16="http://schemas.microsoft.com/office/drawing/2014/main" id="{773ED969-F1DC-71D0-D030-9486D428CB36}"/>
              </a:ext>
            </a:extLst>
          </p:cNvPr>
          <p:cNvSpPr/>
          <p:nvPr/>
        </p:nvSpPr>
        <p:spPr>
          <a:xfrm>
            <a:off x="5602894" y="2305407"/>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UTM Avo" panose="02040603050506020204" pitchFamily="18"/>
                <a:ea typeface="Calibri" panose="020F0502020204030204" pitchFamily="34" charset="0"/>
                <a:cs typeface="Arial" panose="020B0604020202020204" pitchFamily="34" charset="0"/>
              </a:rPr>
              <a:t>Đồng tình với bạn Tài </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AE078517-B1BB-E83C-D857-BDCD14AFFFBC}"/>
              </a:ext>
            </a:extLst>
          </p:cNvPr>
          <p:cNvSpPr/>
          <p:nvPr/>
        </p:nvSpPr>
        <p:spPr>
          <a:xfrm>
            <a:off x="5602894" y="3894093"/>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Vì bạn đã có hành động luôn tắt máy tính sau khi sử dụng.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0273CAE5-A6DB-FEF6-5AA3-204E68787582}"/>
              </a:ext>
            </a:extLst>
          </p:cNvPr>
          <p:cNvCxnSpPr>
            <a:cxnSpLocks/>
            <a:stCxn id="5" idx="2"/>
            <a:endCxn id="2" idx="0"/>
          </p:cNvCxnSpPr>
          <p:nvPr/>
        </p:nvCxnSpPr>
        <p:spPr>
          <a:xfrm>
            <a:off x="8508881" y="1663685"/>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Plaque 4">
            <a:extLst>
              <a:ext uri="{FF2B5EF4-FFF2-40B4-BE49-F238E27FC236}">
                <a16:creationId xmlns:a16="http://schemas.microsoft.com/office/drawing/2014/main" id="{440C1CA4-A605-7ED2-6D63-B5780362EEB6}"/>
              </a:ext>
            </a:extLst>
          </p:cNvPr>
          <p:cNvSpPr/>
          <p:nvPr/>
        </p:nvSpPr>
        <p:spPr>
          <a:xfrm>
            <a:off x="5602894" y="639638"/>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UTM Avo" panose="02040603050506020204" pitchFamily="18"/>
                <a:ea typeface="Calibri" panose="020F0502020204030204" pitchFamily="34" charset="0"/>
                <a:cs typeface="Arial" panose="020B0604020202020204" pitchFamily="34" charset="0"/>
              </a:rPr>
              <a:t>Trường hợp a</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50D943CC-A88C-D201-3588-F161C98F237A}"/>
              </a:ext>
            </a:extLst>
          </p:cNvPr>
          <p:cNvCxnSpPr>
            <a:cxnSpLocks/>
            <a:stCxn id="2" idx="2"/>
            <a:endCxn id="3" idx="0"/>
          </p:cNvCxnSpPr>
          <p:nvPr/>
        </p:nvCxnSpPr>
        <p:spPr>
          <a:xfrm>
            <a:off x="8508882" y="3224135"/>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290BFF3-2C41-BA08-9A2C-4C557271BD2D}"/>
              </a:ext>
            </a:extLst>
          </p:cNvPr>
          <p:cNvGrpSpPr/>
          <p:nvPr/>
        </p:nvGrpSpPr>
        <p:grpSpPr>
          <a:xfrm>
            <a:off x="0" y="639638"/>
            <a:ext cx="4982317" cy="1675719"/>
            <a:chOff x="314034" y="1067815"/>
            <a:chExt cx="7473476" cy="2513578"/>
          </a:xfrm>
        </p:grpSpPr>
        <p:sp>
          <p:nvSpPr>
            <p:cNvPr id="8" name="Rounded Rectangle 21">
              <a:extLst>
                <a:ext uri="{FF2B5EF4-FFF2-40B4-BE49-F238E27FC236}">
                  <a16:creationId xmlns:a16="http://schemas.microsoft.com/office/drawing/2014/main" id="{DA7DFBC8-7A18-D853-D304-9ECE9A255BA9}"/>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9" name="Picture 4">
              <a:extLst>
                <a:ext uri="{FF2B5EF4-FFF2-40B4-BE49-F238E27FC236}">
                  <a16:creationId xmlns:a16="http://schemas.microsoft.com/office/drawing/2014/main" id="{2196974D-2BE7-50FC-885D-EBEF1B202C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10" name="Picture 9" descr="A picture containing doll, toy&#10;&#10;Description automatically generated">
            <a:extLst>
              <a:ext uri="{FF2B5EF4-FFF2-40B4-BE49-F238E27FC236}">
                <a16:creationId xmlns:a16="http://schemas.microsoft.com/office/drawing/2014/main" id="{2838575C-7A20-47DC-1DA1-51D53E85E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63" y="1911790"/>
            <a:ext cx="3858308" cy="3858308"/>
          </a:xfrm>
          <a:prstGeom prst="rect">
            <a:avLst/>
          </a:prstGeom>
        </p:spPr>
      </p:pic>
    </p:spTree>
    <p:extLst>
      <p:ext uri="{BB962C8B-B14F-4D97-AF65-F5344CB8AC3E}">
        <p14:creationId xmlns:p14="http://schemas.microsoft.com/office/powerpoint/2010/main" val="219812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B092835-DCCF-2ACA-5F39-BA02BEE57521}"/>
              </a:ext>
            </a:extLst>
          </p:cNvPr>
          <p:cNvGrpSpPr/>
          <p:nvPr/>
        </p:nvGrpSpPr>
        <p:grpSpPr>
          <a:xfrm>
            <a:off x="1201238" y="2870200"/>
            <a:ext cx="4669977" cy="3473860"/>
            <a:chOff x="1676400" y="4000500"/>
            <a:chExt cx="7004966" cy="5210790"/>
          </a:xfrm>
        </p:grpSpPr>
        <p:grpSp>
          <p:nvGrpSpPr>
            <p:cNvPr id="3" name="Group 6">
              <a:extLst>
                <a:ext uri="{FF2B5EF4-FFF2-40B4-BE49-F238E27FC236}">
                  <a16:creationId xmlns:a16="http://schemas.microsoft.com/office/drawing/2014/main" id="{21A698D7-0E41-9D17-7E72-20764C9504DC}"/>
                </a:ext>
              </a:extLst>
            </p:cNvPr>
            <p:cNvGrpSpPr/>
            <p:nvPr/>
          </p:nvGrpSpPr>
          <p:grpSpPr>
            <a:xfrm>
              <a:off x="1676400" y="4000500"/>
              <a:ext cx="7004966" cy="5210790"/>
              <a:chOff x="0" y="0"/>
              <a:chExt cx="1844929" cy="1071342"/>
            </a:xfrm>
          </p:grpSpPr>
          <p:sp>
            <p:nvSpPr>
              <p:cNvPr id="6" name="Freeform 7">
                <a:extLst>
                  <a:ext uri="{FF2B5EF4-FFF2-40B4-BE49-F238E27FC236}">
                    <a16:creationId xmlns:a16="http://schemas.microsoft.com/office/drawing/2014/main" id="{66F005C0-DACA-E139-4525-4C4EC669534E}"/>
                  </a:ext>
                </a:extLst>
              </p:cNvPr>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4F81BD">
                  <a:lumMod val="20000"/>
                  <a:lumOff val="80000"/>
                </a:srgbClr>
              </a:solidFill>
              <a:ln>
                <a:solidFill>
                  <a:srgbClr val="4F81BD"/>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7" name="TextBox 8">
                <a:extLst>
                  <a:ext uri="{FF2B5EF4-FFF2-40B4-BE49-F238E27FC236}">
                    <a16:creationId xmlns:a16="http://schemas.microsoft.com/office/drawing/2014/main" id="{AF2CDE35-46E3-86C6-5311-84DB714B3928}"/>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4" name="TextBox 3">
              <a:extLst>
                <a:ext uri="{FF2B5EF4-FFF2-40B4-BE49-F238E27FC236}">
                  <a16:creationId xmlns:a16="http://schemas.microsoft.com/office/drawing/2014/main" id="{76DDF414-938D-4EF1-2339-395625527808}"/>
                </a:ext>
              </a:extLst>
            </p:cNvPr>
            <p:cNvSpPr txBox="1"/>
            <p:nvPr/>
          </p:nvSpPr>
          <p:spPr>
            <a:xfrm>
              <a:off x="2195921" y="5231768"/>
              <a:ext cx="5965926" cy="2513765"/>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Em hãy kể tên các công trình công cộng trong các hình ảnh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đó</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5" name="Picture 11">
              <a:extLst>
                <a:ext uri="{FF2B5EF4-FFF2-40B4-BE49-F238E27FC236}">
                  <a16:creationId xmlns:a16="http://schemas.microsoft.com/office/drawing/2014/main" id="{512458B6-F9D4-9302-E690-877AD516D2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1802" y="7429500"/>
              <a:ext cx="1779563" cy="1781790"/>
            </a:xfrm>
            <a:prstGeom prst="rect">
              <a:avLst/>
            </a:prstGeom>
          </p:spPr>
        </p:pic>
      </p:grpSp>
      <p:grpSp>
        <p:nvGrpSpPr>
          <p:cNvPr id="8" name="Group 7">
            <a:extLst>
              <a:ext uri="{FF2B5EF4-FFF2-40B4-BE49-F238E27FC236}">
                <a16:creationId xmlns:a16="http://schemas.microsoft.com/office/drawing/2014/main" id="{EC9C0B03-596B-3B4A-1CE5-9E098CF8D2A3}"/>
              </a:ext>
            </a:extLst>
          </p:cNvPr>
          <p:cNvGrpSpPr/>
          <p:nvPr/>
        </p:nvGrpSpPr>
        <p:grpSpPr>
          <a:xfrm>
            <a:off x="6206676" y="2746660"/>
            <a:ext cx="4785582" cy="3597401"/>
            <a:chOff x="9184557" y="3815189"/>
            <a:chExt cx="7178373" cy="5396101"/>
          </a:xfrm>
        </p:grpSpPr>
        <p:grpSp>
          <p:nvGrpSpPr>
            <p:cNvPr id="9" name="Group 8">
              <a:extLst>
                <a:ext uri="{FF2B5EF4-FFF2-40B4-BE49-F238E27FC236}">
                  <a16:creationId xmlns:a16="http://schemas.microsoft.com/office/drawing/2014/main" id="{2A822964-CCA5-7B62-1A8D-ACFBAC5F48A5}"/>
                </a:ext>
              </a:extLst>
            </p:cNvPr>
            <p:cNvGrpSpPr/>
            <p:nvPr/>
          </p:nvGrpSpPr>
          <p:grpSpPr>
            <a:xfrm>
              <a:off x="9184557" y="3815189"/>
              <a:ext cx="7178373" cy="5396101"/>
              <a:chOff x="1676400" y="3815189"/>
              <a:chExt cx="7178373" cy="5396101"/>
            </a:xfrm>
          </p:grpSpPr>
          <p:grpSp>
            <p:nvGrpSpPr>
              <p:cNvPr id="11" name="Group 6">
                <a:extLst>
                  <a:ext uri="{FF2B5EF4-FFF2-40B4-BE49-F238E27FC236}">
                    <a16:creationId xmlns:a16="http://schemas.microsoft.com/office/drawing/2014/main" id="{497E8708-F364-A98D-B60B-C18540A081B5}"/>
                  </a:ext>
                </a:extLst>
              </p:cNvPr>
              <p:cNvGrpSpPr/>
              <p:nvPr/>
            </p:nvGrpSpPr>
            <p:grpSpPr>
              <a:xfrm>
                <a:off x="1676400" y="3815189"/>
                <a:ext cx="7178373" cy="5396101"/>
                <a:chOff x="0" y="-38100"/>
                <a:chExt cx="1890600" cy="1109442"/>
              </a:xfrm>
            </p:grpSpPr>
            <p:sp>
              <p:nvSpPr>
                <p:cNvPr id="13" name="Freeform 7">
                  <a:extLst>
                    <a:ext uri="{FF2B5EF4-FFF2-40B4-BE49-F238E27FC236}">
                      <a16:creationId xmlns:a16="http://schemas.microsoft.com/office/drawing/2014/main" id="{B96D19C2-1256-CF36-AEF1-A7519A4A816C}"/>
                    </a:ext>
                  </a:extLst>
                </p:cNvPr>
                <p:cNvSpPr/>
                <p:nvPr/>
              </p:nvSpPr>
              <p:spPr>
                <a:xfrm>
                  <a:off x="0" y="0"/>
                  <a:ext cx="1890600" cy="1071342"/>
                </a:xfrm>
                <a:custGeom>
                  <a:avLst/>
                  <a:gdLst/>
                  <a:ahLst/>
                  <a:cxnLst/>
                  <a:rect l="l" t="t" r="r" b="b"/>
                  <a:pathLst>
                    <a:path w="1844929" h="1071342">
                      <a:moveTo>
                        <a:pt x="0" y="0"/>
                      </a:moveTo>
                      <a:lnTo>
                        <a:pt x="1844929" y="0"/>
                      </a:lnTo>
                      <a:lnTo>
                        <a:pt x="1844929" y="1071342"/>
                      </a:lnTo>
                      <a:lnTo>
                        <a:pt x="0" y="1071342"/>
                      </a:lnTo>
                      <a:close/>
                    </a:path>
                  </a:pathLst>
                </a:custGeom>
                <a:solidFill>
                  <a:srgbClr val="4F81BD">
                    <a:lumMod val="20000"/>
                    <a:lumOff val="80000"/>
                  </a:srgbClr>
                </a:solidFill>
                <a:ln>
                  <a:solidFill>
                    <a:srgbClr val="4F81BD"/>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14" name="TextBox 8">
                  <a:extLst>
                    <a:ext uri="{FF2B5EF4-FFF2-40B4-BE49-F238E27FC236}">
                      <a16:creationId xmlns:a16="http://schemas.microsoft.com/office/drawing/2014/main" id="{0E26846E-D6ED-4506-38B3-07334918FC2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12" name="TextBox 11">
                <a:extLst>
                  <a:ext uri="{FF2B5EF4-FFF2-40B4-BE49-F238E27FC236}">
                    <a16:creationId xmlns:a16="http://schemas.microsoft.com/office/drawing/2014/main" id="{7AF23137-A876-AEDE-084A-B2BD055752A3}"/>
                  </a:ext>
                </a:extLst>
              </p:cNvPr>
              <p:cNvSpPr txBox="1"/>
              <p:nvPr/>
            </p:nvSpPr>
            <p:spPr>
              <a:xfrm>
                <a:off x="2047598" y="5231768"/>
                <a:ext cx="6394751" cy="2513764"/>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Em hãy kể một số việc cần làm để bảo vệ công trình công</a:t>
                </a:r>
                <a:r>
                  <a:rPr kumimoji="0" lang="en-US"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 </a:t>
                </a:r>
                <a:r>
                  <a:rPr kumimoji="0" lang="vi-VN"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cộng</a:t>
                </a:r>
                <a:endPar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A8968523-94D1-B859-6D1B-111C02316CA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73619" y="7429500"/>
              <a:ext cx="2155490" cy="1775340"/>
            </a:xfrm>
            <a:prstGeom prst="rect">
              <a:avLst/>
            </a:prstGeom>
          </p:spPr>
        </p:pic>
      </p:grpSp>
      <p:grpSp>
        <p:nvGrpSpPr>
          <p:cNvPr id="15" name="Group 14">
            <a:extLst>
              <a:ext uri="{FF2B5EF4-FFF2-40B4-BE49-F238E27FC236}">
                <a16:creationId xmlns:a16="http://schemas.microsoft.com/office/drawing/2014/main" id="{C686496C-993A-40C7-AD83-A301EDBC0287}"/>
              </a:ext>
            </a:extLst>
          </p:cNvPr>
          <p:cNvGrpSpPr/>
          <p:nvPr/>
        </p:nvGrpSpPr>
        <p:grpSpPr>
          <a:xfrm>
            <a:off x="795" y="1169234"/>
            <a:ext cx="11179863" cy="1279453"/>
            <a:chOff x="0" y="1505747"/>
            <a:chExt cx="16769795" cy="1919180"/>
          </a:xfrm>
        </p:grpSpPr>
        <p:sp>
          <p:nvSpPr>
            <p:cNvPr id="16" name="Rectangle 15">
              <a:extLst>
                <a:ext uri="{FF2B5EF4-FFF2-40B4-BE49-F238E27FC236}">
                  <a16:creationId xmlns:a16="http://schemas.microsoft.com/office/drawing/2014/main" id="{94EC174C-AEB8-BACB-9C9A-7C227FD30B44}"/>
                </a:ext>
              </a:extLst>
            </p:cNvPr>
            <p:cNvSpPr/>
            <p:nvPr/>
          </p:nvSpPr>
          <p:spPr>
            <a:xfrm>
              <a:off x="0" y="2032031"/>
              <a:ext cx="15793114" cy="1283140"/>
            </a:xfrm>
            <a:prstGeom prst="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Các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quan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sát</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ảnh</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và</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thực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hiện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yêu</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cầu</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17" name="Picture 13">
              <a:extLst>
                <a:ext uri="{FF2B5EF4-FFF2-40B4-BE49-F238E27FC236}">
                  <a16:creationId xmlns:a16="http://schemas.microsoft.com/office/drawing/2014/main" id="{1979D2A3-2D36-FDB8-489E-7447BBD363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16432" y="1505747"/>
              <a:ext cx="1953363" cy="1919180"/>
            </a:xfrm>
            <a:prstGeom prst="rect">
              <a:avLst/>
            </a:prstGeom>
          </p:spPr>
        </p:pic>
      </p:grpSp>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Dũng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biết cất dụng cụ học tập đúng nơi quy định.</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b</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1954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Nam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nhả bã kẹo cao su lên ghế ngồi ở sân vận động.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c</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20584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Huệ</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tham gia bảo vệ, giữ gìn vệ sinh môi trường.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d</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3412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730902" y="4928846"/>
            <a:ext cx="6004419"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bạn ném đá vào tàu hỏa chạy ngang qua, điều này gây nguy hiểm cho hành khác trên tàu và gây hư hỏng cho tàu hỏa.</a:t>
            </a:r>
            <a:endParaRPr lang="en-US" sz="20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e</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flipH="1">
            <a:off x="8733112" y="4312037"/>
            <a:ext cx="1" cy="6168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6723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Lâm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giữ gìn, bảo vệ sách ở thư viện sau khi sử dụng.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g</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1608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8FB49-2832-90BA-9951-F67C0D7D70C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66E0701-E189-AA73-FFBA-B2C94C490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12207A5-8C1A-C62D-CDC2-DAA7F105E5CB}"/>
              </a:ext>
            </a:extLst>
          </p:cNvPr>
          <p:cNvGrpSpPr/>
          <p:nvPr/>
        </p:nvGrpSpPr>
        <p:grpSpPr>
          <a:xfrm>
            <a:off x="-33763" y="1624635"/>
            <a:ext cx="11445030" cy="1241191"/>
            <a:chOff x="-190356" y="2203525"/>
            <a:chExt cx="17167545" cy="1861787"/>
          </a:xfrm>
        </p:grpSpPr>
        <p:sp>
          <p:nvSpPr>
            <p:cNvPr id="3" name="TextBox 2">
              <a:extLst>
                <a:ext uri="{FF2B5EF4-FFF2-40B4-BE49-F238E27FC236}">
                  <a16:creationId xmlns:a16="http://schemas.microsoft.com/office/drawing/2014/main" id="{E5C5F3B0-DB10-4DA3-B24F-6406BA7EE116}"/>
                </a:ext>
              </a:extLst>
            </p:cNvPr>
            <p:cNvSpPr txBox="1"/>
            <p:nvPr/>
          </p:nvSpPr>
          <p:spPr>
            <a:xfrm>
              <a:off x="1302531" y="2203525"/>
              <a:ext cx="15674658" cy="1861787"/>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rgbClr val="C00000"/>
                  </a:solidFill>
                  <a:latin typeface="UTM Avo" panose="02040603050506020204" pitchFamily="18"/>
                  <a:cs typeface="Arial" panose="020B0604020202020204" pitchFamily="34" charset="0"/>
                </a:rPr>
                <a:t>HOẠT ĐỘNG NHÓM: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huống</a:t>
              </a:r>
              <a:r>
                <a:rPr lang="en-US" sz="2400" i="1" dirty="0">
                  <a:latin typeface="UTM Avo" panose="02040603050506020204" pitchFamily="18"/>
                  <a:cs typeface="Arial" panose="020B0604020202020204" pitchFamily="34" charset="0"/>
                </a:rPr>
                <a:t> (SHS – tr.41,42), </a:t>
              </a:r>
              <a:r>
                <a:rPr lang="en-US" sz="2400" dirty="0" err="1">
                  <a:latin typeface="UTM Avo" panose="02040603050506020204" pitchFamily="18"/>
                  <a:cs typeface="Arial" panose="020B0604020202020204" pitchFamily="34" charset="0"/>
                </a:rPr>
                <a:t>thảo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luận</a:t>
              </a:r>
              <a:r>
                <a:rPr lang="en-US" sz="2400" i="1"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hỏi</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pic>
          <p:nvPicPr>
            <p:cNvPr id="4" name="Picture 9">
              <a:extLst>
                <a:ext uri="{FF2B5EF4-FFF2-40B4-BE49-F238E27FC236}">
                  <a16:creationId xmlns:a16="http://schemas.microsoft.com/office/drawing/2014/main" id="{0CD10639-DEE0-8745-E646-3083B4589B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grpSp>
        <p:nvGrpSpPr>
          <p:cNvPr id="5" name="Group 4">
            <a:extLst>
              <a:ext uri="{FF2B5EF4-FFF2-40B4-BE49-F238E27FC236}">
                <a16:creationId xmlns:a16="http://schemas.microsoft.com/office/drawing/2014/main" id="{02E257C2-2DEB-FD37-2237-DEFEF93180C5}"/>
              </a:ext>
            </a:extLst>
          </p:cNvPr>
          <p:cNvGrpSpPr/>
          <p:nvPr/>
        </p:nvGrpSpPr>
        <p:grpSpPr>
          <a:xfrm>
            <a:off x="-738187" y="638308"/>
            <a:ext cx="9572955" cy="994372"/>
            <a:chOff x="3467284" y="286730"/>
            <a:chExt cx="14359433" cy="1491557"/>
          </a:xfrm>
        </p:grpSpPr>
        <p:grpSp>
          <p:nvGrpSpPr>
            <p:cNvPr id="6" name="Group 18">
              <a:extLst>
                <a:ext uri="{FF2B5EF4-FFF2-40B4-BE49-F238E27FC236}">
                  <a16:creationId xmlns:a16="http://schemas.microsoft.com/office/drawing/2014/main" id="{F297B851-4A45-BA16-F44E-798FEAE31F44}"/>
                </a:ext>
              </a:extLst>
            </p:cNvPr>
            <p:cNvGrpSpPr/>
            <p:nvPr/>
          </p:nvGrpSpPr>
          <p:grpSpPr>
            <a:xfrm>
              <a:off x="3467284" y="286730"/>
              <a:ext cx="14359433" cy="1491557"/>
              <a:chOff x="0" y="-38100"/>
              <a:chExt cx="3918787" cy="444500"/>
            </a:xfrm>
          </p:grpSpPr>
          <p:sp>
            <p:nvSpPr>
              <p:cNvPr id="8" name="Freeform 19">
                <a:extLst>
                  <a:ext uri="{FF2B5EF4-FFF2-40B4-BE49-F238E27FC236}">
                    <a16:creationId xmlns:a16="http://schemas.microsoft.com/office/drawing/2014/main" id="{43B9A48C-FF06-554C-8496-F5A0681C9E15}"/>
                  </a:ext>
                </a:extLst>
              </p:cNvPr>
              <p:cNvSpPr/>
              <p:nvPr/>
            </p:nvSpPr>
            <p:spPr>
              <a:xfrm>
                <a:off x="203200" y="-326"/>
                <a:ext cx="3715587" cy="331906"/>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sz="700">
                  <a:latin typeface="UTM Avo" panose="02040603050506020204" pitchFamily="18"/>
                  <a:cs typeface="Arial" panose="020B0604020202020204" pitchFamily="34" charset="0"/>
                </a:endParaRPr>
              </a:p>
            </p:txBody>
          </p:sp>
          <p:sp>
            <p:nvSpPr>
              <p:cNvPr id="9" name="TextBox 20">
                <a:extLst>
                  <a:ext uri="{FF2B5EF4-FFF2-40B4-BE49-F238E27FC236}">
                    <a16:creationId xmlns:a16="http://schemas.microsoft.com/office/drawing/2014/main" id="{E40148D9-A7EE-ABBF-AE32-746817317C20}"/>
                  </a:ext>
                </a:extLst>
              </p:cNvPr>
              <p:cNvSpPr txBox="1"/>
              <p:nvPr/>
            </p:nvSpPr>
            <p:spPr>
              <a:xfrm>
                <a:off x="0" y="-38100"/>
                <a:ext cx="812800" cy="444500"/>
              </a:xfrm>
              <a:prstGeom prst="rect">
                <a:avLst/>
              </a:prstGeom>
            </p:spPr>
            <p:txBody>
              <a:bodyPr lIns="33867" tIns="33867" rIns="33867" bIns="33867" rtlCol="0" anchor="ctr"/>
              <a:lstStyle/>
              <a:p>
                <a:pPr algn="ctr">
                  <a:lnSpc>
                    <a:spcPts val="1773"/>
                  </a:lnSpc>
                  <a:spcBef>
                    <a:spcPct val="0"/>
                  </a:spcBef>
                </a:pPr>
                <a:endParaRPr sz="700">
                  <a:latin typeface="UTM Avo" panose="02040603050506020204" pitchFamily="18"/>
                  <a:cs typeface="Arial" panose="020B0604020202020204" pitchFamily="34" charset="0"/>
                </a:endParaRPr>
              </a:p>
            </p:txBody>
          </p:sp>
        </p:grpSp>
        <p:sp>
          <p:nvSpPr>
            <p:cNvPr id="7" name="TextBox 6">
              <a:extLst>
                <a:ext uri="{FF2B5EF4-FFF2-40B4-BE49-F238E27FC236}">
                  <a16:creationId xmlns:a16="http://schemas.microsoft.com/office/drawing/2014/main" id="{E3BC7EC1-B8B1-72AD-3FFA-28389C50E748}"/>
                </a:ext>
              </a:extLst>
            </p:cNvPr>
            <p:cNvSpPr txBox="1"/>
            <p:nvPr/>
          </p:nvSpPr>
          <p:spPr>
            <a:xfrm>
              <a:off x="5477871" y="562596"/>
              <a:ext cx="11082834" cy="815512"/>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a:cs typeface="Arial" panose="020B0604020202020204" pitchFamily="34" charset="0"/>
                </a:rPr>
                <a:t>Hoạt</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động</a:t>
              </a:r>
              <a:r>
                <a:rPr lang="en-US" sz="2800" b="1" dirty="0">
                  <a:solidFill>
                    <a:schemeClr val="bg1"/>
                  </a:solidFill>
                  <a:latin typeface="UTM Avo" panose="02040603050506020204" pitchFamily="18"/>
                  <a:cs typeface="Arial" panose="020B0604020202020204" pitchFamily="34" charset="0"/>
                </a:rPr>
                <a:t> 2: </a:t>
              </a:r>
              <a:r>
                <a:rPr lang="en-US" sz="2800" b="1" dirty="0" err="1">
                  <a:solidFill>
                    <a:schemeClr val="bg1"/>
                  </a:solidFill>
                  <a:latin typeface="UTM Avo" panose="02040603050506020204" pitchFamily="18"/>
                  <a:cs typeface="Arial" panose="020B0604020202020204" pitchFamily="34" charset="0"/>
                </a:rPr>
                <a:t>Đưa</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ra</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lời</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khuyên</a:t>
              </a:r>
              <a:endParaRPr lang="en-US" sz="2800" b="1" dirty="0">
                <a:solidFill>
                  <a:schemeClr val="bg1"/>
                </a:solidFill>
                <a:latin typeface="UTM Avo" panose="02040603050506020204" pitchFamily="18"/>
                <a:cs typeface="Arial" panose="020B0604020202020204" pitchFamily="34" charset="0"/>
              </a:endParaRPr>
            </a:p>
          </p:txBody>
        </p:sp>
      </p:grpSp>
      <p:sp>
        <p:nvSpPr>
          <p:cNvPr id="10" name="Rectangle: Rounded Corners 42">
            <a:extLst>
              <a:ext uri="{FF2B5EF4-FFF2-40B4-BE49-F238E27FC236}">
                <a16:creationId xmlns:a16="http://schemas.microsoft.com/office/drawing/2014/main" id="{473855F9-D317-00B6-050A-85E8A7F4C743}"/>
              </a:ext>
            </a:extLst>
          </p:cNvPr>
          <p:cNvSpPr/>
          <p:nvPr/>
        </p:nvSpPr>
        <p:spPr>
          <a:xfrm>
            <a:off x="961495" y="3121490"/>
            <a:ext cx="10367026" cy="1607237"/>
          </a:xfrm>
          <a:prstGeom prst="roundRect">
            <a:avLst/>
          </a:prstGeom>
          <a:solidFill>
            <a:srgbClr val="FFF6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chemeClr val="tx1"/>
                </a:solidFill>
                <a:latin typeface="UTM Avo" panose="02040603050506020204" pitchFamily="18"/>
                <a:cs typeface="Arial" panose="020B0604020202020204" pitchFamily="34" charset="0"/>
              </a:rPr>
              <a:t>Tình huống </a:t>
            </a:r>
            <a:r>
              <a:rPr lang="en-US" sz="2400" b="1">
                <a:solidFill>
                  <a:schemeClr val="tx1"/>
                </a:solidFill>
                <a:latin typeface="UTM Avo" panose="02040603050506020204" pitchFamily="18"/>
                <a:cs typeface="Arial" panose="020B0604020202020204" pitchFamily="34" charset="0"/>
              </a:rPr>
              <a:t>1</a:t>
            </a:r>
            <a:r>
              <a:rPr lang="vi-VN" sz="2400" b="1">
                <a:solidFill>
                  <a:schemeClr val="tx1"/>
                </a:solidFill>
                <a:latin typeface="UTM Avo" panose="02040603050506020204" pitchFamily="18"/>
                <a:cs typeface="Arial" panose="020B0604020202020204" pitchFamily="34" charset="0"/>
              </a:rPr>
              <a:t>: </a:t>
            </a:r>
            <a:r>
              <a:rPr lang="vi-VN" sz="2400">
                <a:solidFill>
                  <a:schemeClr val="tx1"/>
                </a:solidFill>
                <a:latin typeface="UTM Avo" panose="02040603050506020204" pitchFamily="18"/>
                <a:cs typeface="Arial" panose="020B0604020202020204" pitchFamily="34" charset="0"/>
              </a:rPr>
              <a:t>Thấy hoa phượng ở công viên gần nhà đang nở đỏ rực, Lan rủ Huệ bẻ vài cành để đem về nhà.</a:t>
            </a:r>
            <a:endParaRPr lang="en-US" sz="2400">
              <a:solidFill>
                <a:schemeClr val="tx1"/>
              </a:solidFill>
              <a:latin typeface="UTM Avo" panose="02040603050506020204" pitchFamily="18"/>
              <a:cs typeface="Arial" panose="020B0604020202020204" pitchFamily="34" charset="0"/>
            </a:endParaRPr>
          </a:p>
        </p:txBody>
      </p:sp>
      <p:grpSp>
        <p:nvGrpSpPr>
          <p:cNvPr id="11" name="Group 10">
            <a:extLst>
              <a:ext uri="{FF2B5EF4-FFF2-40B4-BE49-F238E27FC236}">
                <a16:creationId xmlns:a16="http://schemas.microsoft.com/office/drawing/2014/main" id="{359604C6-1FB7-1540-9805-D4E5EAB4B90D}"/>
              </a:ext>
            </a:extLst>
          </p:cNvPr>
          <p:cNvGrpSpPr/>
          <p:nvPr/>
        </p:nvGrpSpPr>
        <p:grpSpPr>
          <a:xfrm>
            <a:off x="1489292" y="4857407"/>
            <a:ext cx="9311431" cy="596900"/>
            <a:chOff x="844440" y="6004538"/>
            <a:chExt cx="13967146" cy="895350"/>
          </a:xfrm>
        </p:grpSpPr>
        <p:pic>
          <p:nvPicPr>
            <p:cNvPr id="12" name="Graphic 11" descr="Back with solid fill">
              <a:extLst>
                <a:ext uri="{FF2B5EF4-FFF2-40B4-BE49-F238E27FC236}">
                  <a16:creationId xmlns:a16="http://schemas.microsoft.com/office/drawing/2014/main" id="{CBB636A2-793D-8BF2-203B-27077FE7E1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13" name="TextBox 12">
              <a:extLst>
                <a:ext uri="{FF2B5EF4-FFF2-40B4-BE49-F238E27FC236}">
                  <a16:creationId xmlns:a16="http://schemas.microsoft.com/office/drawing/2014/main" id="{0CC4D1E1-BD15-BA25-16D2-AA49BC169DFF}"/>
                </a:ext>
              </a:extLst>
            </p:cNvPr>
            <p:cNvSpPr txBox="1"/>
            <p:nvPr/>
          </p:nvSpPr>
          <p:spPr>
            <a:xfrm>
              <a:off x="2180317" y="6129047"/>
              <a:ext cx="12631269" cy="692498"/>
            </a:xfrm>
            <a:prstGeom prst="rect">
              <a:avLst/>
            </a:prstGeom>
            <a:noFill/>
          </p:spPr>
          <p:txBody>
            <a:bodyPr wrap="square">
              <a:spAutoFit/>
            </a:bodyPr>
            <a:lstStyle/>
            <a:p>
              <a:pPr algn="just"/>
              <a:r>
                <a:rPr lang="en-US" sz="2400" b="1" i="1">
                  <a:latin typeface="UTM Avo" panose="02040603050506020204" pitchFamily="18"/>
                  <a:cs typeface="Arial" panose="020B0604020202020204" pitchFamily="34" charset="0"/>
                </a:rPr>
                <a:t>Nếu là Huệ, em sẽ khuyên Lan điều gì?</a:t>
              </a:r>
            </a:p>
          </p:txBody>
        </p:sp>
      </p:grpSp>
    </p:spTree>
    <p:extLst>
      <p:ext uri="{BB962C8B-B14F-4D97-AF65-F5344CB8AC3E}">
        <p14:creationId xmlns:p14="http://schemas.microsoft.com/office/powerpoint/2010/main" val="31955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5D4B-60A8-A68A-BD39-5E633772E4E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C4D8492-CCCB-E10A-3337-662930B07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2">
            <a:extLst>
              <a:ext uri="{FF2B5EF4-FFF2-40B4-BE49-F238E27FC236}">
                <a16:creationId xmlns:a16="http://schemas.microsoft.com/office/drawing/2014/main" id="{1A2ACDA5-5601-3EF8-4125-7B08355A704B}"/>
              </a:ext>
            </a:extLst>
          </p:cNvPr>
          <p:cNvSpPr/>
          <p:nvPr/>
        </p:nvSpPr>
        <p:spPr>
          <a:xfrm>
            <a:off x="410699" y="758385"/>
            <a:ext cx="11023600" cy="1618832"/>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Trường tổ chức cho học sinh khối lớp 4 đi tham quan bảo tàng. Nam rủ Bảo trèo lên trống đồng để chụp ảnh.</a:t>
            </a:r>
            <a:endParaRPr lang="en-US" sz="2400" dirty="0">
              <a:solidFill>
                <a:schemeClr val="tx1"/>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4D8DADD9-D10F-4B08-F8D1-B4D451ABEFE1}"/>
              </a:ext>
            </a:extLst>
          </p:cNvPr>
          <p:cNvGrpSpPr/>
          <p:nvPr/>
        </p:nvGrpSpPr>
        <p:grpSpPr>
          <a:xfrm>
            <a:off x="640544" y="2580167"/>
            <a:ext cx="9615933" cy="596900"/>
            <a:chOff x="928844" y="6009042"/>
            <a:chExt cx="14423899" cy="895350"/>
          </a:xfrm>
        </p:grpSpPr>
        <p:pic>
          <p:nvPicPr>
            <p:cNvPr id="6" name="Graphic 5" descr="Back with solid fill">
              <a:extLst>
                <a:ext uri="{FF2B5EF4-FFF2-40B4-BE49-F238E27FC236}">
                  <a16:creationId xmlns:a16="http://schemas.microsoft.com/office/drawing/2014/main" id="{33CB8CB5-0E9F-9393-8DD0-30C15E64E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928844" y="6009042"/>
              <a:ext cx="1193800" cy="895350"/>
            </a:xfrm>
            <a:prstGeom prst="rect">
              <a:avLst/>
            </a:prstGeom>
          </p:spPr>
        </p:pic>
        <p:sp>
          <p:nvSpPr>
            <p:cNvPr id="7" name="TextBox 6">
              <a:extLst>
                <a:ext uri="{FF2B5EF4-FFF2-40B4-BE49-F238E27FC236}">
                  <a16:creationId xmlns:a16="http://schemas.microsoft.com/office/drawing/2014/main" id="{7034F734-995E-FAFE-6281-AD56CD6F02CC}"/>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Bảo, em sẽ khuyên Nam điều </a:t>
              </a:r>
              <a:r>
                <a:rPr lang="vi-VN" sz="2400" b="1" i="1">
                  <a:latin typeface="UTM Avo" panose="02040603050506020204" pitchFamily="18"/>
                  <a:cs typeface="Arial" panose="020B0604020202020204" pitchFamily="34" charset="0"/>
                </a:rPr>
                <a:t>gì?</a:t>
              </a:r>
              <a:endParaRPr lang="en-US" sz="2400" b="1" i="1" dirty="0">
                <a:latin typeface="UTM Avo" panose="02040603050506020204" pitchFamily="18"/>
                <a:cs typeface="Arial" panose="020B0604020202020204" pitchFamily="34" charset="0"/>
              </a:endParaRPr>
            </a:p>
          </p:txBody>
        </p:sp>
      </p:grpSp>
      <p:sp>
        <p:nvSpPr>
          <p:cNvPr id="8" name="Rectangle: Rounded Corners 6">
            <a:extLst>
              <a:ext uri="{FF2B5EF4-FFF2-40B4-BE49-F238E27FC236}">
                <a16:creationId xmlns:a16="http://schemas.microsoft.com/office/drawing/2014/main" id="{46B9748C-07CC-F016-3D69-8B827FCD8500}"/>
              </a:ext>
            </a:extLst>
          </p:cNvPr>
          <p:cNvSpPr/>
          <p:nvPr/>
        </p:nvSpPr>
        <p:spPr>
          <a:xfrm>
            <a:off x="410699" y="3318587"/>
            <a:ext cx="11023600" cy="1618832"/>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chemeClr val="tx1"/>
                </a:solidFill>
                <a:latin typeface="UTM Avo" panose="02040603050506020204" pitchFamily="18"/>
                <a:cs typeface="Arial" panose="020B0604020202020204" pitchFamily="34" charset="0"/>
              </a:rPr>
              <a:t>Tình huống </a:t>
            </a:r>
            <a:r>
              <a:rPr lang="en-US" sz="2400" b="1">
                <a:solidFill>
                  <a:schemeClr val="tx1"/>
                </a:solidFill>
                <a:latin typeface="UTM Avo" panose="02040603050506020204" pitchFamily="18"/>
                <a:cs typeface="Arial" panose="020B0604020202020204" pitchFamily="34" charset="0"/>
              </a:rPr>
              <a:t>3</a:t>
            </a:r>
            <a:r>
              <a:rPr lang="vi-VN" sz="2400" b="1">
                <a:solidFill>
                  <a:schemeClr val="tx1"/>
                </a:solidFill>
                <a:latin typeface="UTM Avo" panose="02040603050506020204" pitchFamily="18"/>
                <a:cs typeface="Arial" panose="020B0604020202020204" pitchFamily="34" charset="0"/>
              </a:rPr>
              <a:t>: </a:t>
            </a:r>
            <a:r>
              <a:rPr lang="vi-VN" sz="2400">
                <a:solidFill>
                  <a:schemeClr val="tx1"/>
                </a:solidFill>
                <a:latin typeface="UTM Avo" panose="02040603050506020204" pitchFamily="18"/>
                <a:cs typeface="Arial" panose="020B0604020202020204" pitchFamily="34" charset="0"/>
              </a:rPr>
              <a:t>Đang đi thang máy trong chung cư, một nhóm bạn liên tục đùa nghịch, bấm vào bảng điều khiển</a:t>
            </a:r>
            <a:r>
              <a:rPr lang="en-US" sz="2400">
                <a:solidFill>
                  <a:schemeClr val="tx1"/>
                </a:solidFill>
                <a:latin typeface="UTM Avo" panose="02040603050506020204" pitchFamily="18"/>
                <a:cs typeface="Arial" panose="020B0604020202020204" pitchFamily="34" charset="0"/>
              </a:rPr>
              <a:t>.</a:t>
            </a:r>
          </a:p>
        </p:txBody>
      </p:sp>
      <p:grpSp>
        <p:nvGrpSpPr>
          <p:cNvPr id="9" name="Group 8">
            <a:extLst>
              <a:ext uri="{FF2B5EF4-FFF2-40B4-BE49-F238E27FC236}">
                <a16:creationId xmlns:a16="http://schemas.microsoft.com/office/drawing/2014/main" id="{AB389259-C82B-9E63-EAE7-A02A783F0F3D}"/>
              </a:ext>
            </a:extLst>
          </p:cNvPr>
          <p:cNvGrpSpPr/>
          <p:nvPr/>
        </p:nvGrpSpPr>
        <p:grpSpPr>
          <a:xfrm>
            <a:off x="640544" y="5148745"/>
            <a:ext cx="10907149" cy="596900"/>
            <a:chOff x="898364" y="5986012"/>
            <a:chExt cx="16360724" cy="895350"/>
          </a:xfrm>
          <a:solidFill>
            <a:srgbClr val="FFF9F7"/>
          </a:solidFill>
        </p:grpSpPr>
        <p:pic>
          <p:nvPicPr>
            <p:cNvPr id="10" name="Graphic 9" descr="Back with solid fill">
              <a:extLst>
                <a:ext uri="{FF2B5EF4-FFF2-40B4-BE49-F238E27FC236}">
                  <a16:creationId xmlns:a16="http://schemas.microsoft.com/office/drawing/2014/main" id="{B0E864BE-E7C2-615A-7A95-1814FC728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98364" y="5986012"/>
              <a:ext cx="1193800" cy="895350"/>
            </a:xfrm>
            <a:prstGeom prst="rect">
              <a:avLst/>
            </a:prstGeom>
          </p:spPr>
        </p:pic>
        <p:sp>
          <p:nvSpPr>
            <p:cNvPr id="11" name="TextBox 10">
              <a:extLst>
                <a:ext uri="{FF2B5EF4-FFF2-40B4-BE49-F238E27FC236}">
                  <a16:creationId xmlns:a16="http://schemas.microsoft.com/office/drawing/2014/main" id="{29D360BC-EF10-2B90-A572-95FF1604BDB2}"/>
                </a:ext>
              </a:extLst>
            </p:cNvPr>
            <p:cNvSpPr txBox="1"/>
            <p:nvPr/>
          </p:nvSpPr>
          <p:spPr>
            <a:xfrm>
              <a:off x="2092165" y="6126338"/>
              <a:ext cx="15166923" cy="692498"/>
            </a:xfrm>
            <a:prstGeom prst="rect">
              <a:avLst/>
            </a:prstGeom>
            <a:grpFill/>
          </p:spPr>
          <p:txBody>
            <a:bodyPr wrap="square">
              <a:spAutoFit/>
            </a:bodyPr>
            <a:lstStyle/>
            <a:p>
              <a:pPr algn="just"/>
              <a:r>
                <a:rPr lang="vi-VN" sz="2400" b="1" i="1" dirty="0">
                  <a:latin typeface="UTM Avo" panose="02040603050506020204" pitchFamily="18"/>
                  <a:cs typeface="Arial" panose="020B0604020202020204" pitchFamily="34" charset="0"/>
                </a:rPr>
                <a:t>Nếu cùng ở trong thang máy, em sẽ khuyên các bạn điều gì?</a:t>
              </a:r>
              <a:endParaRPr lang="en-US" sz="2400" b="1" i="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64171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B248-9DEB-2098-E341-D2DD16E01F6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651A26E-557C-609A-EFD0-AE04AB6B6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7">
            <a:extLst>
              <a:ext uri="{FF2B5EF4-FFF2-40B4-BE49-F238E27FC236}">
                <a16:creationId xmlns:a16="http://schemas.microsoft.com/office/drawing/2014/main" id="{1FF3425E-916F-BEB3-4E3F-A8D2B4C5887A}"/>
              </a:ext>
            </a:extLst>
          </p:cNvPr>
          <p:cNvSpPr/>
          <p:nvPr/>
        </p:nvSpPr>
        <p:spPr>
          <a:xfrm>
            <a:off x="5034761" y="2091582"/>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39" name="TextBox 9">
            <a:extLst>
              <a:ext uri="{FF2B5EF4-FFF2-40B4-BE49-F238E27FC236}">
                <a16:creationId xmlns:a16="http://schemas.microsoft.com/office/drawing/2014/main" id="{8C262D23-2D76-DE6C-9FEF-8034F5EBEFFA}"/>
              </a:ext>
            </a:extLst>
          </p:cNvPr>
          <p:cNvSpPr txBox="1"/>
          <p:nvPr/>
        </p:nvSpPr>
        <p:spPr>
          <a:xfrm>
            <a:off x="5480544" y="2986397"/>
            <a:ext cx="5754609" cy="1583510"/>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Nếu là </a:t>
            </a:r>
            <a:r>
              <a:rPr lang="en-US" sz="2400" dirty="0" err="1">
                <a:latin typeface="UTM Avo" panose="02040603050506020204" pitchFamily="18"/>
                <a:cs typeface="Arial" panose="020B0604020202020204" pitchFamily="34" charset="0"/>
              </a:rPr>
              <a:t>Huệ</a:t>
            </a:r>
            <a:r>
              <a:rPr lang="vi-VN" sz="2400" dirty="0">
                <a:latin typeface="UTM Avo" panose="02040603050506020204" pitchFamily="18"/>
                <a:cs typeface="Arial" panose="020B0604020202020204" pitchFamily="34" charset="0"/>
              </a:rPr>
              <a:t>, em có thể khuyên Lan không được bẻ hoa phượng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đây là hành vi phá hoại của công.</a:t>
            </a:r>
            <a:endParaRPr lang="vi-VN" sz="2400" i="1" dirty="0">
              <a:solidFill>
                <a:srgbClr val="FF0000"/>
              </a:solidFill>
              <a:latin typeface="UTM Avo" panose="02040603050506020204" pitchFamily="18"/>
              <a:cs typeface="Arial" panose="020B0604020202020204" pitchFamily="34" charset="0"/>
            </a:endParaRPr>
          </a:p>
        </p:txBody>
      </p:sp>
      <p:grpSp>
        <p:nvGrpSpPr>
          <p:cNvPr id="40" name="Group 39">
            <a:extLst>
              <a:ext uri="{FF2B5EF4-FFF2-40B4-BE49-F238E27FC236}">
                <a16:creationId xmlns:a16="http://schemas.microsoft.com/office/drawing/2014/main" id="{09FCC508-4B63-D3D9-971D-6EF888FB1836}"/>
              </a:ext>
            </a:extLst>
          </p:cNvPr>
          <p:cNvGrpSpPr/>
          <p:nvPr/>
        </p:nvGrpSpPr>
        <p:grpSpPr>
          <a:xfrm>
            <a:off x="3670793" y="796029"/>
            <a:ext cx="5055917" cy="713845"/>
            <a:chOff x="4834930" y="84191"/>
            <a:chExt cx="7359542" cy="950517"/>
          </a:xfrm>
          <a:solidFill>
            <a:srgbClr val="F68120"/>
          </a:solidFill>
        </p:grpSpPr>
        <p:sp>
          <p:nvSpPr>
            <p:cNvPr id="41" name="Round Same Side Corner Rectangle 11">
              <a:extLst>
                <a:ext uri="{FF2B5EF4-FFF2-40B4-BE49-F238E27FC236}">
                  <a16:creationId xmlns:a16="http://schemas.microsoft.com/office/drawing/2014/main" id="{CB5BFC68-AE13-06C2-495C-1D699091DD00}"/>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42" name="TextBox 41">
              <a:extLst>
                <a:ext uri="{FF2B5EF4-FFF2-40B4-BE49-F238E27FC236}">
                  <a16:creationId xmlns:a16="http://schemas.microsoft.com/office/drawing/2014/main" id="{A8F81560-D8F7-8EA4-9FD3-DC2E48F45FBA}"/>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43" name="Group 42">
            <a:extLst>
              <a:ext uri="{FF2B5EF4-FFF2-40B4-BE49-F238E27FC236}">
                <a16:creationId xmlns:a16="http://schemas.microsoft.com/office/drawing/2014/main" id="{3D6B5AB5-F53C-118E-DA18-7B1C5634C2D3}"/>
              </a:ext>
            </a:extLst>
          </p:cNvPr>
          <p:cNvGrpSpPr/>
          <p:nvPr/>
        </p:nvGrpSpPr>
        <p:grpSpPr>
          <a:xfrm>
            <a:off x="366414" y="1654702"/>
            <a:ext cx="4216400" cy="4246900"/>
            <a:chOff x="756941" y="3078653"/>
            <a:chExt cx="6324600" cy="6370350"/>
          </a:xfrm>
        </p:grpSpPr>
        <p:grpSp>
          <p:nvGrpSpPr>
            <p:cNvPr id="44" name="Group 43">
              <a:extLst>
                <a:ext uri="{FF2B5EF4-FFF2-40B4-BE49-F238E27FC236}">
                  <a16:creationId xmlns:a16="http://schemas.microsoft.com/office/drawing/2014/main" id="{20735297-3CA7-166F-CF4F-9D5A849BC8DB}"/>
                </a:ext>
              </a:extLst>
            </p:cNvPr>
            <p:cNvGrpSpPr/>
            <p:nvPr/>
          </p:nvGrpSpPr>
          <p:grpSpPr>
            <a:xfrm>
              <a:off x="756941" y="3078653"/>
              <a:ext cx="6324600" cy="6370350"/>
              <a:chOff x="812040" y="2781045"/>
              <a:chExt cx="6324600" cy="6370350"/>
            </a:xfrm>
          </p:grpSpPr>
          <p:sp>
            <p:nvSpPr>
              <p:cNvPr id="46" name="Freeform 7">
                <a:extLst>
                  <a:ext uri="{FF2B5EF4-FFF2-40B4-BE49-F238E27FC236}">
                    <a16:creationId xmlns:a16="http://schemas.microsoft.com/office/drawing/2014/main" id="{455E544E-5396-D00A-2191-E49BF6CAE0B4}"/>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47" name="Group 46">
                <a:extLst>
                  <a:ext uri="{FF2B5EF4-FFF2-40B4-BE49-F238E27FC236}">
                    <a16:creationId xmlns:a16="http://schemas.microsoft.com/office/drawing/2014/main" id="{52049730-029D-C721-D40F-3EDCB63306B8}"/>
                  </a:ext>
                </a:extLst>
              </p:cNvPr>
              <p:cNvGrpSpPr/>
              <p:nvPr/>
            </p:nvGrpSpPr>
            <p:grpSpPr>
              <a:xfrm>
                <a:off x="1075815" y="3284516"/>
                <a:ext cx="5826740" cy="1070767"/>
                <a:chOff x="1426698" y="3996022"/>
                <a:chExt cx="5826740" cy="1070767"/>
              </a:xfrm>
            </p:grpSpPr>
            <p:sp>
              <p:nvSpPr>
                <p:cNvPr id="48" name="Freeform 10">
                  <a:extLst>
                    <a:ext uri="{FF2B5EF4-FFF2-40B4-BE49-F238E27FC236}">
                      <a16:creationId xmlns:a16="http://schemas.microsoft.com/office/drawing/2014/main" id="{E3C1C191-05DC-D454-50C2-82A129862898}"/>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49" name="TextBox 48">
                  <a:extLst>
                    <a:ext uri="{FF2B5EF4-FFF2-40B4-BE49-F238E27FC236}">
                      <a16:creationId xmlns:a16="http://schemas.microsoft.com/office/drawing/2014/main" id="{FA833E45-843A-F464-F904-25A42B3E15E8}"/>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1</a:t>
                  </a:r>
                </a:p>
              </p:txBody>
            </p:sp>
          </p:grpSp>
        </p:grpSp>
        <p:pic>
          <p:nvPicPr>
            <p:cNvPr id="45" name="Picture 44" descr="A cartoon of a child holding a flower&#10;&#10;Description automatically generated">
              <a:extLst>
                <a:ext uri="{FF2B5EF4-FFF2-40B4-BE49-F238E27FC236}">
                  <a16:creationId xmlns:a16="http://schemas.microsoft.com/office/drawing/2014/main" id="{4742BD38-D902-23E1-4B47-4F5AD6C42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710" y="4978710"/>
              <a:ext cx="4144473" cy="4144473"/>
            </a:xfrm>
            <a:prstGeom prst="rect">
              <a:avLst/>
            </a:prstGeom>
          </p:spPr>
        </p:pic>
      </p:grpSp>
    </p:spTree>
    <p:extLst>
      <p:ext uri="{BB962C8B-B14F-4D97-AF65-F5344CB8AC3E}">
        <p14:creationId xmlns:p14="http://schemas.microsoft.com/office/powerpoint/2010/main" val="316350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9009C973-6BA8-0DA4-E855-88E8083E2101}"/>
              </a:ext>
            </a:extLst>
          </p:cNvPr>
          <p:cNvSpPr/>
          <p:nvPr/>
        </p:nvSpPr>
        <p:spPr>
          <a:xfrm>
            <a:off x="5170748" y="1969662"/>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13" name="TextBox 9">
            <a:extLst>
              <a:ext uri="{FF2B5EF4-FFF2-40B4-BE49-F238E27FC236}">
                <a16:creationId xmlns:a16="http://schemas.microsoft.com/office/drawing/2014/main" id="{3F7A0650-10F1-CE82-C850-141A94E2EF30}"/>
              </a:ext>
            </a:extLst>
          </p:cNvPr>
          <p:cNvSpPr txBox="1"/>
          <p:nvPr/>
        </p:nvSpPr>
        <p:spPr>
          <a:xfrm>
            <a:off x="5616531" y="2633473"/>
            <a:ext cx="5754609" cy="2137508"/>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Nếu là </a:t>
            </a:r>
            <a:r>
              <a:rPr lang="en-US" sz="2400" dirty="0" err="1">
                <a:latin typeface="UTM Avo" panose="02040603050506020204" pitchFamily="18"/>
                <a:cs typeface="Arial" panose="020B0604020202020204" pitchFamily="34" charset="0"/>
              </a:rPr>
              <a:t>Bảo</a:t>
            </a:r>
            <a:r>
              <a:rPr lang="vi-VN" sz="2400" dirty="0">
                <a:latin typeface="UTM Avo" panose="02040603050506020204" pitchFamily="18"/>
                <a:cs typeface="Arial" panose="020B0604020202020204" pitchFamily="34" charset="0"/>
              </a:rPr>
              <a:t>, em có thể khuyên </a:t>
            </a:r>
            <a:r>
              <a:rPr lang="en-US" sz="2400" dirty="0">
                <a:latin typeface="UTM Avo" panose="02040603050506020204" pitchFamily="18"/>
                <a:cs typeface="Arial" panose="020B0604020202020204" pitchFamily="34" charset="0"/>
              </a:rPr>
              <a:t>Nam</a:t>
            </a:r>
            <a:r>
              <a:rPr lang="vi-VN" sz="2400" dirty="0">
                <a:latin typeface="UTM Avo" panose="02040603050506020204" pitchFamily="18"/>
                <a:cs typeface="Arial" panose="020B0604020202020204" pitchFamily="34" charset="0"/>
              </a:rPr>
              <a:t> không được trèo lên trống đồng để chụp hình, đây là hành vi phá hoại của công.</a:t>
            </a:r>
            <a:endParaRPr lang="vi-VN" sz="2400" i="1" dirty="0">
              <a:solidFill>
                <a:srgbClr val="FF0000"/>
              </a:solidFill>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EC9CCAA0-936C-ED7A-B00D-688138F538D2}"/>
              </a:ext>
            </a:extLst>
          </p:cNvPr>
          <p:cNvGrpSpPr/>
          <p:nvPr/>
        </p:nvGrpSpPr>
        <p:grpSpPr>
          <a:xfrm>
            <a:off x="3806780" y="674109"/>
            <a:ext cx="5055917" cy="713845"/>
            <a:chOff x="4834930" y="84191"/>
            <a:chExt cx="7359542" cy="950517"/>
          </a:xfrm>
          <a:solidFill>
            <a:srgbClr val="F68120"/>
          </a:solidFill>
        </p:grpSpPr>
        <p:sp>
          <p:nvSpPr>
            <p:cNvPr id="15" name="Round Same Side Corner Rectangle 11">
              <a:extLst>
                <a:ext uri="{FF2B5EF4-FFF2-40B4-BE49-F238E27FC236}">
                  <a16:creationId xmlns:a16="http://schemas.microsoft.com/office/drawing/2014/main" id="{9E3793DC-DB5F-80CA-CFD5-48278E4A51C6}"/>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D5EBDA3D-3E2E-1E28-85B6-9F01FEC13718}"/>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7" name="Freeform 10">
            <a:extLst>
              <a:ext uri="{FF2B5EF4-FFF2-40B4-BE49-F238E27FC236}">
                <a16:creationId xmlns:a16="http://schemas.microsoft.com/office/drawing/2014/main" id="{FEF9D288-5C65-7604-EF30-048854402961}"/>
              </a:ext>
            </a:extLst>
          </p:cNvPr>
          <p:cNvSpPr/>
          <p:nvPr/>
        </p:nvSpPr>
        <p:spPr>
          <a:xfrm>
            <a:off x="11265386" y="7034752"/>
            <a:ext cx="603356" cy="915984"/>
          </a:xfrm>
          <a:custGeom>
            <a:avLst/>
            <a:gdLst/>
            <a:ahLst/>
            <a:cxnLst/>
            <a:rect l="l" t="t" r="r" b="b"/>
            <a:pathLst>
              <a:path w="1584990" h="2057400">
                <a:moveTo>
                  <a:pt x="0" y="0"/>
                </a:moveTo>
                <a:lnTo>
                  <a:pt x="1584989" y="0"/>
                </a:lnTo>
                <a:lnTo>
                  <a:pt x="15849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700">
              <a:latin typeface="UTM Avo" panose="02040603050506020204" pitchFamily="18"/>
            </a:endParaRPr>
          </a:p>
        </p:txBody>
      </p:sp>
      <p:grpSp>
        <p:nvGrpSpPr>
          <p:cNvPr id="18" name="Group 17">
            <a:extLst>
              <a:ext uri="{FF2B5EF4-FFF2-40B4-BE49-F238E27FC236}">
                <a16:creationId xmlns:a16="http://schemas.microsoft.com/office/drawing/2014/main" id="{F1D9AD7F-577A-3F42-6015-C76F74C9E272}"/>
              </a:ext>
            </a:extLst>
          </p:cNvPr>
          <p:cNvGrpSpPr/>
          <p:nvPr/>
        </p:nvGrpSpPr>
        <p:grpSpPr>
          <a:xfrm>
            <a:off x="502401" y="1532782"/>
            <a:ext cx="4216400" cy="4246900"/>
            <a:chOff x="756941" y="3078653"/>
            <a:chExt cx="6324600" cy="6370350"/>
          </a:xfrm>
        </p:grpSpPr>
        <p:grpSp>
          <p:nvGrpSpPr>
            <p:cNvPr id="19" name="Group 18">
              <a:extLst>
                <a:ext uri="{FF2B5EF4-FFF2-40B4-BE49-F238E27FC236}">
                  <a16:creationId xmlns:a16="http://schemas.microsoft.com/office/drawing/2014/main" id="{76DB2BF4-B33D-0371-0FA0-7A617052A323}"/>
                </a:ext>
              </a:extLst>
            </p:cNvPr>
            <p:cNvGrpSpPr/>
            <p:nvPr/>
          </p:nvGrpSpPr>
          <p:grpSpPr>
            <a:xfrm>
              <a:off x="756941" y="3078653"/>
              <a:ext cx="6324600" cy="6370350"/>
              <a:chOff x="812040" y="2781045"/>
              <a:chExt cx="6324600" cy="6370350"/>
            </a:xfrm>
          </p:grpSpPr>
          <p:sp>
            <p:nvSpPr>
              <p:cNvPr id="21" name="Freeform 7">
                <a:extLst>
                  <a:ext uri="{FF2B5EF4-FFF2-40B4-BE49-F238E27FC236}">
                    <a16:creationId xmlns:a16="http://schemas.microsoft.com/office/drawing/2014/main" id="{6EB7119C-CCF2-8CA0-02A5-B7031C612987}"/>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8D6C843D-F2ED-8782-923D-49D81A1E3B45}"/>
                  </a:ext>
                </a:extLst>
              </p:cNvPr>
              <p:cNvGrpSpPr/>
              <p:nvPr/>
            </p:nvGrpSpPr>
            <p:grpSpPr>
              <a:xfrm>
                <a:off x="1075815" y="3284516"/>
                <a:ext cx="5826740" cy="1070767"/>
                <a:chOff x="1426698" y="3996022"/>
                <a:chExt cx="5826740" cy="1070767"/>
              </a:xfrm>
            </p:grpSpPr>
            <p:sp>
              <p:nvSpPr>
                <p:cNvPr id="23" name="Freeform 10">
                  <a:extLst>
                    <a:ext uri="{FF2B5EF4-FFF2-40B4-BE49-F238E27FC236}">
                      <a16:creationId xmlns:a16="http://schemas.microsoft.com/office/drawing/2014/main" id="{FFC0FC21-5004-D60A-4513-D41E5F2F50F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24" name="TextBox 23">
                  <a:extLst>
                    <a:ext uri="{FF2B5EF4-FFF2-40B4-BE49-F238E27FC236}">
                      <a16:creationId xmlns:a16="http://schemas.microsoft.com/office/drawing/2014/main" id="{7A24789A-AC9B-2DFC-CF24-EF18D3E6D587}"/>
                    </a:ext>
                  </a:extLst>
                </p:cNvPr>
                <p:cNvSpPr txBox="1"/>
                <p:nvPr/>
              </p:nvSpPr>
              <p:spPr>
                <a:xfrm>
                  <a:off x="1426698" y="4147871"/>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2</a:t>
                  </a:r>
                </a:p>
              </p:txBody>
            </p:sp>
          </p:grpSp>
        </p:grpSp>
        <p:pic>
          <p:nvPicPr>
            <p:cNvPr id="20" name="Picture 19">
              <a:extLst>
                <a:ext uri="{FF2B5EF4-FFF2-40B4-BE49-F238E27FC236}">
                  <a16:creationId xmlns:a16="http://schemas.microsoft.com/office/drawing/2014/main" id="{864D9D33-A45F-1587-20B3-2E7BECAFB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71710" y="5135848"/>
              <a:ext cx="4144473" cy="3830199"/>
            </a:xfrm>
            <a:prstGeom prst="rect">
              <a:avLst/>
            </a:prstGeom>
          </p:spPr>
        </p:pic>
      </p:grpSp>
    </p:spTree>
    <p:extLst>
      <p:ext uri="{BB962C8B-B14F-4D97-AF65-F5344CB8AC3E}">
        <p14:creationId xmlns:p14="http://schemas.microsoft.com/office/powerpoint/2010/main" val="240639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9009C973-6BA8-0DA4-E855-88E8083E210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13" name="TextBox 9">
            <a:extLst>
              <a:ext uri="{FF2B5EF4-FFF2-40B4-BE49-F238E27FC236}">
                <a16:creationId xmlns:a16="http://schemas.microsoft.com/office/drawing/2014/main" id="{3F7A0650-10F1-CE82-C850-141A94E2EF30}"/>
              </a:ext>
            </a:extLst>
          </p:cNvPr>
          <p:cNvSpPr txBox="1"/>
          <p:nvPr/>
        </p:nvSpPr>
        <p:spPr>
          <a:xfrm>
            <a:off x="5593085" y="2891609"/>
            <a:ext cx="5754609" cy="3245504"/>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Em có thể khuyên bạn không được đùa nghịch trong th</a:t>
            </a:r>
            <a:r>
              <a:rPr lang="en-US" sz="2400" dirty="0">
                <a:latin typeface="UTM Avo" panose="02040603050506020204" pitchFamily="18"/>
                <a:cs typeface="Arial" panose="020B0604020202020204" pitchFamily="34" charset="0"/>
              </a:rPr>
              <a:t>a</a:t>
            </a:r>
            <a:r>
              <a:rPr lang="vi-VN" sz="2400" dirty="0">
                <a:latin typeface="UTM Avo" panose="02040603050506020204" pitchFamily="18"/>
                <a:cs typeface="Arial" panose="020B0604020202020204" pitchFamily="34" charset="0"/>
              </a:rPr>
              <a:t>ng máy, phá hoại bảng điều khiển của thang máy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điều này có thể gây nguy hiểm cho bản thân trong quá trình đi thang máy và gây hư hỏng cho thang máy.</a:t>
            </a:r>
            <a:endParaRPr lang="vi-VN" sz="2400" i="1" dirty="0">
              <a:solidFill>
                <a:srgbClr val="FF0000"/>
              </a:solidFill>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EC9CCAA0-936C-ED7A-B00D-688138F538D2}"/>
              </a:ext>
            </a:extLst>
          </p:cNvPr>
          <p:cNvGrpSpPr/>
          <p:nvPr/>
        </p:nvGrpSpPr>
        <p:grpSpPr>
          <a:xfrm>
            <a:off x="3783334" y="1532238"/>
            <a:ext cx="5055917" cy="713845"/>
            <a:chOff x="4834930" y="84191"/>
            <a:chExt cx="7359542" cy="950517"/>
          </a:xfrm>
          <a:solidFill>
            <a:srgbClr val="F68120"/>
          </a:solidFill>
        </p:grpSpPr>
        <p:sp>
          <p:nvSpPr>
            <p:cNvPr id="15" name="Round Same Side Corner Rectangle 11">
              <a:extLst>
                <a:ext uri="{FF2B5EF4-FFF2-40B4-BE49-F238E27FC236}">
                  <a16:creationId xmlns:a16="http://schemas.microsoft.com/office/drawing/2014/main" id="{9E3793DC-DB5F-80CA-CFD5-48278E4A51C6}"/>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D5EBDA3D-3E2E-1E28-85B6-9F01FEC13718}"/>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7" name="Freeform 10">
            <a:extLst>
              <a:ext uri="{FF2B5EF4-FFF2-40B4-BE49-F238E27FC236}">
                <a16:creationId xmlns:a16="http://schemas.microsoft.com/office/drawing/2014/main" id="{FEF9D288-5C65-7604-EF30-048854402961}"/>
              </a:ext>
            </a:extLst>
          </p:cNvPr>
          <p:cNvSpPr/>
          <p:nvPr/>
        </p:nvSpPr>
        <p:spPr>
          <a:xfrm>
            <a:off x="11265386" y="7034752"/>
            <a:ext cx="603356" cy="915984"/>
          </a:xfrm>
          <a:custGeom>
            <a:avLst/>
            <a:gdLst/>
            <a:ahLst/>
            <a:cxnLst/>
            <a:rect l="l" t="t" r="r" b="b"/>
            <a:pathLst>
              <a:path w="1584990" h="2057400">
                <a:moveTo>
                  <a:pt x="0" y="0"/>
                </a:moveTo>
                <a:lnTo>
                  <a:pt x="1584989" y="0"/>
                </a:lnTo>
                <a:lnTo>
                  <a:pt x="15849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700">
              <a:latin typeface="UTM Avo" panose="02040603050506020204" pitchFamily="18"/>
            </a:endParaRPr>
          </a:p>
        </p:txBody>
      </p:sp>
      <p:grpSp>
        <p:nvGrpSpPr>
          <p:cNvPr id="18" name="Group 17">
            <a:extLst>
              <a:ext uri="{FF2B5EF4-FFF2-40B4-BE49-F238E27FC236}">
                <a16:creationId xmlns:a16="http://schemas.microsoft.com/office/drawing/2014/main" id="{F1D9AD7F-577A-3F42-6015-C76F74C9E272}"/>
              </a:ext>
            </a:extLst>
          </p:cNvPr>
          <p:cNvGrpSpPr/>
          <p:nvPr/>
        </p:nvGrpSpPr>
        <p:grpSpPr>
          <a:xfrm>
            <a:off x="478955" y="2390911"/>
            <a:ext cx="4216400" cy="4246900"/>
            <a:chOff x="756941" y="3078653"/>
            <a:chExt cx="6324600" cy="6370350"/>
          </a:xfrm>
        </p:grpSpPr>
        <p:grpSp>
          <p:nvGrpSpPr>
            <p:cNvPr id="19" name="Group 18">
              <a:extLst>
                <a:ext uri="{FF2B5EF4-FFF2-40B4-BE49-F238E27FC236}">
                  <a16:creationId xmlns:a16="http://schemas.microsoft.com/office/drawing/2014/main" id="{76DB2BF4-B33D-0371-0FA0-7A617052A323}"/>
                </a:ext>
              </a:extLst>
            </p:cNvPr>
            <p:cNvGrpSpPr/>
            <p:nvPr/>
          </p:nvGrpSpPr>
          <p:grpSpPr>
            <a:xfrm>
              <a:off x="756941" y="3078653"/>
              <a:ext cx="6324600" cy="6370350"/>
              <a:chOff x="812040" y="2781045"/>
              <a:chExt cx="6324600" cy="6370350"/>
            </a:xfrm>
          </p:grpSpPr>
          <p:sp>
            <p:nvSpPr>
              <p:cNvPr id="21" name="Freeform 7">
                <a:extLst>
                  <a:ext uri="{FF2B5EF4-FFF2-40B4-BE49-F238E27FC236}">
                    <a16:creationId xmlns:a16="http://schemas.microsoft.com/office/drawing/2014/main" id="{6EB7119C-CCF2-8CA0-02A5-B7031C612987}"/>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8D6C843D-F2ED-8782-923D-49D81A1E3B45}"/>
                  </a:ext>
                </a:extLst>
              </p:cNvPr>
              <p:cNvGrpSpPr/>
              <p:nvPr/>
            </p:nvGrpSpPr>
            <p:grpSpPr>
              <a:xfrm>
                <a:off x="1075815" y="3284516"/>
                <a:ext cx="5826740" cy="1070767"/>
                <a:chOff x="1426698" y="3996022"/>
                <a:chExt cx="5826740" cy="1070767"/>
              </a:xfrm>
            </p:grpSpPr>
            <p:sp>
              <p:nvSpPr>
                <p:cNvPr id="23" name="Freeform 10">
                  <a:extLst>
                    <a:ext uri="{FF2B5EF4-FFF2-40B4-BE49-F238E27FC236}">
                      <a16:creationId xmlns:a16="http://schemas.microsoft.com/office/drawing/2014/main" id="{FFC0FC21-5004-D60A-4513-D41E5F2F50F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24" name="TextBox 23">
                  <a:extLst>
                    <a:ext uri="{FF2B5EF4-FFF2-40B4-BE49-F238E27FC236}">
                      <a16:creationId xmlns:a16="http://schemas.microsoft.com/office/drawing/2014/main" id="{7A24789A-AC9B-2DFC-CF24-EF18D3E6D58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3</a:t>
                  </a:r>
                </a:p>
              </p:txBody>
            </p:sp>
          </p:grpSp>
        </p:grpSp>
        <p:pic>
          <p:nvPicPr>
            <p:cNvPr id="20" name="Picture 19">
              <a:extLst>
                <a:ext uri="{FF2B5EF4-FFF2-40B4-BE49-F238E27FC236}">
                  <a16:creationId xmlns:a16="http://schemas.microsoft.com/office/drawing/2014/main" id="{864D9D33-A45F-1587-20B3-2E7BECAFB4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3735" y="5879365"/>
              <a:ext cx="5398766" cy="3052304"/>
            </a:xfrm>
            <a:prstGeom prst="rect">
              <a:avLst/>
            </a:prstGeom>
          </p:spPr>
        </p:pic>
      </p:grpSp>
    </p:spTree>
    <p:extLst>
      <p:ext uri="{BB962C8B-B14F-4D97-AF65-F5344CB8AC3E}">
        <p14:creationId xmlns:p14="http://schemas.microsoft.com/office/powerpoint/2010/main" val="27623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DB29C-29A9-2E6E-F4BA-6CB8617FAB7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E45C55E-491E-B1D7-E1BC-7C3BDC961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ollage of images of children and buildings&#10;&#10;Description automatically generated">
            <a:extLst>
              <a:ext uri="{FF2B5EF4-FFF2-40B4-BE49-F238E27FC236}">
                <a16:creationId xmlns:a16="http://schemas.microsoft.com/office/drawing/2014/main" id="{9AD5CE6F-E566-BF06-B9BE-8D5D69FF7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80" t="16666" r="50000" b="51481"/>
          <a:stretch/>
        </p:blipFill>
        <p:spPr>
          <a:xfrm>
            <a:off x="1734600" y="981940"/>
            <a:ext cx="3121906" cy="1974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collage of images of children and buildings&#10;&#10;Description automatically generated">
            <a:extLst>
              <a:ext uri="{FF2B5EF4-FFF2-40B4-BE49-F238E27FC236}">
                <a16:creationId xmlns:a16="http://schemas.microsoft.com/office/drawing/2014/main" id="{D15E6238-074D-CEB1-7114-BAD7D67C02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5926" r="13980" b="50741"/>
          <a:stretch/>
        </p:blipFill>
        <p:spPr>
          <a:xfrm>
            <a:off x="7217877" y="981940"/>
            <a:ext cx="2983154" cy="1974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ollage of images of children and buildings&#10;&#10;Description automatically generated">
            <a:extLst>
              <a:ext uri="{FF2B5EF4-FFF2-40B4-BE49-F238E27FC236}">
                <a16:creationId xmlns:a16="http://schemas.microsoft.com/office/drawing/2014/main" id="{4BD4A215-B86F-8F87-1320-6913C265B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0" t="49259" r="50000" b="18889"/>
          <a:stretch/>
        </p:blipFill>
        <p:spPr>
          <a:xfrm>
            <a:off x="1710331" y="3624736"/>
            <a:ext cx="3146175" cy="2019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ollage of images of children and buildings&#10;&#10;Description automatically generated">
            <a:extLst>
              <a:ext uri="{FF2B5EF4-FFF2-40B4-BE49-F238E27FC236}">
                <a16:creationId xmlns:a16="http://schemas.microsoft.com/office/drawing/2014/main" id="{60EBBAE3-7F27-A17F-A12F-E7B8F1050B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t="47778" r="13980" b="18391"/>
          <a:stretch/>
        </p:blipFill>
        <p:spPr>
          <a:xfrm>
            <a:off x="7201708" y="3624736"/>
            <a:ext cx="3015491" cy="2025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E40BD39-1FA7-84C7-ED2F-D1D87CBA0C78}"/>
              </a:ext>
            </a:extLst>
          </p:cNvPr>
          <p:cNvSpPr txBox="1"/>
          <p:nvPr/>
        </p:nvSpPr>
        <p:spPr>
          <a:xfrm>
            <a:off x="247553" y="3124711"/>
            <a:ext cx="6096000" cy="400110"/>
          </a:xfrm>
          <a:prstGeom prst="rect">
            <a:avLst/>
          </a:prstGeom>
          <a:noFill/>
        </p:spPr>
        <p:txBody>
          <a:bodyPr wrap="square">
            <a:spAutoFit/>
          </a:bodyPr>
          <a:lstStyle/>
          <a:p>
            <a:pPr algn="ctr">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Hình ảnh 1: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Di tích Kinh thành Huế</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65CF36D0-DF30-DDFA-57A3-403804E4FAD4}"/>
              </a:ext>
            </a:extLst>
          </p:cNvPr>
          <p:cNvSpPr txBox="1"/>
          <p:nvPr/>
        </p:nvSpPr>
        <p:spPr>
          <a:xfrm>
            <a:off x="5661454" y="3110197"/>
            <a:ext cx="6096000" cy="400110"/>
          </a:xfrm>
          <a:prstGeom prst="rect">
            <a:avLst/>
          </a:prstGeom>
          <a:noFill/>
        </p:spPr>
        <p:txBody>
          <a:bodyPr wrap="square">
            <a:spAutoFit/>
          </a:bodyPr>
          <a:lstStyle/>
          <a:p>
            <a:pPr algn="ctr">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Hình ảnh 2: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Trường học</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ABEE2E-CCCF-A648-19FC-7E3063B3DCDA}"/>
              </a:ext>
            </a:extLst>
          </p:cNvPr>
          <p:cNvSpPr txBox="1"/>
          <p:nvPr/>
        </p:nvSpPr>
        <p:spPr>
          <a:xfrm>
            <a:off x="283677" y="5766572"/>
            <a:ext cx="6096000" cy="400110"/>
          </a:xfrm>
          <a:prstGeom prst="rect">
            <a:avLst/>
          </a:prstGeom>
          <a:noFill/>
        </p:spPr>
        <p:txBody>
          <a:bodyPr wrap="square">
            <a:spAutoFit/>
          </a:bodyPr>
          <a:lstStyle/>
          <a:p>
            <a:pPr algn="ctr">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ảnh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3: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Thảo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Cầm</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Viên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TP.HCM</a:t>
            </a:r>
            <a:endParaRPr lang="en-US" sz="2000" dirty="0">
              <a:latin typeface="UTM Avo" panose="02040603050506020204" pitchFamily="18"/>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72FDC46-BED9-4CD6-F79B-EBEE841E51D1}"/>
              </a:ext>
            </a:extLst>
          </p:cNvPr>
          <p:cNvSpPr txBox="1"/>
          <p:nvPr/>
        </p:nvSpPr>
        <p:spPr>
          <a:xfrm>
            <a:off x="5661454" y="5766572"/>
            <a:ext cx="6096000" cy="400110"/>
          </a:xfrm>
          <a:prstGeom prst="rect">
            <a:avLst/>
          </a:prstGeom>
          <a:noFill/>
        </p:spPr>
        <p:txBody>
          <a:bodyPr wrap="square">
            <a:spAutoFit/>
          </a:bodyPr>
          <a:lstStyle/>
          <a:p>
            <a:pPr algn="ctr">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ảnh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4: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Bảo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tàng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Chứng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tích</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Chiến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tranh</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658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3BFB0F5-E3A3-D326-DAE0-AE30AC2FD048}"/>
              </a:ext>
            </a:extLst>
          </p:cNvPr>
          <p:cNvGrpSpPr/>
          <p:nvPr/>
        </p:nvGrpSpPr>
        <p:grpSpPr>
          <a:xfrm>
            <a:off x="0" y="1595208"/>
            <a:ext cx="11759514" cy="768805"/>
            <a:chOff x="615042" y="2359857"/>
            <a:chExt cx="17639270" cy="1153207"/>
          </a:xfrm>
        </p:grpSpPr>
        <p:sp>
          <p:nvSpPr>
            <p:cNvPr id="29" name="Rectangle 28">
              <a:extLst>
                <a:ext uri="{FF2B5EF4-FFF2-40B4-BE49-F238E27FC236}">
                  <a16:creationId xmlns:a16="http://schemas.microsoft.com/office/drawing/2014/main" id="{57834FC4-F531-C2A4-AD87-E5DD4555EC57}"/>
                </a:ext>
              </a:extLst>
            </p:cNvPr>
            <p:cNvSpPr/>
            <p:nvPr/>
          </p:nvSpPr>
          <p:spPr>
            <a:xfrm>
              <a:off x="615042" y="2359857"/>
              <a:ext cx="16764000" cy="1139213"/>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Hoạt</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động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3: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Đọc</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1"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(SHS – tr.37,38)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và</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trả</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lời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câu</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hỏi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a:t>
              </a:r>
            </a:p>
          </p:txBody>
        </p:sp>
        <p:pic>
          <p:nvPicPr>
            <p:cNvPr id="30" name="Picture 2">
              <a:extLst>
                <a:ext uri="{FF2B5EF4-FFF2-40B4-BE49-F238E27FC236}">
                  <a16:creationId xmlns:a16="http://schemas.microsoft.com/office/drawing/2014/main" id="{981505F4-EE7D-939F-083E-23C489CA3A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9394" y="2373850"/>
              <a:ext cx="1234918" cy="1139214"/>
            </a:xfrm>
            <a:prstGeom prst="rect">
              <a:avLst/>
            </a:prstGeom>
          </p:spPr>
        </p:pic>
      </p:grpSp>
      <p:sp>
        <p:nvSpPr>
          <p:cNvPr id="31" name="Rounded Rectangle 21">
            <a:extLst>
              <a:ext uri="{FF2B5EF4-FFF2-40B4-BE49-F238E27FC236}">
                <a16:creationId xmlns:a16="http://schemas.microsoft.com/office/drawing/2014/main" id="{E47A2DD8-7242-4423-9D1A-9B6D0E49A6C1}"/>
              </a:ext>
            </a:extLst>
          </p:cNvPr>
          <p:cNvSpPr/>
          <p:nvPr/>
        </p:nvSpPr>
        <p:spPr>
          <a:xfrm>
            <a:off x="1177550" y="2669524"/>
            <a:ext cx="3410495" cy="759476"/>
          </a:xfrm>
          <a:prstGeom prst="roundRect">
            <a:avLst/>
          </a:prstGeom>
          <a:solidFill>
            <a:srgbClr val="FFF7DD"/>
          </a:solidFill>
          <a:ln w="57150" cap="flat" cmpd="sng" algn="ctr">
            <a:solidFill>
              <a:srgbClr val="C0504D">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1</a:t>
            </a:r>
          </a:p>
        </p:txBody>
      </p:sp>
      <p:grpSp>
        <p:nvGrpSpPr>
          <p:cNvPr id="32" name="Group 31">
            <a:extLst>
              <a:ext uri="{FF2B5EF4-FFF2-40B4-BE49-F238E27FC236}">
                <a16:creationId xmlns:a16="http://schemas.microsoft.com/office/drawing/2014/main" id="{A5BFADD7-9725-3F59-A8FA-4C5C2E3BDCD6}"/>
              </a:ext>
            </a:extLst>
          </p:cNvPr>
          <p:cNvGrpSpPr/>
          <p:nvPr/>
        </p:nvGrpSpPr>
        <p:grpSpPr>
          <a:xfrm>
            <a:off x="5184002" y="2669524"/>
            <a:ext cx="6400800" cy="3501608"/>
            <a:chOff x="779628" y="3051490"/>
            <a:chExt cx="17556725" cy="5853103"/>
          </a:xfrm>
        </p:grpSpPr>
        <p:sp>
          <p:nvSpPr>
            <p:cNvPr id="33" name="Rectangle: Rounded Corners 11">
              <a:extLst>
                <a:ext uri="{FF2B5EF4-FFF2-40B4-BE49-F238E27FC236}">
                  <a16:creationId xmlns:a16="http://schemas.microsoft.com/office/drawing/2014/main" id="{0F7B974C-3DE2-4A56-29C2-1D138FB08E3E}"/>
                </a:ext>
              </a:extLst>
            </p:cNvPr>
            <p:cNvSpPr/>
            <p:nvPr/>
          </p:nvSpPr>
          <p:spPr>
            <a:xfrm>
              <a:off x="779628" y="3051490"/>
              <a:ext cx="17556725" cy="5853103"/>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34" name="Rectangle: Rounded Corners 12">
              <a:extLst>
                <a:ext uri="{FF2B5EF4-FFF2-40B4-BE49-F238E27FC236}">
                  <a16:creationId xmlns:a16="http://schemas.microsoft.com/office/drawing/2014/main" id="{33DE071E-CC6D-844E-F133-69636023EF6E}"/>
                </a:ext>
              </a:extLst>
            </p:cNvPr>
            <p:cNvSpPr/>
            <p:nvPr/>
          </p:nvSpPr>
          <p:spPr>
            <a:xfrm>
              <a:off x="1554586" y="3595545"/>
              <a:ext cx="16006811" cy="4648092"/>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Đang đọc sách trong thư viện, thấy một số hình ảnh mà mình rất thích, Toàn nói với Minh: “Đẹp quá! Tớ sẽ cắt mang về, chắc không ai biết đâu”.</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36" name="TextBox 35">
            <a:extLst>
              <a:ext uri="{FF2B5EF4-FFF2-40B4-BE49-F238E27FC236}">
                <a16:creationId xmlns:a16="http://schemas.microsoft.com/office/drawing/2014/main" id="{5A0E17F6-5231-A3D0-4C06-B1EBBAD59FB0}"/>
              </a:ext>
            </a:extLst>
          </p:cNvPr>
          <p:cNvSpPr txBox="1"/>
          <p:nvPr/>
        </p:nvSpPr>
        <p:spPr>
          <a:xfrm>
            <a:off x="5980668" y="6250940"/>
            <a:ext cx="5367207" cy="461665"/>
          </a:xfrm>
          <a:prstGeom prst="rect">
            <a:avLst/>
          </a:prstGeom>
          <a:solidFill>
            <a:srgbClr val="FFF9F7"/>
          </a:solidFill>
        </p:spPr>
        <p:txBody>
          <a:bodyPr wrap="square">
            <a:spAutoFit/>
          </a:bodyPr>
          <a:lstStyle/>
          <a:p>
            <a:pPr algn="ctr" defTabSz="609630"/>
            <a:r>
              <a:rPr lang="vi-VN" sz="2400" b="1" i="1" dirty="0">
                <a:solidFill>
                  <a:prstClr val="black"/>
                </a:solidFill>
                <a:latin typeface="UTM Avo" panose="02040603050506020204" pitchFamily="18"/>
                <a:cs typeface="Arial" panose="020B0604020202020204" pitchFamily="34" charset="0"/>
              </a:rPr>
              <a:t>Nếu là </a:t>
            </a:r>
            <a:r>
              <a:rPr lang="pt-BR" sz="2400" b="1" i="1" dirty="0">
                <a:solidFill>
                  <a:prstClr val="black"/>
                </a:solidFill>
                <a:latin typeface="UTM Avo" panose="02040603050506020204" pitchFamily="18"/>
                <a:cs typeface="Arial" panose="020B0604020202020204" pitchFamily="34" charset="0"/>
              </a:rPr>
              <a:t>Minh, em </a:t>
            </a:r>
            <a:r>
              <a:rPr lang="pt-BR" sz="2400" b="1" i="1" dirty="0" err="1">
                <a:solidFill>
                  <a:prstClr val="black"/>
                </a:solidFill>
                <a:latin typeface="UTM Avo" panose="02040603050506020204" pitchFamily="18"/>
                <a:cs typeface="Arial" panose="020B0604020202020204" pitchFamily="34" charset="0"/>
              </a:rPr>
              <a:t>sẽ</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làm</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gì</a:t>
            </a:r>
            <a:r>
              <a:rPr lang="pt-BR" sz="2400" b="1" i="1" dirty="0">
                <a:solidFill>
                  <a:prstClr val="black"/>
                </a:solidFill>
                <a:latin typeface="UTM Avo" panose="02040603050506020204" pitchFamily="18"/>
                <a:cs typeface="Arial" panose="020B0604020202020204" pitchFamily="34" charset="0"/>
              </a:rPr>
              <a:t>?</a:t>
            </a:r>
            <a:endParaRPr lang="en-US" sz="2400" b="1" i="1" dirty="0">
              <a:solidFill>
                <a:prstClr val="black"/>
              </a:solidFill>
              <a:latin typeface="UTM Avo" panose="02040603050506020204" pitchFamily="18"/>
              <a:cs typeface="Arial" panose="020B0604020202020204" pitchFamily="34" charset="0"/>
            </a:endParaRPr>
          </a:p>
        </p:txBody>
      </p:sp>
      <p:pic>
        <p:nvPicPr>
          <p:cNvPr id="38" name="Picture 6">
            <a:extLst>
              <a:ext uri="{FF2B5EF4-FFF2-40B4-BE49-F238E27FC236}">
                <a16:creationId xmlns:a16="http://schemas.microsoft.com/office/drawing/2014/main" id="{60BBA7CF-67DE-35DA-A3BE-284A2BBAF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7957" y="4111126"/>
            <a:ext cx="3049679" cy="2746874"/>
          </a:xfrm>
          <a:prstGeom prst="rect">
            <a:avLst/>
          </a:prstGeom>
        </p:spPr>
      </p:pic>
      <p:pic>
        <p:nvPicPr>
          <p:cNvPr id="2" name="Graphic 1" descr="Back with solid fill">
            <a:extLst>
              <a:ext uri="{FF2B5EF4-FFF2-40B4-BE49-F238E27FC236}">
                <a16:creationId xmlns:a16="http://schemas.microsoft.com/office/drawing/2014/main" id="{27B2A33A-D533-9CC7-4D51-451CAF52D6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5588000" y="6171132"/>
            <a:ext cx="795867" cy="596900"/>
          </a:xfrm>
          <a:prstGeom prst="rect">
            <a:avLst/>
          </a:prstGeom>
        </p:spPr>
      </p:pic>
    </p:spTree>
    <p:extLst>
      <p:ext uri="{BB962C8B-B14F-4D97-AF65-F5344CB8AC3E}">
        <p14:creationId xmlns:p14="http://schemas.microsoft.com/office/powerpoint/2010/main" val="1280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par>
                                <p:cTn id="26" presetID="2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6AC350-EB54-B6D5-6886-60372942AB69}"/>
              </a:ext>
            </a:extLst>
          </p:cNvPr>
          <p:cNvGrpSpPr/>
          <p:nvPr/>
        </p:nvGrpSpPr>
        <p:grpSpPr>
          <a:xfrm>
            <a:off x="0" y="1595208"/>
            <a:ext cx="11759514" cy="768805"/>
            <a:chOff x="615042" y="2359857"/>
            <a:chExt cx="17639270" cy="1153207"/>
          </a:xfrm>
        </p:grpSpPr>
        <p:sp>
          <p:nvSpPr>
            <p:cNvPr id="3" name="Rectangle 2">
              <a:extLst>
                <a:ext uri="{FF2B5EF4-FFF2-40B4-BE49-F238E27FC236}">
                  <a16:creationId xmlns:a16="http://schemas.microsoft.com/office/drawing/2014/main" id="{2E0830F0-F9FF-4E1B-76C7-AEEE147E1239}"/>
                </a:ext>
              </a:extLst>
            </p:cNvPr>
            <p:cNvSpPr/>
            <p:nvPr/>
          </p:nvSpPr>
          <p:spPr>
            <a:xfrm>
              <a:off x="615042" y="2359857"/>
              <a:ext cx="16764000" cy="1139213"/>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Hoạt</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động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3: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Đọc</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1"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(SHS – tr.37,38)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và</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trả</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lời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câu</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hỏi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a:t>
              </a:r>
            </a:p>
          </p:txBody>
        </p:sp>
        <p:pic>
          <p:nvPicPr>
            <p:cNvPr id="4" name="Picture 2">
              <a:extLst>
                <a:ext uri="{FF2B5EF4-FFF2-40B4-BE49-F238E27FC236}">
                  <a16:creationId xmlns:a16="http://schemas.microsoft.com/office/drawing/2014/main" id="{E7851C40-B836-5956-AC18-DA18F06D9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9394" y="2373850"/>
              <a:ext cx="1234918" cy="1139214"/>
            </a:xfrm>
            <a:prstGeom prst="rect">
              <a:avLst/>
            </a:prstGeom>
          </p:spPr>
        </p:pic>
      </p:grpSp>
      <p:sp>
        <p:nvSpPr>
          <p:cNvPr id="5" name="Rounded Rectangle 21">
            <a:extLst>
              <a:ext uri="{FF2B5EF4-FFF2-40B4-BE49-F238E27FC236}">
                <a16:creationId xmlns:a16="http://schemas.microsoft.com/office/drawing/2014/main" id="{0C4098BB-2600-CE2B-6754-ED9AB4F05F4D}"/>
              </a:ext>
            </a:extLst>
          </p:cNvPr>
          <p:cNvSpPr/>
          <p:nvPr/>
        </p:nvSpPr>
        <p:spPr>
          <a:xfrm>
            <a:off x="1177550" y="2669524"/>
            <a:ext cx="3410495" cy="759476"/>
          </a:xfrm>
          <a:prstGeom prst="roundRect">
            <a:avLst/>
          </a:prstGeom>
          <a:solidFill>
            <a:srgbClr val="FFF7DD"/>
          </a:solidFill>
          <a:ln w="57150" cap="flat" cmpd="sng" algn="ctr">
            <a:solidFill>
              <a:srgbClr val="C0504D">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2</a:t>
            </a:r>
          </a:p>
        </p:txBody>
      </p:sp>
      <p:grpSp>
        <p:nvGrpSpPr>
          <p:cNvPr id="6" name="Group 5">
            <a:extLst>
              <a:ext uri="{FF2B5EF4-FFF2-40B4-BE49-F238E27FC236}">
                <a16:creationId xmlns:a16="http://schemas.microsoft.com/office/drawing/2014/main" id="{E7ADA12D-1D7E-EA9F-98C2-60505A234A67}"/>
              </a:ext>
            </a:extLst>
          </p:cNvPr>
          <p:cNvGrpSpPr/>
          <p:nvPr/>
        </p:nvGrpSpPr>
        <p:grpSpPr>
          <a:xfrm>
            <a:off x="5184002" y="2669524"/>
            <a:ext cx="6400800" cy="3501608"/>
            <a:chOff x="779628" y="3051490"/>
            <a:chExt cx="17556725" cy="5853103"/>
          </a:xfrm>
        </p:grpSpPr>
        <p:sp>
          <p:nvSpPr>
            <p:cNvPr id="7" name="Rectangle: Rounded Corners 11">
              <a:extLst>
                <a:ext uri="{FF2B5EF4-FFF2-40B4-BE49-F238E27FC236}">
                  <a16:creationId xmlns:a16="http://schemas.microsoft.com/office/drawing/2014/main" id="{DB1EDB54-DDB7-1AA0-D080-4570066AF258}"/>
                </a:ext>
              </a:extLst>
            </p:cNvPr>
            <p:cNvSpPr/>
            <p:nvPr/>
          </p:nvSpPr>
          <p:spPr>
            <a:xfrm>
              <a:off x="779628" y="3051490"/>
              <a:ext cx="17556725" cy="5853103"/>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8" name="Rectangle: Rounded Corners 12">
              <a:extLst>
                <a:ext uri="{FF2B5EF4-FFF2-40B4-BE49-F238E27FC236}">
                  <a16:creationId xmlns:a16="http://schemas.microsoft.com/office/drawing/2014/main" id="{1E901D76-A1C0-A541-2644-29AB5D435502}"/>
                </a:ext>
              </a:extLst>
            </p:cNvPr>
            <p:cNvSpPr/>
            <p:nvPr/>
          </p:nvSpPr>
          <p:spPr>
            <a:xfrm>
              <a:off x="1554586" y="3595545"/>
              <a:ext cx="16006811" cy="4648092"/>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algn="just">
                <a:lnSpc>
                  <a:spcPct val="150000"/>
                </a:lnSpc>
              </a:pPr>
              <a:r>
                <a:rPr lang="vi-VN" sz="2400">
                  <a:solidFill>
                    <a:schemeClr val="tx1"/>
                  </a:solidFill>
                  <a:latin typeface="UTM Avo" panose="02040603050506020204" pitchFamily="18"/>
                  <a:cs typeface="Arial" panose="020B0604020202020204" pitchFamily="34" charset="0"/>
                </a:rPr>
                <a:t>Hôm nay, cả lớp đi tham quan công viên Bách Thảo, một số bạn trải giấy, báo lên cỏ để ngồi. </a:t>
              </a:r>
              <a:r>
                <a:rPr lang="vi-VN" sz="2400" dirty="0">
                  <a:solidFill>
                    <a:schemeClr val="tx1"/>
                  </a:solidFill>
                  <a:latin typeface="UTM Avo" panose="02040603050506020204" pitchFamily="18"/>
                  <a:cs typeface="Arial" panose="020B0604020202020204" pitchFamily="34" charset="0"/>
                </a:rPr>
                <a:t>Chợt Tâm phát hiện bên cạnh có biển cấm “Không giẫm lên bãi cỏ</a:t>
              </a:r>
              <a:r>
                <a:rPr lang="en-US" sz="2400" dirty="0">
                  <a:solidFill>
                    <a:schemeClr val="tx1"/>
                  </a:solidFill>
                  <a:latin typeface="UTM Avo" panose="02040603050506020204" pitchFamily="18"/>
                  <a:cs typeface="Arial" panose="020B0604020202020204" pitchFamily="34" charset="0"/>
                </a:rPr>
                <a:t>”</a:t>
              </a:r>
              <a:r>
                <a:rPr lang="vi-VN"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grpSp>
      <p:sp>
        <p:nvSpPr>
          <p:cNvPr id="10" name="TextBox 9">
            <a:extLst>
              <a:ext uri="{FF2B5EF4-FFF2-40B4-BE49-F238E27FC236}">
                <a16:creationId xmlns:a16="http://schemas.microsoft.com/office/drawing/2014/main" id="{A1BF4DFA-8415-58C3-B76C-7E4BFA1CFFE8}"/>
              </a:ext>
            </a:extLst>
          </p:cNvPr>
          <p:cNvSpPr txBox="1"/>
          <p:nvPr/>
        </p:nvSpPr>
        <p:spPr>
          <a:xfrm>
            <a:off x="5980668" y="6250940"/>
            <a:ext cx="5367207" cy="461665"/>
          </a:xfrm>
          <a:prstGeom prst="rect">
            <a:avLst/>
          </a:prstGeom>
          <a:solidFill>
            <a:srgbClr val="FFF9F7"/>
          </a:solidFill>
        </p:spPr>
        <p:txBody>
          <a:bodyPr wrap="square">
            <a:spAutoFit/>
          </a:bodyPr>
          <a:lstStyle/>
          <a:p>
            <a:pPr algn="ctr" defTabSz="609630"/>
            <a:r>
              <a:rPr lang="vi-VN" sz="2400" b="1" i="1" dirty="0">
                <a:solidFill>
                  <a:prstClr val="black"/>
                </a:solidFill>
                <a:latin typeface="UTM Avo" panose="02040603050506020204" pitchFamily="18"/>
                <a:cs typeface="Arial" panose="020B0604020202020204" pitchFamily="34" charset="0"/>
              </a:rPr>
              <a:t>Nếu là </a:t>
            </a:r>
            <a:r>
              <a:rPr lang="pt-BR" sz="2400" b="1" i="1" dirty="0" err="1">
                <a:solidFill>
                  <a:prstClr val="black"/>
                </a:solidFill>
                <a:latin typeface="UTM Avo" panose="02040603050506020204" pitchFamily="18"/>
                <a:cs typeface="Arial" panose="020B0604020202020204" pitchFamily="34" charset="0"/>
              </a:rPr>
              <a:t>Tâm</a:t>
            </a:r>
            <a:r>
              <a:rPr lang="pt-BR" sz="2400" b="1" i="1" dirty="0">
                <a:solidFill>
                  <a:prstClr val="black"/>
                </a:solidFill>
                <a:latin typeface="UTM Avo" panose="02040603050506020204" pitchFamily="18"/>
                <a:cs typeface="Arial" panose="020B0604020202020204" pitchFamily="34" charset="0"/>
              </a:rPr>
              <a:t>, em </a:t>
            </a:r>
            <a:r>
              <a:rPr lang="pt-BR" sz="2400" b="1" i="1" dirty="0" err="1">
                <a:solidFill>
                  <a:prstClr val="black"/>
                </a:solidFill>
                <a:latin typeface="UTM Avo" panose="02040603050506020204" pitchFamily="18"/>
                <a:cs typeface="Arial" panose="020B0604020202020204" pitchFamily="34" charset="0"/>
              </a:rPr>
              <a:t>sẽ</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làm</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gì</a:t>
            </a:r>
            <a:r>
              <a:rPr lang="pt-BR" sz="2400" b="1" i="1" dirty="0">
                <a:solidFill>
                  <a:prstClr val="black"/>
                </a:solidFill>
                <a:latin typeface="UTM Avo" panose="02040603050506020204" pitchFamily="18"/>
                <a:cs typeface="Arial" panose="020B0604020202020204" pitchFamily="34" charset="0"/>
              </a:rPr>
              <a:t>?</a:t>
            </a:r>
            <a:endParaRPr lang="en-US" sz="2400" b="1" i="1" dirty="0">
              <a:solidFill>
                <a:prstClr val="black"/>
              </a:solidFill>
              <a:latin typeface="UTM Avo" panose="02040603050506020204" pitchFamily="18"/>
              <a:cs typeface="Arial" panose="020B0604020202020204" pitchFamily="34" charset="0"/>
            </a:endParaRPr>
          </a:p>
        </p:txBody>
      </p:sp>
      <p:pic>
        <p:nvPicPr>
          <p:cNvPr id="12" name="Picture 11" descr="A group of people sitting on a grass field&#10;&#10;Description automatically generated">
            <a:extLst>
              <a:ext uri="{FF2B5EF4-FFF2-40B4-BE49-F238E27FC236}">
                <a16:creationId xmlns:a16="http://schemas.microsoft.com/office/drawing/2014/main" id="{60B0D595-4114-6680-3258-4631B3FF099C}"/>
              </a:ext>
            </a:extLst>
          </p:cNvPr>
          <p:cNvPicPr>
            <a:picLocks noChangeAspect="1"/>
          </p:cNvPicPr>
          <p:nvPr/>
        </p:nvPicPr>
        <p:blipFill rotWithShape="1">
          <a:blip r:embed="rId4">
            <a:extLst>
              <a:ext uri="{28A0092B-C50C-407E-A947-70E740481C1C}">
                <a14:useLocalDpi xmlns:a14="http://schemas.microsoft.com/office/drawing/2010/main" val="0"/>
              </a:ext>
            </a:extLst>
          </a:blip>
          <a:srcRect t="25682" b="6608"/>
          <a:stretch/>
        </p:blipFill>
        <p:spPr>
          <a:xfrm>
            <a:off x="815824" y="3894604"/>
            <a:ext cx="3855659" cy="2610695"/>
          </a:xfrm>
          <a:prstGeom prst="rect">
            <a:avLst/>
          </a:prstGeom>
        </p:spPr>
      </p:pic>
      <p:pic>
        <p:nvPicPr>
          <p:cNvPr id="13" name="Graphic 12" descr="Back with solid fill">
            <a:extLst>
              <a:ext uri="{FF2B5EF4-FFF2-40B4-BE49-F238E27FC236}">
                <a16:creationId xmlns:a16="http://schemas.microsoft.com/office/drawing/2014/main" id="{9089A277-20BB-A2C3-B192-D27B3EB8FF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5698066" y="6169290"/>
            <a:ext cx="795867" cy="596900"/>
          </a:xfrm>
          <a:prstGeom prst="rect">
            <a:avLst/>
          </a:prstGeom>
        </p:spPr>
      </p:pic>
    </p:spTree>
    <p:extLst>
      <p:ext uri="{BB962C8B-B14F-4D97-AF65-F5344CB8AC3E}">
        <p14:creationId xmlns:p14="http://schemas.microsoft.com/office/powerpoint/2010/main" val="29891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DE462-FF69-022B-5973-2FC237A6416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1BAE7FC-D51F-642E-AC31-C6E3196B9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2">
            <a:extLst>
              <a:ext uri="{FF2B5EF4-FFF2-40B4-BE49-F238E27FC236}">
                <a16:creationId xmlns:a16="http://schemas.microsoft.com/office/drawing/2014/main" id="{1CD7E560-12DE-58DB-F3BF-CABFD8044A45}"/>
              </a:ext>
            </a:extLst>
          </p:cNvPr>
          <p:cNvSpPr/>
          <p:nvPr/>
        </p:nvSpPr>
        <p:spPr>
          <a:xfrm flipV="1">
            <a:off x="11222892" y="638016"/>
            <a:ext cx="1016000" cy="1670313"/>
          </a:xfrm>
          <a:custGeom>
            <a:avLst/>
            <a:gdLst/>
            <a:ahLst/>
            <a:cxnLst/>
            <a:rect l="l" t="t" r="r" b="b"/>
            <a:pathLst>
              <a:path w="1884903" h="3783565">
                <a:moveTo>
                  <a:pt x="0" y="3783564"/>
                </a:moveTo>
                <a:lnTo>
                  <a:pt x="1884903" y="3783564"/>
                </a:lnTo>
                <a:lnTo>
                  <a:pt x="1884903" y="0"/>
                </a:lnTo>
                <a:lnTo>
                  <a:pt x="0" y="0"/>
                </a:lnTo>
                <a:lnTo>
                  <a:pt x="0" y="378356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56A2B3BE-C450-9F69-07E3-482B967A14BF}"/>
              </a:ext>
            </a:extLst>
          </p:cNvPr>
          <p:cNvGrpSpPr/>
          <p:nvPr/>
        </p:nvGrpSpPr>
        <p:grpSpPr>
          <a:xfrm>
            <a:off x="8427456" y="1496618"/>
            <a:ext cx="3168818" cy="3095822"/>
            <a:chOff x="608740" y="1891431"/>
            <a:chExt cx="6201237" cy="6058388"/>
          </a:xfrm>
        </p:grpSpPr>
        <p:grpSp>
          <p:nvGrpSpPr>
            <p:cNvPr id="4" name="Group 6">
              <a:extLst>
                <a:ext uri="{FF2B5EF4-FFF2-40B4-BE49-F238E27FC236}">
                  <a16:creationId xmlns:a16="http://schemas.microsoft.com/office/drawing/2014/main" id="{9ABED7C6-D4E9-8D43-E520-B850D1B82FC3}"/>
                </a:ext>
              </a:extLst>
            </p:cNvPr>
            <p:cNvGrpSpPr/>
            <p:nvPr/>
          </p:nvGrpSpPr>
          <p:grpSpPr>
            <a:xfrm>
              <a:off x="608740" y="2135559"/>
              <a:ext cx="6201237" cy="5814260"/>
              <a:chOff x="1813" y="0"/>
              <a:chExt cx="809173" cy="758678"/>
            </a:xfrm>
          </p:grpSpPr>
          <p:sp>
            <p:nvSpPr>
              <p:cNvPr id="7" name="Freeform 7">
                <a:extLst>
                  <a:ext uri="{FF2B5EF4-FFF2-40B4-BE49-F238E27FC236}">
                    <a16:creationId xmlns:a16="http://schemas.microsoft.com/office/drawing/2014/main" id="{D9F50AD0-2933-4910-C485-F4E5925BE1E5}"/>
                  </a:ext>
                </a:extLst>
              </p:cNvPr>
              <p:cNvSpPr/>
              <p:nvPr/>
            </p:nvSpPr>
            <p:spPr>
              <a:xfrm>
                <a:off x="1813" y="0"/>
                <a:ext cx="809173" cy="75867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BBB59">
                  <a:lumMod val="5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8" name="TextBox 8">
                <a:extLst>
                  <a:ext uri="{FF2B5EF4-FFF2-40B4-BE49-F238E27FC236}">
                    <a16:creationId xmlns:a16="http://schemas.microsoft.com/office/drawing/2014/main" id="{6F9BC062-7C3C-BE7C-B0B0-BBF31A45BE3E}"/>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5" name="Picture 11">
              <a:extLst>
                <a:ext uri="{FF2B5EF4-FFF2-40B4-BE49-F238E27FC236}">
                  <a16:creationId xmlns:a16="http://schemas.microsoft.com/office/drawing/2014/main" id="{5CC09F1C-3BCB-2839-47CF-4FB4E50910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1753508" y="1891431"/>
              <a:ext cx="3587522" cy="926233"/>
            </a:xfrm>
            <a:prstGeom prst="rect">
              <a:avLst/>
            </a:prstGeom>
          </p:spPr>
        </p:pic>
        <p:sp>
          <p:nvSpPr>
            <p:cNvPr id="6" name="TextBox 5">
              <a:extLst>
                <a:ext uri="{FF2B5EF4-FFF2-40B4-BE49-F238E27FC236}">
                  <a16:creationId xmlns:a16="http://schemas.microsoft.com/office/drawing/2014/main" id="{B2447980-43A4-7991-AA3A-C5D89649812B}"/>
                </a:ext>
              </a:extLst>
            </p:cNvPr>
            <p:cNvSpPr txBox="1"/>
            <p:nvPr/>
          </p:nvSpPr>
          <p:spPr>
            <a:xfrm>
              <a:off x="862692" y="3198224"/>
              <a:ext cx="5693332" cy="2884039"/>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GỢI </a:t>
              </a:r>
              <a:r>
                <a:rPr kumimoji="0" lang="en-US" sz="3200" b="1" i="0" u="none" strike="noStrike" kern="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Ý</a:t>
              </a: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b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CÂU TRẢ LỜI</a:t>
              </a:r>
            </a:p>
          </p:txBody>
        </p:sp>
      </p:grpSp>
      <p:pic>
        <p:nvPicPr>
          <p:cNvPr id="9" name="Picture 8" descr="A group of people standing together&#10;&#10;Description automatically generated with low confidence">
            <a:extLst>
              <a:ext uri="{FF2B5EF4-FFF2-40B4-BE49-F238E27FC236}">
                <a16:creationId xmlns:a16="http://schemas.microsoft.com/office/drawing/2014/main" id="{656BC5E5-E943-6C36-7684-1CF72A0BF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2807" y="3551394"/>
            <a:ext cx="3348720" cy="3348720"/>
          </a:xfrm>
          <a:prstGeom prst="rect">
            <a:avLst/>
          </a:prstGeom>
        </p:spPr>
      </p:pic>
      <p:grpSp>
        <p:nvGrpSpPr>
          <p:cNvPr id="10" name="Group 9">
            <a:extLst>
              <a:ext uri="{FF2B5EF4-FFF2-40B4-BE49-F238E27FC236}">
                <a16:creationId xmlns:a16="http://schemas.microsoft.com/office/drawing/2014/main" id="{51064603-6885-7712-46DC-E43558C11C7D}"/>
              </a:ext>
            </a:extLst>
          </p:cNvPr>
          <p:cNvGrpSpPr/>
          <p:nvPr/>
        </p:nvGrpSpPr>
        <p:grpSpPr>
          <a:xfrm>
            <a:off x="564257" y="3611982"/>
            <a:ext cx="6983210" cy="2783839"/>
            <a:chOff x="688446" y="1074635"/>
            <a:chExt cx="10474815" cy="4175759"/>
          </a:xfrm>
        </p:grpSpPr>
        <p:sp>
          <p:nvSpPr>
            <p:cNvPr id="11" name="Freeform 16">
              <a:extLst>
                <a:ext uri="{FF2B5EF4-FFF2-40B4-BE49-F238E27FC236}">
                  <a16:creationId xmlns:a16="http://schemas.microsoft.com/office/drawing/2014/main" id="{B55E63B1-F627-0E51-4119-2A4A21842A46}"/>
                </a:ext>
              </a:extLst>
            </p:cNvPr>
            <p:cNvSpPr/>
            <p:nvPr/>
          </p:nvSpPr>
          <p:spPr>
            <a:xfrm>
              <a:off x="688446" y="1074635"/>
              <a:ext cx="10474815" cy="4175759"/>
            </a:xfrm>
            <a:custGeom>
              <a:avLst/>
              <a:gdLst/>
              <a:ahLst/>
              <a:cxnLst/>
              <a:rect l="l" t="t" r="r" b="b"/>
              <a:pathLst>
                <a:path w="2758799" h="1030621">
                  <a:moveTo>
                    <a:pt x="20695" y="0"/>
                  </a:moveTo>
                  <a:lnTo>
                    <a:pt x="2738104" y="0"/>
                  </a:lnTo>
                  <a:cubicBezTo>
                    <a:pt x="2749534" y="0"/>
                    <a:pt x="2758799" y="9265"/>
                    <a:pt x="2758799" y="20695"/>
                  </a:cubicBezTo>
                  <a:lnTo>
                    <a:pt x="2758799" y="1009926"/>
                  </a:lnTo>
                  <a:cubicBezTo>
                    <a:pt x="2758799" y="1021356"/>
                    <a:pt x="2749534" y="1030621"/>
                    <a:pt x="2738104" y="1030621"/>
                  </a:cubicBezTo>
                  <a:lnTo>
                    <a:pt x="20695" y="1030621"/>
                  </a:lnTo>
                  <a:cubicBezTo>
                    <a:pt x="9265" y="1030621"/>
                    <a:pt x="0" y="1021356"/>
                    <a:pt x="0" y="1009926"/>
                  </a:cubicBezTo>
                  <a:lnTo>
                    <a:pt x="0" y="20695"/>
                  </a:lnTo>
                  <a:cubicBezTo>
                    <a:pt x="0" y="9265"/>
                    <a:pt x="9265" y="0"/>
                    <a:pt x="20695" y="0"/>
                  </a:cubicBezTo>
                  <a:close/>
                </a:path>
              </a:pathLst>
            </a:custGeom>
            <a:solidFill>
              <a:sysClr val="window" lastClr="FFFFFF"/>
            </a:solidFill>
            <a:ln w="38100">
              <a:solidFill>
                <a:srgbClr val="5B544C"/>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12" name="TextBox 11">
              <a:extLst>
                <a:ext uri="{FF2B5EF4-FFF2-40B4-BE49-F238E27FC236}">
                  <a16:creationId xmlns:a16="http://schemas.microsoft.com/office/drawing/2014/main" id="{A66B46CC-8641-AA9D-1324-E233C27A9761}"/>
                </a:ext>
              </a:extLst>
            </p:cNvPr>
            <p:cNvSpPr txBox="1"/>
            <p:nvPr/>
          </p:nvSpPr>
          <p:spPr>
            <a:xfrm>
              <a:off x="937905" y="1074635"/>
              <a:ext cx="9452055" cy="4175759"/>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Tình</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huống</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2: </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có thể nhắc nhở các bạn không ngồi và giẫm đạp lên cỏ trong công viên, các bạn nên tìm vị trí mà công viên cho phép được ngồi nghỉ ngơi trong quá trình tham quan.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grpSp>
        <p:nvGrpSpPr>
          <p:cNvPr id="13" name="Group 12">
            <a:extLst>
              <a:ext uri="{FF2B5EF4-FFF2-40B4-BE49-F238E27FC236}">
                <a16:creationId xmlns:a16="http://schemas.microsoft.com/office/drawing/2014/main" id="{43966C88-A6CF-DFF8-B2E7-5F3712D56292}"/>
              </a:ext>
            </a:extLst>
          </p:cNvPr>
          <p:cNvGrpSpPr/>
          <p:nvPr/>
        </p:nvGrpSpPr>
        <p:grpSpPr>
          <a:xfrm>
            <a:off x="564257" y="1237451"/>
            <a:ext cx="6983210" cy="2229841"/>
            <a:chOff x="688446" y="1218679"/>
            <a:chExt cx="10474815" cy="3344762"/>
          </a:xfrm>
        </p:grpSpPr>
        <p:sp>
          <p:nvSpPr>
            <p:cNvPr id="14" name="Freeform 16">
              <a:extLst>
                <a:ext uri="{FF2B5EF4-FFF2-40B4-BE49-F238E27FC236}">
                  <a16:creationId xmlns:a16="http://schemas.microsoft.com/office/drawing/2014/main" id="{FE6AE135-0F08-B7D2-9EEA-76C3CAB92E3A}"/>
                </a:ext>
              </a:extLst>
            </p:cNvPr>
            <p:cNvSpPr/>
            <p:nvPr/>
          </p:nvSpPr>
          <p:spPr>
            <a:xfrm>
              <a:off x="688446" y="1218679"/>
              <a:ext cx="10474815" cy="3344762"/>
            </a:xfrm>
            <a:custGeom>
              <a:avLst/>
              <a:gdLst/>
              <a:ahLst/>
              <a:cxnLst/>
              <a:rect l="l" t="t" r="r" b="b"/>
              <a:pathLst>
                <a:path w="2758799" h="1030621">
                  <a:moveTo>
                    <a:pt x="20695" y="0"/>
                  </a:moveTo>
                  <a:lnTo>
                    <a:pt x="2738104" y="0"/>
                  </a:lnTo>
                  <a:cubicBezTo>
                    <a:pt x="2749534" y="0"/>
                    <a:pt x="2758799" y="9265"/>
                    <a:pt x="2758799" y="20695"/>
                  </a:cubicBezTo>
                  <a:lnTo>
                    <a:pt x="2758799" y="1009926"/>
                  </a:lnTo>
                  <a:cubicBezTo>
                    <a:pt x="2758799" y="1021356"/>
                    <a:pt x="2749534" y="1030621"/>
                    <a:pt x="2738104" y="1030621"/>
                  </a:cubicBezTo>
                  <a:lnTo>
                    <a:pt x="20695" y="1030621"/>
                  </a:lnTo>
                  <a:cubicBezTo>
                    <a:pt x="9265" y="1030621"/>
                    <a:pt x="0" y="1021356"/>
                    <a:pt x="0" y="1009926"/>
                  </a:cubicBezTo>
                  <a:lnTo>
                    <a:pt x="0" y="20695"/>
                  </a:lnTo>
                  <a:cubicBezTo>
                    <a:pt x="0" y="9265"/>
                    <a:pt x="9265" y="0"/>
                    <a:pt x="20695" y="0"/>
                  </a:cubicBezTo>
                  <a:close/>
                </a:path>
              </a:pathLst>
            </a:custGeom>
            <a:solidFill>
              <a:sysClr val="window" lastClr="FFFFFF"/>
            </a:solidFill>
            <a:ln w="38100">
              <a:solidFill>
                <a:srgbClr val="5B544C"/>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15" name="TextBox 14">
              <a:extLst>
                <a:ext uri="{FF2B5EF4-FFF2-40B4-BE49-F238E27FC236}">
                  <a16:creationId xmlns:a16="http://schemas.microsoft.com/office/drawing/2014/main" id="{D773960D-2E5D-1C03-F632-5A01DC219680}"/>
                </a:ext>
              </a:extLst>
            </p:cNvPr>
            <p:cNvSpPr txBox="1"/>
            <p:nvPr/>
          </p:nvSpPr>
          <p:spPr>
            <a:xfrm>
              <a:off x="999485" y="1218679"/>
              <a:ext cx="9764595" cy="3344762"/>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Tình</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huống</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1: </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có thể nhắc nhở Toàn không được cắt xé các hình ảnh trong sách mà phải giữ gìn, bảo vệ sách trong thư viện.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3066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A5705-EF5C-813E-40E2-56869F66071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89ED93-089B-D043-C6B4-E39004342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31">
            <a:extLst>
              <a:ext uri="{FF2B5EF4-FFF2-40B4-BE49-F238E27FC236}">
                <a16:creationId xmlns:a16="http://schemas.microsoft.com/office/drawing/2014/main" id="{65850FF7-6BE9-84AC-6FED-BCF2ECB20236}"/>
              </a:ext>
            </a:extLst>
          </p:cNvPr>
          <p:cNvSpPr/>
          <p:nvPr/>
        </p:nvSpPr>
        <p:spPr>
          <a:xfrm>
            <a:off x="477852" y="4974798"/>
            <a:ext cx="1168400" cy="750879"/>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grpSp>
        <p:nvGrpSpPr>
          <p:cNvPr id="19" name="Group 18">
            <a:extLst>
              <a:ext uri="{FF2B5EF4-FFF2-40B4-BE49-F238E27FC236}">
                <a16:creationId xmlns:a16="http://schemas.microsoft.com/office/drawing/2014/main" id="{FB296C56-666D-93FE-78FA-B892189E103A}"/>
              </a:ext>
            </a:extLst>
          </p:cNvPr>
          <p:cNvGrpSpPr/>
          <p:nvPr/>
        </p:nvGrpSpPr>
        <p:grpSpPr>
          <a:xfrm>
            <a:off x="609617" y="582445"/>
            <a:ext cx="10534579" cy="1049967"/>
            <a:chOff x="388620" y="294742"/>
            <a:chExt cx="15801869" cy="1574951"/>
          </a:xfrm>
        </p:grpSpPr>
        <p:sp>
          <p:nvSpPr>
            <p:cNvPr id="20" name="Line Callout 1 (Border and Accent Bar) 3">
              <a:extLst>
                <a:ext uri="{FF2B5EF4-FFF2-40B4-BE49-F238E27FC236}">
                  <a16:creationId xmlns:a16="http://schemas.microsoft.com/office/drawing/2014/main" id="{0A9F4EB2-DF83-8EC3-F38B-B19DDF98C997}"/>
                </a:ext>
              </a:extLst>
            </p:cNvPr>
            <p:cNvSpPr/>
            <p:nvPr/>
          </p:nvSpPr>
          <p:spPr>
            <a:xfrm>
              <a:off x="388620" y="745956"/>
              <a:ext cx="15240000" cy="112373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UTM Avo" panose="02040603050506020204" pitchFamily="18"/>
                  <a:cs typeface="Arial" panose="020B0604020202020204" pitchFamily="34" charset="0"/>
                </a:rPr>
                <a:t>Gợi</a:t>
              </a:r>
              <a:r>
                <a:rPr lang="en-US" sz="2600" b="1" dirty="0">
                  <a:solidFill>
                    <a:schemeClr val="tx1"/>
                  </a:solidFill>
                  <a:latin typeface="UTM Avo" panose="02040603050506020204" pitchFamily="18"/>
                  <a:cs typeface="Arial" panose="020B0604020202020204" pitchFamily="34" charset="0"/>
                </a:rPr>
                <a:t> ý: </a:t>
              </a:r>
              <a:r>
                <a:rPr lang="en-US" sz="2600" dirty="0" err="1">
                  <a:solidFill>
                    <a:schemeClr val="tx1"/>
                  </a:solidFill>
                  <a:latin typeface="UTM Avo" panose="02040603050506020204" pitchFamily="18"/>
                  <a:cs typeface="Arial" panose="020B0604020202020204" pitchFamily="34" charset="0"/>
                </a:rPr>
                <a:t>Một</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số</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việc</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cần</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làm</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để</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bảo</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vệ</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công</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trình</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công</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cộng</a:t>
              </a:r>
              <a:endParaRPr lang="en-US" sz="2600" dirty="0">
                <a:solidFill>
                  <a:schemeClr val="tx1"/>
                </a:solidFill>
                <a:latin typeface="UTM Avo" panose="02040603050506020204" pitchFamily="18"/>
                <a:cs typeface="Arial" panose="020B0604020202020204" pitchFamily="34" charset="0"/>
              </a:endParaRPr>
            </a:p>
          </p:txBody>
        </p:sp>
        <p:pic>
          <p:nvPicPr>
            <p:cNvPr id="21" name="Picture 20" descr="Icon&#10;&#10;Description automatically generated">
              <a:extLst>
                <a:ext uri="{FF2B5EF4-FFF2-40B4-BE49-F238E27FC236}">
                  <a16:creationId xmlns:a16="http://schemas.microsoft.com/office/drawing/2014/main" id="{39C1C7B3-C5C1-0F94-133F-0FFE154628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66751" y="294742"/>
              <a:ext cx="1123738" cy="1123738"/>
            </a:xfrm>
            <a:prstGeom prst="rect">
              <a:avLst/>
            </a:prstGeom>
          </p:spPr>
        </p:pic>
      </p:grpSp>
      <p:sp>
        <p:nvSpPr>
          <p:cNvPr id="22" name="Rectangle: Rounded Corners 35">
            <a:extLst>
              <a:ext uri="{FF2B5EF4-FFF2-40B4-BE49-F238E27FC236}">
                <a16:creationId xmlns:a16="http://schemas.microsoft.com/office/drawing/2014/main" id="{3E67C2AE-ABA6-EF49-A73A-FC9F202F3E32}"/>
              </a:ext>
            </a:extLst>
          </p:cNvPr>
          <p:cNvSpPr/>
          <p:nvPr/>
        </p:nvSpPr>
        <p:spPr>
          <a:xfrm>
            <a:off x="1062052" y="1733377"/>
            <a:ext cx="5054616" cy="169579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Giữ gìn vệ sinh, không viết vẽ lên các công trình công cộng</a:t>
            </a:r>
            <a:endParaRPr lang="en-US" sz="2400" dirty="0">
              <a:solidFill>
                <a:schemeClr val="tx1"/>
              </a:solidFill>
              <a:latin typeface="UTM Avo" panose="02040603050506020204" pitchFamily="18"/>
              <a:cs typeface="Arial" panose="020B0604020202020204" pitchFamily="34" charset="0"/>
            </a:endParaRPr>
          </a:p>
        </p:txBody>
      </p:sp>
      <p:sp>
        <p:nvSpPr>
          <p:cNvPr id="23" name="Rectangle: Rounded Corners 36">
            <a:extLst>
              <a:ext uri="{FF2B5EF4-FFF2-40B4-BE49-F238E27FC236}">
                <a16:creationId xmlns:a16="http://schemas.microsoft.com/office/drawing/2014/main" id="{B428D905-5F21-F12C-1DB4-50A5EE69480A}"/>
              </a:ext>
            </a:extLst>
          </p:cNvPr>
          <p:cNvSpPr/>
          <p:nvPr/>
        </p:nvSpPr>
        <p:spPr>
          <a:xfrm>
            <a:off x="6675437" y="1733376"/>
            <a:ext cx="5054615" cy="169579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Không leo trèo, đập phá các công trình công cộng</a:t>
            </a:r>
            <a:endParaRPr lang="en-US" sz="2400" dirty="0">
              <a:solidFill>
                <a:schemeClr val="tx1"/>
              </a:solidFill>
              <a:latin typeface="UTM Avo" panose="02040603050506020204" pitchFamily="18"/>
              <a:cs typeface="Arial" panose="020B0604020202020204" pitchFamily="34" charset="0"/>
            </a:endParaRPr>
          </a:p>
        </p:txBody>
      </p:sp>
      <p:pic>
        <p:nvPicPr>
          <p:cNvPr id="24" name="Picture 2" descr="Phá quốc lộ 1 để... qua đường">
            <a:extLst>
              <a:ext uri="{FF2B5EF4-FFF2-40B4-BE49-F238E27FC236}">
                <a16:creationId xmlns:a16="http://schemas.microsoft.com/office/drawing/2014/main" id="{CDAB04AA-C0E9-FE83-A4E4-CCD72FE766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1249" y="3631100"/>
            <a:ext cx="3003605" cy="2252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 name="Picture 4" descr="Hàng loạt công trình công cộng ở TPHCM bị sơn vẽ nguệch ngoạc, xấu xí">
            <a:extLst>
              <a:ext uri="{FF2B5EF4-FFF2-40B4-BE49-F238E27FC236}">
                <a16:creationId xmlns:a16="http://schemas.microsoft.com/office/drawing/2014/main" id="{45E0BC08-0E86-4E58-8AED-8D1966A53E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9832" y="3564425"/>
            <a:ext cx="3379056" cy="2252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2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3DE7-D2D7-6042-8D8D-1ECD327317E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8CC2B50-0958-8F2B-61AE-7E269A125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D7B47B5-2DAF-6892-F0B7-C11528ACE802}"/>
              </a:ext>
            </a:extLst>
          </p:cNvPr>
          <p:cNvGrpSpPr/>
          <p:nvPr/>
        </p:nvGrpSpPr>
        <p:grpSpPr>
          <a:xfrm>
            <a:off x="557229" y="614635"/>
            <a:ext cx="10534579" cy="1049967"/>
            <a:chOff x="388620" y="294742"/>
            <a:chExt cx="15801869" cy="1574951"/>
          </a:xfrm>
        </p:grpSpPr>
        <p:sp>
          <p:nvSpPr>
            <p:cNvPr id="3" name="Line Callout 1 (Border and Accent Bar) 3">
              <a:extLst>
                <a:ext uri="{FF2B5EF4-FFF2-40B4-BE49-F238E27FC236}">
                  <a16:creationId xmlns:a16="http://schemas.microsoft.com/office/drawing/2014/main" id="{F1E34112-90B0-3271-58A3-6D64BC84E412}"/>
                </a:ext>
              </a:extLst>
            </p:cNvPr>
            <p:cNvSpPr/>
            <p:nvPr/>
          </p:nvSpPr>
          <p:spPr>
            <a:xfrm>
              <a:off x="388620" y="745956"/>
              <a:ext cx="15240000" cy="112373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UTM Avo" panose="02040603050506020204" pitchFamily="18"/>
                  <a:cs typeface="Arial" panose="020B0604020202020204" pitchFamily="34" charset="0"/>
                </a:rPr>
                <a:t>Gợi</a:t>
              </a:r>
              <a:r>
                <a:rPr lang="en-US" sz="2600" b="1" dirty="0">
                  <a:solidFill>
                    <a:schemeClr val="tx1"/>
                  </a:solidFill>
                  <a:latin typeface="UTM Avo" panose="02040603050506020204" pitchFamily="18"/>
                  <a:cs typeface="Arial" panose="020B0604020202020204" pitchFamily="34" charset="0"/>
                </a:rPr>
                <a:t> ý: </a:t>
              </a:r>
              <a:r>
                <a:rPr lang="en-US" sz="2600" dirty="0" err="1">
                  <a:solidFill>
                    <a:schemeClr val="tx1"/>
                  </a:solidFill>
                  <a:latin typeface="UTM Avo" panose="02040603050506020204" pitchFamily="18"/>
                  <a:cs typeface="Arial" panose="020B0604020202020204" pitchFamily="34" charset="0"/>
                </a:rPr>
                <a:t>Một</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số</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việc</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cần</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làm</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để</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bảo</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vệ</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công</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trình</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công</a:t>
              </a:r>
              <a:r>
                <a:rPr lang="en-US" sz="2600" dirty="0">
                  <a:solidFill>
                    <a:schemeClr val="tx1"/>
                  </a:solidFill>
                  <a:latin typeface="UTM Avo" panose="02040603050506020204" pitchFamily="18"/>
                  <a:cs typeface="Arial" panose="020B0604020202020204" pitchFamily="34" charset="0"/>
                </a:rPr>
                <a:t> </a:t>
              </a:r>
              <a:r>
                <a:rPr lang="en-US" sz="2600" dirty="0" err="1">
                  <a:solidFill>
                    <a:schemeClr val="tx1"/>
                  </a:solidFill>
                  <a:latin typeface="UTM Avo" panose="02040603050506020204" pitchFamily="18"/>
                  <a:cs typeface="Arial" panose="020B0604020202020204" pitchFamily="34" charset="0"/>
                </a:rPr>
                <a:t>cộng</a:t>
              </a:r>
              <a:endParaRPr lang="en-US" sz="2600" dirty="0">
                <a:solidFill>
                  <a:schemeClr val="tx1"/>
                </a:solidFill>
                <a:latin typeface="UTM Avo" panose="02040603050506020204" pitchFamily="18"/>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6FCB0EF-0664-CB9B-4CC9-BFCF9D33E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6751" y="294742"/>
              <a:ext cx="1123738" cy="1123738"/>
            </a:xfrm>
            <a:prstGeom prst="rect">
              <a:avLst/>
            </a:prstGeom>
          </p:spPr>
        </p:pic>
      </p:grpSp>
      <p:sp>
        <p:nvSpPr>
          <p:cNvPr id="5" name="Rectangle: Rounded Corners 35">
            <a:extLst>
              <a:ext uri="{FF2B5EF4-FFF2-40B4-BE49-F238E27FC236}">
                <a16:creationId xmlns:a16="http://schemas.microsoft.com/office/drawing/2014/main" id="{458FB1CE-0E76-5A84-300F-25DAA9E380E6}"/>
              </a:ext>
            </a:extLst>
          </p:cNvPr>
          <p:cNvSpPr/>
          <p:nvPr/>
        </p:nvSpPr>
        <p:spPr>
          <a:xfrm>
            <a:off x="1093941" y="1769936"/>
            <a:ext cx="5054616" cy="1695797"/>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Tiết</a:t>
            </a: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kiệm điện, nước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6" name="Rectangle: Rounded Corners 36">
            <a:extLst>
              <a:ext uri="{FF2B5EF4-FFF2-40B4-BE49-F238E27FC236}">
                <a16:creationId xmlns:a16="http://schemas.microsoft.com/office/drawing/2014/main" id="{BFFD08CC-6998-9EA0-19E4-FD946906CF23}"/>
              </a:ext>
            </a:extLst>
          </p:cNvPr>
          <p:cNvSpPr/>
          <p:nvPr/>
        </p:nvSpPr>
        <p:spPr>
          <a:xfrm>
            <a:off x="6707326" y="1769935"/>
            <a:ext cx="5054615" cy="1695797"/>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Tuyên truyền mọi người bảo vệ công trình công cộng</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7" name="Picture 4" descr="Lý do phải tiết kiệm điện nước ngay từ bây giờ">
            <a:extLst>
              <a:ext uri="{FF2B5EF4-FFF2-40B4-BE49-F238E27FC236}">
                <a16:creationId xmlns:a16="http://schemas.microsoft.com/office/drawing/2014/main" id="{892367CF-71AB-97C3-4F3D-2A64BE8FC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136" y="3704915"/>
            <a:ext cx="4310579" cy="2263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descr="Tuổi trẻ Đồng Tháp thi đua thực hiện các công trình, phần việc ý nghĩa,  thiết thực đến với vùng biên cương">
            <a:extLst>
              <a:ext uri="{FF2B5EF4-FFF2-40B4-BE49-F238E27FC236}">
                <a16:creationId xmlns:a16="http://schemas.microsoft.com/office/drawing/2014/main" id="{866C3249-0A29-5364-B4FF-C3B33281FE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7267" y="3704913"/>
            <a:ext cx="3394731" cy="2262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6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86EC97-9D7D-3CF9-8F42-809FE07D3AF2}"/>
              </a:ext>
            </a:extLst>
          </p:cNvPr>
          <p:cNvPicPr>
            <a:picLocks noChangeAspect="1"/>
          </p:cNvPicPr>
          <p:nvPr/>
        </p:nvPicPr>
        <p:blipFill rotWithShape="1">
          <a:blip r:embed="rId3"/>
          <a:srcRect b="5849"/>
          <a:stretch/>
        </p:blipFill>
        <p:spPr>
          <a:xfrm>
            <a:off x="0" y="821635"/>
            <a:ext cx="11092070" cy="5194852"/>
          </a:xfrm>
          <a:prstGeom prst="rect">
            <a:avLst/>
          </a:prstGeom>
        </p:spPr>
      </p:pic>
    </p:spTree>
    <p:extLst>
      <p:ext uri="{BB962C8B-B14F-4D97-AF65-F5344CB8AC3E}">
        <p14:creationId xmlns:p14="http://schemas.microsoft.com/office/powerpoint/2010/main" val="118383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E4C1-4A59-C6AC-B500-AF4D441E646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4A814DB-DA6A-60A9-AD86-59004C4A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970255-9BF7-DD3F-4E58-816BEF6EA4BE}"/>
              </a:ext>
            </a:extLst>
          </p:cNvPr>
          <p:cNvSpPr txBox="1"/>
          <p:nvPr/>
        </p:nvSpPr>
        <p:spPr>
          <a:xfrm>
            <a:off x="-37514" y="729526"/>
            <a:ext cx="12192000" cy="654731"/>
          </a:xfrm>
          <a:prstGeom prst="rect">
            <a:avLst/>
          </a:prstGeom>
          <a:noFill/>
        </p:spPr>
        <p:txBody>
          <a:bodyPr wrap="square" rtlCol="0">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a:t>
            </a:r>
            <a:r>
              <a:rPr lang="en-US" sz="2800" b="1" dirty="0">
                <a:latin typeface="UTM Avo" panose="02040603050506020204" pitchFamily="18"/>
                <a:ea typeface="Calibri" panose="020F0502020204030204" pitchFamily="34" charset="0"/>
                <a:cs typeface="Arial" panose="020B0604020202020204" pitchFamily="34" charset="0"/>
              </a:rPr>
              <a:t>1</a:t>
            </a:r>
            <a:r>
              <a:rPr lang="vi-VN" sz="28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sp>
        <p:nvSpPr>
          <p:cNvPr id="3" name="Rounded Rectangle 19">
            <a:extLst>
              <a:ext uri="{FF2B5EF4-FFF2-40B4-BE49-F238E27FC236}">
                <a16:creationId xmlns:a16="http://schemas.microsoft.com/office/drawing/2014/main" id="{701E67D5-900E-AD7D-BE9A-4AC15F6D1E35}"/>
              </a:ext>
            </a:extLst>
          </p:cNvPr>
          <p:cNvSpPr/>
          <p:nvPr/>
        </p:nvSpPr>
        <p:spPr>
          <a:xfrm>
            <a:off x="6058487" y="3441813"/>
            <a:ext cx="5653618" cy="124223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400">
                <a:latin typeface="UTM Avo" panose="02040603050506020204" pitchFamily="18"/>
                <a:cs typeface="Arial" panose="020B0604020202020204" pitchFamily="34" charset="0"/>
              </a:rPr>
              <a:t>b. Hãy kể thêm các biểu hiện bảo vệ của công</a:t>
            </a:r>
            <a:endParaRPr lang="en-US" sz="2400" dirty="0">
              <a:solidFill>
                <a:schemeClr val="tx1"/>
              </a:solidFill>
              <a:latin typeface="UTM Avo" panose="02040603050506020204" pitchFamily="18"/>
              <a:cs typeface="Arial" panose="020B0604020202020204" pitchFamily="34" charset="0"/>
            </a:endParaRPr>
          </a:p>
        </p:txBody>
      </p:sp>
      <p:sp>
        <p:nvSpPr>
          <p:cNvPr id="4" name="Rounded Rectangle 23">
            <a:extLst>
              <a:ext uri="{FF2B5EF4-FFF2-40B4-BE49-F238E27FC236}">
                <a16:creationId xmlns:a16="http://schemas.microsoft.com/office/drawing/2014/main" id="{BBC7519F-B439-F746-ED76-56BD7789C1C4}"/>
              </a:ext>
            </a:extLst>
          </p:cNvPr>
          <p:cNvSpPr/>
          <p:nvPr/>
        </p:nvSpPr>
        <p:spPr>
          <a:xfrm>
            <a:off x="6058486" y="5033553"/>
            <a:ext cx="5653615" cy="76842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a:latin typeface="UTM Avo" panose="02040603050506020204" pitchFamily="18"/>
                <a:cs typeface="Arial" panose="020B0604020202020204" pitchFamily="34" charset="0"/>
              </a:rPr>
              <a:t>c. </a:t>
            </a:r>
            <a:r>
              <a:rPr lang="vi-VN" sz="2400">
                <a:latin typeface="UTM Avo" panose="02040603050506020204" pitchFamily="18"/>
                <a:cs typeface="Arial" panose="020B0604020202020204" pitchFamily="34" charset="0"/>
              </a:rPr>
              <a:t>Vì sao phải bảo vệ của công?</a:t>
            </a:r>
            <a:endParaRPr lang="en-US" sz="2400" dirty="0">
              <a:solidFill>
                <a:schemeClr val="tx1"/>
              </a:solidFill>
              <a:latin typeface="UTM Avo" panose="02040603050506020204" pitchFamily="18"/>
              <a:cs typeface="Arial" panose="020B0604020202020204" pitchFamily="34" charset="0"/>
            </a:endParaRPr>
          </a:p>
        </p:txBody>
      </p:sp>
      <p:sp>
        <p:nvSpPr>
          <p:cNvPr id="5" name="Rounded Rectangle 19">
            <a:extLst>
              <a:ext uri="{FF2B5EF4-FFF2-40B4-BE49-F238E27FC236}">
                <a16:creationId xmlns:a16="http://schemas.microsoft.com/office/drawing/2014/main" id="{1A618749-E951-E093-68CE-3B984C6E786B}"/>
              </a:ext>
            </a:extLst>
          </p:cNvPr>
          <p:cNvSpPr/>
          <p:nvPr/>
        </p:nvSpPr>
        <p:spPr>
          <a:xfrm>
            <a:off x="6058487" y="1771094"/>
            <a:ext cx="5653619" cy="13212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400">
                <a:latin typeface="UTM Avo" panose="02040603050506020204" pitchFamily="18"/>
                <a:cs typeface="Arial" panose="020B0604020202020204" pitchFamily="34" charset="0"/>
              </a:rPr>
              <a:t>a. Nêu các biểu hiện bảo vệ của công trong các bức tranh trên</a:t>
            </a:r>
            <a:endParaRPr lang="en-US" sz="2400" dirty="0">
              <a:solidFill>
                <a:schemeClr val="tx1"/>
              </a:solidFill>
              <a:latin typeface="UTM Avo" panose="02040603050506020204" pitchFamily="18"/>
              <a:cs typeface="Arial" panose="020B0604020202020204" pitchFamily="34" charset="0"/>
            </a:endParaRPr>
          </a:p>
        </p:txBody>
      </p:sp>
      <p:grpSp>
        <p:nvGrpSpPr>
          <p:cNvPr id="6" name="Group 5">
            <a:extLst>
              <a:ext uri="{FF2B5EF4-FFF2-40B4-BE49-F238E27FC236}">
                <a16:creationId xmlns:a16="http://schemas.microsoft.com/office/drawing/2014/main" id="{8016687A-F4E7-79A3-7580-FEDA43D54CD2}"/>
              </a:ext>
            </a:extLst>
          </p:cNvPr>
          <p:cNvGrpSpPr/>
          <p:nvPr/>
        </p:nvGrpSpPr>
        <p:grpSpPr>
          <a:xfrm rot="16200000" flipH="1">
            <a:off x="4372158" y="3731431"/>
            <a:ext cx="2986068" cy="386591"/>
            <a:chOff x="6498137" y="3625822"/>
            <a:chExt cx="433083" cy="973671"/>
          </a:xfrm>
        </p:grpSpPr>
        <p:cxnSp>
          <p:nvCxnSpPr>
            <p:cNvPr id="7" name="Straight Connector 6">
              <a:extLst>
                <a:ext uri="{FF2B5EF4-FFF2-40B4-BE49-F238E27FC236}">
                  <a16:creationId xmlns:a16="http://schemas.microsoft.com/office/drawing/2014/main" id="{B1A0E9A9-043D-398A-F7C2-820B6E86CFC9}"/>
                </a:ext>
              </a:extLst>
            </p:cNvPr>
            <p:cNvCxnSpPr>
              <a:cxnSpLocks/>
            </p:cNvCxnSpPr>
            <p:nvPr/>
          </p:nvCxnSpPr>
          <p:spPr>
            <a:xfrm rot="16200000" flipV="1">
              <a:off x="6714677" y="3409285"/>
              <a:ext cx="3" cy="4330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A054A0-218B-2DCC-7947-3EA4952F20FE}"/>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28B3765-603A-C3FC-25FE-AB3088B4FE28}"/>
              </a:ext>
            </a:extLst>
          </p:cNvPr>
          <p:cNvGrpSpPr/>
          <p:nvPr/>
        </p:nvGrpSpPr>
        <p:grpSpPr>
          <a:xfrm>
            <a:off x="639886" y="1553367"/>
            <a:ext cx="4386253" cy="1964871"/>
            <a:chOff x="-1215694" y="2372271"/>
            <a:chExt cx="6579379" cy="3491049"/>
          </a:xfrm>
        </p:grpSpPr>
        <p:sp>
          <p:nvSpPr>
            <p:cNvPr id="10" name="Line Callout 1 (Border and Accent Bar) 3">
              <a:extLst>
                <a:ext uri="{FF2B5EF4-FFF2-40B4-BE49-F238E27FC236}">
                  <a16:creationId xmlns:a16="http://schemas.microsoft.com/office/drawing/2014/main" id="{DDACE3E5-B424-AC3E-682F-E249ADC72B34}"/>
                </a:ext>
              </a:extLst>
            </p:cNvPr>
            <p:cNvSpPr/>
            <p:nvPr/>
          </p:nvSpPr>
          <p:spPr>
            <a:xfrm>
              <a:off x="-1215694" y="2965063"/>
              <a:ext cx="6579379" cy="2898257"/>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em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sát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và</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lời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hỏi</a:t>
              </a:r>
              <a:endParaRPr lang="en-US" sz="2400" b="1" dirty="0">
                <a:solidFill>
                  <a:schemeClr val="tx1"/>
                </a:solidFill>
                <a:latin typeface="UTM Avo" panose="02040603050506020204" pitchFamily="18"/>
                <a:cs typeface="Arial" panose="020B0604020202020204" pitchFamily="34" charset="0"/>
              </a:endParaRPr>
            </a:p>
          </p:txBody>
        </p:sp>
        <p:pic>
          <p:nvPicPr>
            <p:cNvPr id="11" name="Picture 2">
              <a:extLst>
                <a:ext uri="{FF2B5EF4-FFF2-40B4-BE49-F238E27FC236}">
                  <a16:creationId xmlns:a16="http://schemas.microsoft.com/office/drawing/2014/main" id="{29A94EE9-D749-C826-799B-5003AEBEF0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3444" y="2372271"/>
              <a:ext cx="752586" cy="77368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CB14808F-9C5C-0E95-9FF5-9A3E83AF3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727" y="3347624"/>
            <a:ext cx="3015283" cy="3015283"/>
          </a:xfrm>
          <a:prstGeom prst="rect">
            <a:avLst/>
          </a:prstGeom>
        </p:spPr>
      </p:pic>
    </p:spTree>
    <p:extLst>
      <p:ext uri="{BB962C8B-B14F-4D97-AF65-F5344CB8AC3E}">
        <p14:creationId xmlns:p14="http://schemas.microsoft.com/office/powerpoint/2010/main" val="36807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1500"/>
                            </p:stCondLst>
                            <p:childTnLst>
                              <p:par>
                                <p:cTn id="30" presetID="22" presetClass="entr" presetSubtype="2"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E07AC-0B72-B7D5-8791-008E286A14D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9439FBB-126D-8233-3392-831585454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381AF0-4007-F211-199C-11B4A89D4771}"/>
              </a:ext>
            </a:extLst>
          </p:cNvPr>
          <p:cNvPicPr>
            <a:picLocks noChangeAspect="1"/>
          </p:cNvPicPr>
          <p:nvPr/>
        </p:nvPicPr>
        <p:blipFill>
          <a:blip r:embed="rId3" cstate="print">
            <a:extLst>
              <a:ext uri="{28A0092B-C50C-407E-A947-70E740481C1C}">
                <a14:useLocalDpi xmlns:a14="http://schemas.microsoft.com/office/drawing/2010/main" val="0"/>
              </a:ext>
            </a:extLst>
          </a:blip>
          <a:srcRect t="10833" b="10833"/>
          <a:stretch/>
        </p:blipFill>
        <p:spPr>
          <a:xfrm>
            <a:off x="2012788" y="866955"/>
            <a:ext cx="3270508" cy="2452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7E1A6D77-FB5B-69C0-3AB9-AC68B02011E6}"/>
              </a:ext>
            </a:extLst>
          </p:cNvPr>
          <p:cNvPicPr>
            <a:picLocks noChangeAspect="1"/>
          </p:cNvPicPr>
          <p:nvPr/>
        </p:nvPicPr>
        <p:blipFill>
          <a:blip r:embed="rId4" cstate="print">
            <a:extLst>
              <a:ext uri="{28A0092B-C50C-407E-A947-70E740481C1C}">
                <a14:useLocalDpi xmlns:a14="http://schemas.microsoft.com/office/drawing/2010/main" val="0"/>
              </a:ext>
            </a:extLst>
          </a:blip>
          <a:srcRect t="12499" b="12499"/>
          <a:stretch/>
        </p:blipFill>
        <p:spPr>
          <a:xfrm>
            <a:off x="6453024" y="866955"/>
            <a:ext cx="3270509" cy="2452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artoon of a child and child&#10;&#10;Description automatically generated">
            <a:extLst>
              <a:ext uri="{FF2B5EF4-FFF2-40B4-BE49-F238E27FC236}">
                <a16:creationId xmlns:a16="http://schemas.microsoft.com/office/drawing/2014/main" id="{1A0C3D28-194D-BD31-17D6-D15485676ED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42" b="81381" l="6889" r="48221">
                        <a14:foregroundMark x1="8942" y1="54021" x2="8759" y2="78846"/>
                        <a14:foregroundMark x1="8759" y1="78846" x2="16423" y2="79196"/>
                        <a14:foregroundMark x1="16423" y1="79196" x2="36405" y2="78103"/>
                        <a14:foregroundMark x1="36405" y1="78103" x2="42336" y2="76093"/>
                        <a14:foregroundMark x1="42336" y1="76093" x2="45849" y2="70061"/>
                        <a14:foregroundMark x1="45849" y1="70061" x2="46670" y2="63767"/>
                        <a14:foregroundMark x1="46670" y1="63767" x2="45255" y2="57780"/>
                        <a14:foregroundMark x1="45255" y1="57780" x2="37637" y2="55288"/>
                        <a14:foregroundMark x1="37637" y1="55288" x2="10401" y2="54720"/>
                        <a14:foregroundMark x1="9261" y1="52753" x2="13412" y2="53322"/>
                        <a14:foregroundMark x1="13093" y1="52185" x2="13093" y2="52185"/>
                        <a14:foregroundMark x1="12956" y1="52185" x2="13412" y2="52185"/>
                        <a14:foregroundMark x1="25639" y1="52579" x2="32208" y2="53103"/>
                        <a14:foregroundMark x1="32208" y1="53103" x2="39051" y2="53016"/>
                        <a14:foregroundMark x1="39051" y1="53016" x2="44708" y2="56469"/>
                        <a14:foregroundMark x1="44708" y1="56469" x2="46305" y2="62150"/>
                        <a14:foregroundMark x1="24681" y1="52579" x2="24681" y2="52579"/>
                        <a14:foregroundMark x1="23768" y1="52185" x2="23768" y2="52185"/>
                        <a14:foregroundMark x1="23540" y1="52316" x2="23905" y2="52273"/>
                        <a14:foregroundMark x1="22993" y1="52316" x2="23859" y2="52316"/>
                        <a14:foregroundMark x1="22582" y1="52273" x2="23905" y2="52185"/>
                        <a14:foregroundMark x1="22308" y1="52273" x2="26141" y2="52448"/>
                        <a14:foregroundMark x1="23403" y1="52185" x2="24224" y2="52185"/>
                        <a14:foregroundMark x1="34078" y1="55769" x2="42564" y2="61101"/>
                        <a14:foregroundMark x1="45620" y1="55157" x2="47400" y2="63855"/>
                        <a14:foregroundMark x1="47582" y1="59703" x2="47719" y2="63811"/>
                        <a14:foregroundMark x1="46715" y1="54283" x2="48175" y2="61844"/>
                        <a14:foregroundMark x1="47993" y1="61320" x2="48130" y2="62456"/>
                        <a14:foregroundMark x1="48130" y1="61101" x2="48221" y2="62325"/>
                        <a14:foregroundMark x1="40557" y1="63068" x2="44343" y2="63505"/>
                        <a14:foregroundMark x1="35493" y1="79371" x2="41880" y2="79283"/>
                        <a14:foregroundMark x1="41880" y1="79283" x2="45210" y2="75918"/>
                        <a14:foregroundMark x1="46442" y1="75699" x2="46259" y2="79414"/>
                        <a14:foregroundMark x1="40374" y1="81075" x2="43066" y2="81163"/>
                        <a14:foregroundMark x1="20438" y1="76442" x2="30611" y2="76442"/>
                        <a14:foregroundMark x1="30611" y1="76442" x2="31524" y2="76355"/>
                        <a14:foregroundMark x1="21031" y1="80463" x2="29790" y2="80463"/>
                        <a14:foregroundMark x1="33577" y1="81294" x2="34580" y2="81075"/>
                        <a14:foregroundMark x1="26551" y1="80857" x2="29745" y2="81381"/>
                        <a14:foregroundMark x1="20849" y1="73776" x2="18476" y2="75219"/>
                        <a14:foregroundMark x1="8166" y1="68094" x2="7984" y2="79677"/>
                        <a14:foregroundMark x1="9261" y1="74388" x2="11405" y2="76442"/>
                        <a14:foregroundMark x1="10995" y1="79633" x2="13686" y2="79983"/>
                        <a14:foregroundMark x1="7391" y1="71809" x2="6934" y2="77404"/>
                        <a14:foregroundMark x1="7436" y1="59747" x2="7071" y2="70892"/>
                        <a14:foregroundMark x1="7208" y1="54458" x2="8212" y2="60052"/>
                        <a14:foregroundMark x1="10265" y1="59615" x2="20027" y2="59047"/>
                        <a14:foregroundMark x1="20027" y1="59047" x2="24726" y2="62937"/>
                        <a14:foregroundMark x1="24726" y1="62937" x2="18339" y2="63767"/>
                        <a14:foregroundMark x1="18339" y1="63767" x2="12546" y2="61276"/>
                        <a14:foregroundMark x1="12546" y1="61276" x2="12135" y2="60052"/>
                        <a14:foregroundMark x1="10721" y1="63287" x2="17792" y2="65997"/>
                        <a14:foregroundMark x1="17792" y1="65997" x2="21715" y2="64948"/>
                        <a14:foregroundMark x1="21852" y1="58829" x2="28376" y2="61932"/>
                        <a14:foregroundMark x1="28376" y1="61932" x2="29015" y2="64816"/>
                        <a14:foregroundMark x1="15648" y1="68007" x2="15967" y2="69580"/>
                        <a14:foregroundMark x1="31387" y1="58217" x2="37409" y2="57955"/>
                        <a14:foregroundMark x1="37226" y1="58435" x2="39872" y2="61320"/>
                        <a14:foregroundMark x1="38686" y1="58829" x2="42655" y2="58960"/>
                        <a14:foregroundMark x1="34717" y1="58829" x2="35128" y2="60096"/>
                        <a14:foregroundMark x1="40602" y1="58435" x2="42108" y2="59572"/>
                        <a14:foregroundMark x1="40420" y1="52928" x2="46670" y2="53016"/>
                        <a14:foregroundMark x1="46670" y1="53016" x2="47400" y2="55201"/>
                        <a14:foregroundMark x1="42108" y1="57780" x2="43203" y2="59747"/>
                        <a14:foregroundMark x1="37546" y1="64467" x2="37728" y2="65428"/>
                        <a14:foregroundMark x1="18385" y1="71198" x2="24818" y2="70061"/>
                        <a14:foregroundMark x1="24818" y1="70061" x2="27828" y2="70673"/>
                        <a14:foregroundMark x1="20438" y1="69231" x2="32162" y2="69799"/>
                        <a14:foregroundMark x1="12454" y1="75918" x2="10675" y2="75306"/>
                        <a14:foregroundMark x1="29288" y1="75087" x2="28148" y2="76180"/>
                      </a14:backgroundRemoval>
                    </a14:imgEffect>
                  </a14:imgLayer>
                </a14:imgProps>
              </a:ext>
              <a:ext uri="{28A0092B-C50C-407E-A947-70E740481C1C}">
                <a14:useLocalDpi xmlns:a14="http://schemas.microsoft.com/office/drawing/2010/main" val="0"/>
              </a:ext>
            </a:extLst>
          </a:blip>
          <a:srcRect l="2062" t="50001" r="48970" b="17407"/>
          <a:stretch/>
        </p:blipFill>
        <p:spPr>
          <a:xfrm>
            <a:off x="2012788" y="3687537"/>
            <a:ext cx="3270508" cy="23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artoon of a child and child&#10;&#10;Description automatically generated">
            <a:extLst>
              <a:ext uri="{FF2B5EF4-FFF2-40B4-BE49-F238E27FC236}">
                <a16:creationId xmlns:a16="http://schemas.microsoft.com/office/drawing/2014/main" id="{A770FFDC-A0F9-16C5-85E6-6D73792FCC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173" t="47037" r="1134" b="16666"/>
          <a:stretch/>
        </p:blipFill>
        <p:spPr>
          <a:xfrm>
            <a:off x="6453025" y="3687536"/>
            <a:ext cx="3270508" cy="23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0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8F1AD-47F1-3212-FECF-0C200D1B7B9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DFB412E-0D23-2F2F-FCE3-36F0C9B4B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592A9E9-4C2A-5F26-2F69-DC8F29038732}"/>
              </a:ext>
            </a:extLst>
          </p:cNvPr>
          <p:cNvGrpSpPr/>
          <p:nvPr/>
        </p:nvGrpSpPr>
        <p:grpSpPr>
          <a:xfrm>
            <a:off x="3461825" y="569162"/>
            <a:ext cx="5334001" cy="694913"/>
            <a:chOff x="5010864" y="-7"/>
            <a:chExt cx="7807228" cy="999310"/>
          </a:xfrm>
        </p:grpSpPr>
        <p:sp>
          <p:nvSpPr>
            <p:cNvPr id="13" name="Round Same Side Corner Rectangle 11">
              <a:extLst>
                <a:ext uri="{FF2B5EF4-FFF2-40B4-BE49-F238E27FC236}">
                  <a16:creationId xmlns:a16="http://schemas.microsoft.com/office/drawing/2014/main" id="{3C1ED1B6-8E50-E281-0946-60F6CFFDB637}"/>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E71AB46B-9C31-5CAB-2786-3844A8DF2C40}"/>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15" name="Group 14">
            <a:extLst>
              <a:ext uri="{FF2B5EF4-FFF2-40B4-BE49-F238E27FC236}">
                <a16:creationId xmlns:a16="http://schemas.microsoft.com/office/drawing/2014/main" id="{0DA9440F-BFBD-CF34-7A95-78661EA5CF66}"/>
              </a:ext>
            </a:extLst>
          </p:cNvPr>
          <p:cNvGrpSpPr/>
          <p:nvPr/>
        </p:nvGrpSpPr>
        <p:grpSpPr>
          <a:xfrm>
            <a:off x="32825" y="1189478"/>
            <a:ext cx="11308442" cy="927217"/>
            <a:chOff x="0" y="1565637"/>
            <a:chExt cx="16962664" cy="1390826"/>
          </a:xfrm>
        </p:grpSpPr>
        <p:sp>
          <p:nvSpPr>
            <p:cNvPr id="16" name="Rectangle 15">
              <a:extLst>
                <a:ext uri="{FF2B5EF4-FFF2-40B4-BE49-F238E27FC236}">
                  <a16:creationId xmlns:a16="http://schemas.microsoft.com/office/drawing/2014/main" id="{9ADDC1DE-360D-8BE0-2740-124242CB6651}"/>
                </a:ext>
              </a:extLst>
            </p:cNvPr>
            <p:cNvSpPr/>
            <p:nvPr/>
          </p:nvSpPr>
          <p:spPr>
            <a:xfrm>
              <a:off x="0" y="1943100"/>
              <a:ext cx="16208828" cy="1013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2">
                      <a:lumMod val="50000"/>
                    </a:schemeClr>
                  </a:solidFill>
                  <a:latin typeface="UTM Avo" panose="02040603050506020204" pitchFamily="18"/>
                  <a:cs typeface="Arial" panose="020B0604020202020204" pitchFamily="34" charset="0"/>
                </a:rPr>
                <a:t>Câu</a:t>
              </a:r>
              <a:r>
                <a:rPr lang="en-US" sz="2400" b="1" dirty="0">
                  <a:solidFill>
                    <a:schemeClr val="tx2">
                      <a:lumMod val="50000"/>
                    </a:schemeClr>
                  </a:solidFill>
                  <a:latin typeface="UTM Avo" panose="02040603050506020204" pitchFamily="18"/>
                  <a:cs typeface="Arial" panose="020B0604020202020204" pitchFamily="34" charset="0"/>
                </a:rPr>
                <a:t> a: </a:t>
              </a:r>
              <a:r>
                <a:rPr lang="en-US" sz="2400" b="1" dirty="0" err="1">
                  <a:solidFill>
                    <a:schemeClr val="tx2">
                      <a:lumMod val="50000"/>
                    </a:schemeClr>
                  </a:solidFill>
                  <a:latin typeface="UTM Avo" panose="02040603050506020204" pitchFamily="18"/>
                  <a:cs typeface="Arial" panose="020B0604020202020204" pitchFamily="34" charset="0"/>
                </a:rPr>
                <a:t>Biểu</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hiện</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bảo</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vệ</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của</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công</a:t>
              </a:r>
              <a:r>
                <a:rPr lang="en-US" sz="2400" b="1" dirty="0">
                  <a:solidFill>
                    <a:schemeClr val="tx2">
                      <a:lumMod val="50000"/>
                    </a:schemeClr>
                  </a:solidFill>
                  <a:latin typeface="UTM Avo" panose="02040603050506020204" pitchFamily="18"/>
                  <a:cs typeface="Arial" panose="020B0604020202020204" pitchFamily="34" charset="0"/>
                </a:rPr>
                <a:t>:</a:t>
              </a:r>
            </a:p>
          </p:txBody>
        </p:sp>
        <p:pic>
          <p:nvPicPr>
            <p:cNvPr id="17" name="Picture 2">
              <a:extLst>
                <a:ext uri="{FF2B5EF4-FFF2-40B4-BE49-F238E27FC236}">
                  <a16:creationId xmlns:a16="http://schemas.microsoft.com/office/drawing/2014/main" id="{5E78DA9B-238F-9068-8856-844D3F028F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54991" y="1565637"/>
              <a:ext cx="1507673" cy="1390826"/>
            </a:xfrm>
            <a:prstGeom prst="rect">
              <a:avLst/>
            </a:prstGeom>
          </p:spPr>
        </p:pic>
      </p:grpSp>
      <p:sp>
        <p:nvSpPr>
          <p:cNvPr id="18" name="TextBox 17">
            <a:extLst>
              <a:ext uri="{FF2B5EF4-FFF2-40B4-BE49-F238E27FC236}">
                <a16:creationId xmlns:a16="http://schemas.microsoft.com/office/drawing/2014/main" id="{88D39D13-B4A9-9015-FDF7-78334DA95328}"/>
              </a:ext>
            </a:extLst>
          </p:cNvPr>
          <p:cNvSpPr txBox="1"/>
          <p:nvPr/>
        </p:nvSpPr>
        <p:spPr>
          <a:xfrm>
            <a:off x="1651637" y="4980920"/>
            <a:ext cx="4331573" cy="950260"/>
          </a:xfrm>
          <a:prstGeom prst="rect">
            <a:avLst/>
          </a:prstGeom>
          <a:noFill/>
        </p:spPr>
        <p:txBody>
          <a:bodyPr wrap="square">
            <a:spAutoFit/>
          </a:bodyPr>
          <a:lstStyle/>
          <a:p>
            <a:pPr algn="ctr">
              <a:lnSpc>
                <a:spcPct val="150000"/>
              </a:lnSpc>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Tranh 3: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Tắt đèn, đóng cửa phòng học khi kết thúc lớp học</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68FBC4-03E8-96F9-D730-1BF76187319B}"/>
              </a:ext>
            </a:extLst>
          </p:cNvPr>
          <p:cNvSpPr txBox="1"/>
          <p:nvPr/>
        </p:nvSpPr>
        <p:spPr>
          <a:xfrm>
            <a:off x="6602950" y="4980919"/>
            <a:ext cx="4648199" cy="950260"/>
          </a:xfrm>
          <a:prstGeom prst="rect">
            <a:avLst/>
          </a:prstGeom>
          <a:no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4: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Khóa vòi nước sau khi </a:t>
            </a:r>
            <a:br>
              <a:rPr lang="vi-VN" sz="2000" dirty="0">
                <a:solidFill>
                  <a:srgbClr val="000000"/>
                </a:solidFill>
                <a:latin typeface="UTM Avo" panose="02040603050506020204" pitchFamily="18"/>
                <a:ea typeface="Calibri" panose="020F0502020204030204" pitchFamily="34" charset="0"/>
                <a:cs typeface="Arial" panose="020B0604020202020204" pitchFamily="34" charset="0"/>
              </a:rPr>
            </a:b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sử dụng</a:t>
            </a:r>
            <a:endParaRPr lang="en-US" sz="2000" dirty="0">
              <a:latin typeface="UTM Avo" panose="02040603050506020204" pitchFamily="18"/>
              <a:ea typeface="Calibri" panose="020F0502020204030204" pitchFamily="34" charset="0"/>
              <a:cs typeface="Arial" panose="020B0604020202020204" pitchFamily="34" charset="0"/>
            </a:endParaRPr>
          </a:p>
        </p:txBody>
      </p:sp>
      <p:pic>
        <p:nvPicPr>
          <p:cNvPr id="20" name="Picture 19" descr="A cartoon of a child and child&#10;&#10;Description automatically generated">
            <a:extLst>
              <a:ext uri="{FF2B5EF4-FFF2-40B4-BE49-F238E27FC236}">
                <a16:creationId xmlns:a16="http://schemas.microsoft.com/office/drawing/2014/main" id="{89F5DB73-0EC4-29AD-47D4-67FC7888F7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173" t="47037" r="1134" b="16666"/>
          <a:stretch/>
        </p:blipFill>
        <p:spPr>
          <a:xfrm>
            <a:off x="7355644" y="2334736"/>
            <a:ext cx="3142810" cy="239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cartoon of a child and child&#10;&#10;Description automatically generated">
            <a:extLst>
              <a:ext uri="{FF2B5EF4-FFF2-40B4-BE49-F238E27FC236}">
                <a16:creationId xmlns:a16="http://schemas.microsoft.com/office/drawing/2014/main" id="{3ECAD1E1-3055-38FF-4D13-5684A47A1D1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142" b="81381" l="6889" r="48221">
                        <a14:foregroundMark x1="8942" y1="54021" x2="8759" y2="78846"/>
                        <a14:foregroundMark x1="8759" y1="78846" x2="16423" y2="79196"/>
                        <a14:foregroundMark x1="16423" y1="79196" x2="36405" y2="78103"/>
                        <a14:foregroundMark x1="36405" y1="78103" x2="42336" y2="76093"/>
                        <a14:foregroundMark x1="42336" y1="76093" x2="45849" y2="70061"/>
                        <a14:foregroundMark x1="45849" y1="70061" x2="46670" y2="63767"/>
                        <a14:foregroundMark x1="46670" y1="63767" x2="45255" y2="57780"/>
                        <a14:foregroundMark x1="45255" y1="57780" x2="37637" y2="55288"/>
                        <a14:foregroundMark x1="37637" y1="55288" x2="10401" y2="54720"/>
                        <a14:foregroundMark x1="9261" y1="52753" x2="13412" y2="53322"/>
                        <a14:foregroundMark x1="13093" y1="52185" x2="13093" y2="52185"/>
                        <a14:foregroundMark x1="12956" y1="52185" x2="13412" y2="52185"/>
                        <a14:foregroundMark x1="25639" y1="52579" x2="32208" y2="53103"/>
                        <a14:foregroundMark x1="32208" y1="53103" x2="39051" y2="53016"/>
                        <a14:foregroundMark x1="39051" y1="53016" x2="44708" y2="56469"/>
                        <a14:foregroundMark x1="44708" y1="56469" x2="46305" y2="62150"/>
                        <a14:foregroundMark x1="24681" y1="52579" x2="24681" y2="52579"/>
                        <a14:foregroundMark x1="23768" y1="52185" x2="23768" y2="52185"/>
                        <a14:foregroundMark x1="23540" y1="52316" x2="23905" y2="52273"/>
                        <a14:foregroundMark x1="22993" y1="52316" x2="23859" y2="52316"/>
                        <a14:foregroundMark x1="22582" y1="52273" x2="23905" y2="52185"/>
                        <a14:foregroundMark x1="22308" y1="52273" x2="26141" y2="52448"/>
                        <a14:foregroundMark x1="23403" y1="52185" x2="24224" y2="52185"/>
                        <a14:foregroundMark x1="34078" y1="55769" x2="42564" y2="61101"/>
                        <a14:foregroundMark x1="45620" y1="55157" x2="47400" y2="63855"/>
                        <a14:foregroundMark x1="47582" y1="59703" x2="47719" y2="63811"/>
                        <a14:foregroundMark x1="46715" y1="54283" x2="48175" y2="61844"/>
                        <a14:foregroundMark x1="47993" y1="61320" x2="48130" y2="62456"/>
                        <a14:foregroundMark x1="48130" y1="61101" x2="48221" y2="62325"/>
                        <a14:foregroundMark x1="40557" y1="63068" x2="44343" y2="63505"/>
                        <a14:foregroundMark x1="35493" y1="79371" x2="41880" y2="79283"/>
                        <a14:foregroundMark x1="41880" y1="79283" x2="45210" y2="75918"/>
                        <a14:foregroundMark x1="46442" y1="75699" x2="46259" y2="79414"/>
                        <a14:foregroundMark x1="40374" y1="81075" x2="43066" y2="81163"/>
                        <a14:foregroundMark x1="20438" y1="76442" x2="30611" y2="76442"/>
                        <a14:foregroundMark x1="30611" y1="76442" x2="31524" y2="76355"/>
                        <a14:foregroundMark x1="21031" y1="80463" x2="29790" y2="80463"/>
                        <a14:foregroundMark x1="33577" y1="81294" x2="34580" y2="81075"/>
                        <a14:foregroundMark x1="26551" y1="80857" x2="29745" y2="81381"/>
                        <a14:foregroundMark x1="20849" y1="73776" x2="18476" y2="75219"/>
                        <a14:foregroundMark x1="8166" y1="68094" x2="7984" y2="79677"/>
                        <a14:foregroundMark x1="9261" y1="74388" x2="11405" y2="76442"/>
                        <a14:foregroundMark x1="10995" y1="79633" x2="13686" y2="79983"/>
                        <a14:foregroundMark x1="7391" y1="71809" x2="6934" y2="77404"/>
                        <a14:foregroundMark x1="7436" y1="59747" x2="7071" y2="70892"/>
                        <a14:foregroundMark x1="7208" y1="54458" x2="8212" y2="60052"/>
                        <a14:foregroundMark x1="10265" y1="59615" x2="20027" y2="59047"/>
                        <a14:foregroundMark x1="20027" y1="59047" x2="24726" y2="62937"/>
                        <a14:foregroundMark x1="24726" y1="62937" x2="18339" y2="63767"/>
                        <a14:foregroundMark x1="18339" y1="63767" x2="12546" y2="61276"/>
                        <a14:foregroundMark x1="12546" y1="61276" x2="12135" y2="60052"/>
                        <a14:foregroundMark x1="10721" y1="63287" x2="17792" y2="65997"/>
                        <a14:foregroundMark x1="17792" y1="65997" x2="21715" y2="64948"/>
                        <a14:foregroundMark x1="21852" y1="58829" x2="28376" y2="61932"/>
                        <a14:foregroundMark x1="28376" y1="61932" x2="29015" y2="64816"/>
                        <a14:foregroundMark x1="15648" y1="68007" x2="15967" y2="69580"/>
                        <a14:foregroundMark x1="31387" y1="58217" x2="37409" y2="57955"/>
                        <a14:foregroundMark x1="37226" y1="58435" x2="39872" y2="61320"/>
                        <a14:foregroundMark x1="38686" y1="58829" x2="42655" y2="58960"/>
                        <a14:foregroundMark x1="34717" y1="58829" x2="35128" y2="60096"/>
                        <a14:foregroundMark x1="40602" y1="58435" x2="42108" y2="59572"/>
                        <a14:foregroundMark x1="40420" y1="52928" x2="46670" y2="53016"/>
                        <a14:foregroundMark x1="46670" y1="53016" x2="47400" y2="55201"/>
                        <a14:foregroundMark x1="42108" y1="57780" x2="43203" y2="59747"/>
                        <a14:foregroundMark x1="37546" y1="64467" x2="37728" y2="65428"/>
                        <a14:foregroundMark x1="18385" y1="71198" x2="24818" y2="70061"/>
                        <a14:foregroundMark x1="24818" y1="70061" x2="27828" y2="70673"/>
                        <a14:foregroundMark x1="20438" y1="69231" x2="32162" y2="69799"/>
                        <a14:foregroundMark x1="12454" y1="75918" x2="10675" y2="75306"/>
                        <a14:foregroundMark x1="29288" y1="75087" x2="28148" y2="76180"/>
                      </a14:backgroundRemoval>
                    </a14:imgEffect>
                  </a14:imgLayer>
                </a14:imgProps>
              </a:ext>
              <a:ext uri="{28A0092B-C50C-407E-A947-70E740481C1C}">
                <a14:useLocalDpi xmlns:a14="http://schemas.microsoft.com/office/drawing/2010/main" val="0"/>
              </a:ext>
            </a:extLst>
          </a:blip>
          <a:srcRect l="2062" t="50001" r="48970" b="17407"/>
          <a:stretch/>
        </p:blipFill>
        <p:spPr>
          <a:xfrm>
            <a:off x="2092985" y="2334736"/>
            <a:ext cx="3448878" cy="239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914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1474</Words>
  <Application>Microsoft Macintosh PowerPoint</Application>
  <PresentationFormat>Widescreen</PresentationFormat>
  <Paragraphs>114</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Trọng Đông</dc:creator>
  <cp:lastModifiedBy>Hiền Thu</cp:lastModifiedBy>
  <cp:revision>8</cp:revision>
  <dcterms:created xsi:type="dcterms:W3CDTF">2023-08-27T06:50:35Z</dcterms:created>
  <dcterms:modified xsi:type="dcterms:W3CDTF">2025-01-19T03:04:40Z</dcterms:modified>
</cp:coreProperties>
</file>