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07" r:id="rId3"/>
    <p:sldId id="427" r:id="rId4"/>
    <p:sldId id="454" r:id="rId5"/>
    <p:sldId id="457" r:id="rId6"/>
    <p:sldId id="458" r:id="rId7"/>
    <p:sldId id="459" r:id="rId8"/>
    <p:sldId id="456"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C5F3F3"/>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5" d="100"/>
          <a:sy n="65" d="100"/>
        </p:scale>
        <p:origin x="437" y="3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11. GÓC SÁNG TẠO: ĐỐ VUI VỀ CẢNH ĐẸP</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a:t>
            </a: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719" y="439555"/>
            <a:ext cx="6746911" cy="8241772"/>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0718" y="424314"/>
            <a:ext cx="5553557" cy="8273455"/>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5719" y="454795"/>
            <a:ext cx="5486400" cy="8263467"/>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90719" y="457196"/>
            <a:ext cx="5486400" cy="8240573"/>
          </a:xfrm>
          <a:prstGeom prst="rect">
            <a:avLst/>
          </a:prstGeom>
        </p:spPr>
      </p:pic>
      <p:pic>
        <p:nvPicPr>
          <p:cNvPr id="3" name="- Karaoke HD - Quê Hương Tươi Đẹp - Âm Nhạc Lớp 1 -- CD Chuẩn Bộ Giáo Dục">
            <a:hlinkClick r:id="" action="ppaction://media"/>
            <a:extLst>
              <a:ext uri="{FF2B5EF4-FFF2-40B4-BE49-F238E27FC236}">
                <a16:creationId xmlns:a16="http://schemas.microsoft.com/office/drawing/2014/main" id="{2124A42F-8DED-486E-BDC7-00B4D4487F88}"/>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822325" y="457200"/>
            <a:ext cx="14630400" cy="822960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xit" presetSubtype="0" fill="hold" nodeType="withEffect">
                                  <p:stCondLst>
                                    <p:cond delay="0"/>
                                  </p:stCondLst>
                                  <p:childTnLst>
                                    <p:animEffect transition="out" filter="fade">
                                      <p:cBhvr>
                                        <p:cTn id="17" dur="500"/>
                                        <p:tgtEl>
                                          <p:spTgt spid="40"/>
                                        </p:tgtEl>
                                      </p:cBhvr>
                                    </p:animEffect>
                                    <p:set>
                                      <p:cBhvr>
                                        <p:cTn id="18" dur="1" fill="hold">
                                          <p:stCondLst>
                                            <p:cond delay="499"/>
                                          </p:stCondLst>
                                        </p:cTn>
                                        <p:tgtEl>
                                          <p:spTgt spid="4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500"/>
                            </p:stCondLst>
                            <p:childTnLst>
                              <p:par>
                                <p:cTn id="25" presetID="10" presetClass="exit" presetSubtype="0" fill="hold" nodeType="afterEffect">
                                  <p:stCondLst>
                                    <p:cond delay="0"/>
                                  </p:stCondLst>
                                  <p:childTnLst>
                                    <p:animEffect transition="out" filter="fade">
                                      <p:cBhvr>
                                        <p:cTn id="26" dur="500"/>
                                        <p:tgtEl>
                                          <p:spTgt spid="34"/>
                                        </p:tgtEl>
                                      </p:cBhvr>
                                    </p:animEffect>
                                    <p:set>
                                      <p:cBhvr>
                                        <p:cTn id="27" dur="1" fill="hold">
                                          <p:stCondLst>
                                            <p:cond delay="499"/>
                                          </p:stCondLst>
                                        </p:cTn>
                                        <p:tgtEl>
                                          <p:spTgt spid="34"/>
                                        </p:tgtEl>
                                        <p:attrNameLst>
                                          <p:attrName>style.visibility</p:attrName>
                                        </p:attrNameLst>
                                      </p:cBhvr>
                                      <p:to>
                                        <p:strVal val="hidden"/>
                                      </p:to>
                                    </p:set>
                                  </p:childTnLst>
                                </p:cTn>
                              </p:par>
                            </p:childTnLst>
                          </p:cTn>
                        </p:par>
                        <p:par>
                          <p:cTn id="28" fill="hold">
                            <p:stCondLst>
                              <p:cond delay="1000"/>
                            </p:stCondLst>
                            <p:childTnLst>
                              <p:par>
                                <p:cTn id="29" presetID="10" presetClass="exit" presetSubtype="0" fill="hold" nodeType="afterEffect">
                                  <p:stCondLst>
                                    <p:cond delay="0"/>
                                  </p:stCondLst>
                                  <p:childTnLst>
                                    <p:animEffect transition="out" filter="fade">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059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6" fill="hold" display="0">
                  <p:stCondLst>
                    <p:cond delay="indefinite"/>
                  </p:stCondLst>
                </p:cTn>
                <p:tgtEl>
                  <p:spTgt spid="3"/>
                </p:tgtEl>
              </p:cMediaNode>
            </p:video>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08918" y="1905000"/>
            <a:ext cx="10668001" cy="677108"/>
            <a:chOff x="1508918" y="1888664"/>
            <a:chExt cx="9504219" cy="677108"/>
          </a:xfrm>
        </p:grpSpPr>
        <p:sp>
          <p:nvSpPr>
            <p:cNvPr id="20" name="Rectangle 19"/>
            <p:cNvSpPr/>
            <p:nvPr/>
          </p:nvSpPr>
          <p:spPr>
            <a:xfrm>
              <a:off x="1508918" y="1888664"/>
              <a:ext cx="9504219"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Chuẩn bị câu hỏi bí mật theo một trong ba cách:</a:t>
              </a:r>
            </a:p>
          </p:txBody>
        </p:sp>
        <p:cxnSp>
          <p:nvCxnSpPr>
            <p:cNvPr id="21" name="Straight Connector 20"/>
            <p:cNvCxnSpPr/>
            <p:nvPr/>
          </p:nvCxnSpPr>
          <p:spPr>
            <a:xfrm>
              <a:off x="1673234" y="2519755"/>
              <a:ext cx="893258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a:extLst>
              <a:ext uri="{FF2B5EF4-FFF2-40B4-BE49-F238E27FC236}">
                <a16:creationId xmlns:a16="http://schemas.microsoft.com/office/drawing/2014/main" id="{4A0574E2-F997-4EC3-A4DE-16C3F6AA6359}"/>
              </a:ext>
            </a:extLst>
          </p:cNvPr>
          <p:cNvSpPr/>
          <p:nvPr/>
        </p:nvSpPr>
        <p:spPr>
          <a:xfrm>
            <a:off x="670718" y="1066799"/>
            <a:ext cx="6858000" cy="646331"/>
          </a:xfrm>
          <a:prstGeom prst="rect">
            <a:avLst/>
          </a:prstGeom>
          <a:noFill/>
        </p:spPr>
        <p:txBody>
          <a:bodyPr wrap="square">
            <a:spAutoFit/>
          </a:bodyPr>
          <a:lstStyle/>
          <a:p>
            <a:pPr algn="just"/>
            <a:endParaRPr lang="vi-VN" sz="3600"/>
          </a:p>
        </p:txBody>
      </p:sp>
      <p:grpSp>
        <p:nvGrpSpPr>
          <p:cNvPr id="2" name="Group 1">
            <a:extLst>
              <a:ext uri="{FF2B5EF4-FFF2-40B4-BE49-F238E27FC236}">
                <a16:creationId xmlns:a16="http://schemas.microsoft.com/office/drawing/2014/main" id="{5DB10097-4DE9-405C-AC44-1FF4DE5C52ED}"/>
              </a:ext>
            </a:extLst>
          </p:cNvPr>
          <p:cNvGrpSpPr/>
          <p:nvPr/>
        </p:nvGrpSpPr>
        <p:grpSpPr>
          <a:xfrm>
            <a:off x="2118519" y="3182333"/>
            <a:ext cx="11819828" cy="4681417"/>
            <a:chOff x="1693354" y="3164141"/>
            <a:chExt cx="11254393" cy="4681417"/>
          </a:xfrm>
        </p:grpSpPr>
        <p:sp>
          <p:nvSpPr>
            <p:cNvPr id="3" name="Rectangle: Rounded Corners 2">
              <a:extLst>
                <a:ext uri="{FF2B5EF4-FFF2-40B4-BE49-F238E27FC236}">
                  <a16:creationId xmlns:a16="http://schemas.microsoft.com/office/drawing/2014/main" id="{9FAAC6DE-B3D2-4F20-9819-71915AAD704D}"/>
                </a:ext>
              </a:extLst>
            </p:cNvPr>
            <p:cNvSpPr/>
            <p:nvPr/>
          </p:nvSpPr>
          <p:spPr>
            <a:xfrm>
              <a:off x="1693354" y="3164141"/>
              <a:ext cx="8730965" cy="4681417"/>
            </a:xfrm>
            <a:prstGeom prst="roundRect">
              <a:avLst>
                <a:gd name="adj" fmla="val 71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600" b="1">
                  <a:solidFill>
                    <a:srgbClr val="0000CC"/>
                  </a:solidFill>
                  <a:latin typeface="Arial" charset="0"/>
                </a:rPr>
                <a:t>a</a:t>
              </a:r>
              <a:r>
                <a:rPr lang="vi-VN" sz="4000" b="1">
                  <a:solidFill>
                    <a:srgbClr val="0000CC"/>
                  </a:solidFill>
                  <a:latin typeface="Times New Roman" panose="02020603050405020304" pitchFamily="18" charset="0"/>
                  <a:cs typeface="Times New Roman" panose="02020603050405020304" pitchFamily="18" charset="0"/>
                </a:rPr>
                <a:t>) Chép lại một câu đố đã học ở Bài 11.</a:t>
              </a:r>
            </a:p>
            <a:p>
              <a:pPr lvl="0" algn="just">
                <a:lnSpc>
                  <a:spcPct val="150000"/>
                </a:lnSpc>
              </a:pPr>
              <a:r>
                <a:rPr lang="vi-VN" sz="4000" b="1">
                  <a:solidFill>
                    <a:srgbClr val="0000CC"/>
                  </a:solidFill>
                  <a:latin typeface="Times New Roman" panose="02020603050405020304" pitchFamily="18" charset="0"/>
                  <a:cs typeface="Times New Roman" panose="02020603050405020304" pitchFamily="18" charset="0"/>
                </a:rPr>
                <a:t>b) Chọn sẵn một hình ảnh ở Bài 11.</a:t>
              </a:r>
            </a:p>
            <a:p>
              <a:pPr lvl="0" algn="just">
                <a:lnSpc>
                  <a:spcPct val="150000"/>
                </a:lnSpc>
              </a:pPr>
              <a:r>
                <a:rPr lang="vi-VN" sz="4000" b="1">
                  <a:solidFill>
                    <a:srgbClr val="0000CC"/>
                  </a:solidFill>
                  <a:latin typeface="Times New Roman" panose="02020603050405020304" pitchFamily="18" charset="0"/>
                  <a:cs typeface="Times New Roman" panose="02020603050405020304" pitchFamily="18" charset="0"/>
                </a:rPr>
                <a:t>c) Mang đến lớp ảnh (hoặc tranh) một cảnh đẹp nổi tiếng ở địa phương.</a:t>
              </a:r>
            </a:p>
          </p:txBody>
        </p:sp>
        <p:pic>
          <p:nvPicPr>
            <p:cNvPr id="24" name="Picture 2">
              <a:extLst>
                <a:ext uri="{FF2B5EF4-FFF2-40B4-BE49-F238E27FC236}">
                  <a16:creationId xmlns:a16="http://schemas.microsoft.com/office/drawing/2014/main" id="{2476A06F-D8E9-4977-B2AE-E28AECD164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714" t="54303" r="28609" b="14222"/>
            <a:stretch/>
          </p:blipFill>
          <p:spPr bwMode="auto">
            <a:xfrm>
              <a:off x="10424319" y="4019574"/>
              <a:ext cx="2523428" cy="382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 22">
            <a:extLst>
              <a:ext uri="{FF2B5EF4-FFF2-40B4-BE49-F238E27FC236}">
                <a16:creationId xmlns:a16="http://schemas.microsoft.com/office/drawing/2014/main" id="{BE2913CE-5CB0-47E4-AA61-AC0D5D3C1D1D}"/>
              </a:ext>
            </a:extLst>
          </p:cNvPr>
          <p:cNvGrpSpPr/>
          <p:nvPr/>
        </p:nvGrpSpPr>
        <p:grpSpPr>
          <a:xfrm>
            <a:off x="4328319" y="61719"/>
            <a:ext cx="6858000" cy="1581059"/>
            <a:chOff x="4328319" y="61719"/>
            <a:chExt cx="6858000" cy="1581059"/>
          </a:xfrm>
        </p:grpSpPr>
        <p:grpSp>
          <p:nvGrpSpPr>
            <p:cNvPr id="25" name="Group 24">
              <a:extLst>
                <a:ext uri="{FF2B5EF4-FFF2-40B4-BE49-F238E27FC236}">
                  <a16:creationId xmlns:a16="http://schemas.microsoft.com/office/drawing/2014/main" id="{DDCB286A-3A38-40A0-BF37-A7BBC733F3BA}"/>
                </a:ext>
              </a:extLst>
            </p:cNvPr>
            <p:cNvGrpSpPr/>
            <p:nvPr/>
          </p:nvGrpSpPr>
          <p:grpSpPr>
            <a:xfrm>
              <a:off x="4617134" y="61719"/>
              <a:ext cx="6255239" cy="959065"/>
              <a:chOff x="4539228" y="103852"/>
              <a:chExt cx="6149694" cy="959065"/>
            </a:xfrm>
          </p:grpSpPr>
          <p:grpSp>
            <p:nvGrpSpPr>
              <p:cNvPr id="27" name="Group 26">
                <a:extLst>
                  <a:ext uri="{FF2B5EF4-FFF2-40B4-BE49-F238E27FC236}">
                    <a16:creationId xmlns:a16="http://schemas.microsoft.com/office/drawing/2014/main" id="{CEAAEC77-264A-4C54-A987-FF4B4D8DD481}"/>
                  </a:ext>
                </a:extLst>
              </p:cNvPr>
              <p:cNvGrpSpPr/>
              <p:nvPr/>
            </p:nvGrpSpPr>
            <p:grpSpPr>
              <a:xfrm>
                <a:off x="4539228" y="103852"/>
                <a:ext cx="6149694" cy="959065"/>
                <a:chOff x="4539228" y="103852"/>
                <a:chExt cx="6149694" cy="959065"/>
              </a:xfrm>
            </p:grpSpPr>
            <p:sp>
              <p:nvSpPr>
                <p:cNvPr id="29" name="TextBox 28">
                  <a:extLst>
                    <a:ext uri="{FF2B5EF4-FFF2-40B4-BE49-F238E27FC236}">
                      <a16:creationId xmlns:a16="http://schemas.microsoft.com/office/drawing/2014/main" id="{172EF2DD-2969-47B9-A876-3264A27C86C9}"/>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0" name="TextBox 29">
                  <a:extLst>
                    <a:ext uri="{FF2B5EF4-FFF2-40B4-BE49-F238E27FC236}">
                      <a16:creationId xmlns:a16="http://schemas.microsoft.com/office/drawing/2014/main" id="{6ECFBFD5-AFC5-47A2-B2F1-8A19114E1DC0}"/>
                    </a:ext>
                  </a:extLst>
                </p:cNvPr>
                <p:cNvSpPr txBox="1"/>
                <p:nvPr/>
              </p:nvSpPr>
              <p:spPr>
                <a:xfrm>
                  <a:off x="5603743" y="539697"/>
                  <a:ext cx="3392654"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a:t>
                  </a:r>
                </a:p>
              </p:txBody>
            </p:sp>
          </p:grpSp>
          <p:cxnSp>
            <p:nvCxnSpPr>
              <p:cNvPr id="28" name="Straight Connector 27">
                <a:extLst>
                  <a:ext uri="{FF2B5EF4-FFF2-40B4-BE49-F238E27FC236}">
                    <a16:creationId xmlns:a16="http://schemas.microsoft.com/office/drawing/2014/main" id="{AD59CE20-1C6D-4969-9158-C43C3506B2B5}"/>
                  </a:ext>
                </a:extLst>
              </p:cNvPr>
              <p:cNvCxnSpPr>
                <a:cxnSpLocks/>
              </p:cNvCxnSpPr>
              <p:nvPr/>
            </p:nvCxnSpPr>
            <p:spPr>
              <a:xfrm>
                <a:off x="5776258" y="1062917"/>
                <a:ext cx="304762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a:extLst>
                <a:ext uri="{FF2B5EF4-FFF2-40B4-BE49-F238E27FC236}">
                  <a16:creationId xmlns:a16="http://schemas.microsoft.com/office/drawing/2014/main" id="{97EE4D4A-4EEE-45D1-B431-5C78CEBE18C1}"/>
                </a:ext>
              </a:extLst>
            </p:cNvPr>
            <p:cNvSpPr txBox="1">
              <a:spLocks noChangeArrowheads="1"/>
            </p:cNvSpPr>
            <p:nvPr/>
          </p:nvSpPr>
          <p:spPr bwMode="auto">
            <a:xfrm>
              <a:off x="4328319" y="1066800"/>
              <a:ext cx="6858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ĐỐ VUI VỀ CẢNH ĐẸP</a:t>
              </a: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08918" y="1905000"/>
            <a:ext cx="10668001" cy="677108"/>
            <a:chOff x="1508918" y="1888664"/>
            <a:chExt cx="9504219" cy="677108"/>
          </a:xfrm>
        </p:grpSpPr>
        <p:sp>
          <p:nvSpPr>
            <p:cNvPr id="20" name="Rectangle 19"/>
            <p:cNvSpPr/>
            <p:nvPr/>
          </p:nvSpPr>
          <p:spPr>
            <a:xfrm>
              <a:off x="1508918" y="1888664"/>
              <a:ext cx="9504219"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Giới thiệu về cảnh đẹp .</a:t>
              </a:r>
            </a:p>
          </p:txBody>
        </p:sp>
        <p:cxnSp>
          <p:nvCxnSpPr>
            <p:cNvPr id="21" name="Straight Connector 20"/>
            <p:cNvCxnSpPr/>
            <p:nvPr/>
          </p:nvCxnSpPr>
          <p:spPr>
            <a:xfrm>
              <a:off x="1673234" y="2519755"/>
              <a:ext cx="436926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TextBox 21"/>
          <p:cNvSpPr txBox="1"/>
          <p:nvPr/>
        </p:nvSpPr>
        <p:spPr>
          <a:xfrm>
            <a:off x="975519" y="2791631"/>
            <a:ext cx="5448300" cy="2308324"/>
          </a:xfrm>
          <a:prstGeom prst="rect">
            <a:avLst/>
          </a:prstGeom>
          <a:noFill/>
        </p:spPr>
        <p:txBody>
          <a:bodyPr wrap="square" rtlCol="0">
            <a:spAutoFit/>
          </a:bodyPr>
          <a:lstStyle/>
          <a:p>
            <a:pPr indent="625475" algn="just">
              <a:spcBef>
                <a:spcPts val="1200"/>
              </a:spcBef>
              <a:spcAft>
                <a:spcPts val="1200"/>
              </a:spcAft>
            </a:pPr>
            <a:r>
              <a:rPr lang="en-US" sz="3600">
                <a:solidFill>
                  <a:srgbClr val="0000CC"/>
                </a:solidFill>
                <a:latin typeface="Times New Roman" pitchFamily="18" charset="0"/>
                <a:cs typeface="Times New Roman" pitchFamily="18" charset="0"/>
              </a:rPr>
              <a:t>Em hãy giới thiệu về cảnh đẹp ở địa phương mình trước lớp theo mẫu bên bằng một trong ba cách sau:</a:t>
            </a:r>
          </a:p>
        </p:txBody>
      </p:sp>
      <p:grpSp>
        <p:nvGrpSpPr>
          <p:cNvPr id="4" name="Group 3">
            <a:extLst>
              <a:ext uri="{FF2B5EF4-FFF2-40B4-BE49-F238E27FC236}">
                <a16:creationId xmlns:a16="http://schemas.microsoft.com/office/drawing/2014/main" id="{55A63B4D-C210-4F8E-97B2-BE03A8E2594B}"/>
              </a:ext>
            </a:extLst>
          </p:cNvPr>
          <p:cNvGrpSpPr/>
          <p:nvPr/>
        </p:nvGrpSpPr>
        <p:grpSpPr>
          <a:xfrm>
            <a:off x="4328319" y="61719"/>
            <a:ext cx="6858000" cy="1581059"/>
            <a:chOff x="4328319" y="61719"/>
            <a:chExt cx="6858000" cy="1581059"/>
          </a:xfrm>
        </p:grpSpPr>
        <p:grpSp>
          <p:nvGrpSpPr>
            <p:cNvPr id="14" name="Group 13"/>
            <p:cNvGrpSpPr/>
            <p:nvPr/>
          </p:nvGrpSpPr>
          <p:grpSpPr>
            <a:xfrm>
              <a:off x="4617134" y="61719"/>
              <a:ext cx="6255239" cy="959065"/>
              <a:chOff x="4539228" y="103852"/>
              <a:chExt cx="6149694" cy="959065"/>
            </a:xfrm>
          </p:grpSpPr>
          <p:grpSp>
            <p:nvGrpSpPr>
              <p:cNvPr id="15" name="Group 14"/>
              <p:cNvGrpSpPr/>
              <p:nvPr/>
            </p:nvGrpSpPr>
            <p:grpSpPr>
              <a:xfrm>
                <a:off x="4539228" y="103852"/>
                <a:ext cx="6149694" cy="959065"/>
                <a:chOff x="4539228" y="103852"/>
                <a:chExt cx="6149694" cy="959065"/>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5603743" y="539697"/>
                  <a:ext cx="3392654"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a:t>
                  </a:r>
                </a:p>
              </p:txBody>
            </p:sp>
          </p:grpSp>
          <p:cxnSp>
            <p:nvCxnSpPr>
              <p:cNvPr id="16" name="Straight Connector 15"/>
              <p:cNvCxnSpPr>
                <a:cxnSpLocks/>
              </p:cNvCxnSpPr>
              <p:nvPr/>
            </p:nvCxnSpPr>
            <p:spPr>
              <a:xfrm>
                <a:off x="5776258" y="1062917"/>
                <a:ext cx="304762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a:extLst>
                <a:ext uri="{FF2B5EF4-FFF2-40B4-BE49-F238E27FC236}">
                  <a16:creationId xmlns:a16="http://schemas.microsoft.com/office/drawing/2014/main" id="{21FCDF34-B3EC-4BC3-9A10-54C5134DAFD5}"/>
                </a:ext>
              </a:extLst>
            </p:cNvPr>
            <p:cNvSpPr txBox="1">
              <a:spLocks noChangeArrowheads="1"/>
            </p:cNvSpPr>
            <p:nvPr/>
          </p:nvSpPr>
          <p:spPr bwMode="auto">
            <a:xfrm>
              <a:off x="4328319" y="1066800"/>
              <a:ext cx="6858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ĐỐ VUI VỀ CẢNH ĐẸP</a:t>
              </a:r>
            </a:p>
          </p:txBody>
        </p:sp>
      </p:grpSp>
      <p:pic>
        <p:nvPicPr>
          <p:cNvPr id="2" name="Picture 2" descr="https://img.loigiaihay.com/picture/2022/0613/1114.png">
            <a:extLst>
              <a:ext uri="{FF2B5EF4-FFF2-40B4-BE49-F238E27FC236}">
                <a16:creationId xmlns:a16="http://schemas.microsoft.com/office/drawing/2014/main" id="{FC3B2734-72C9-4E72-8E9C-E5A8A8591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695" y="2261208"/>
            <a:ext cx="9213900" cy="637628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9DA3EE0C-F9EF-4DA8-8837-31F38DC8944D}"/>
              </a:ext>
            </a:extLst>
          </p:cNvPr>
          <p:cNvSpPr/>
          <p:nvPr/>
        </p:nvSpPr>
        <p:spPr>
          <a:xfrm>
            <a:off x="423069" y="5243159"/>
            <a:ext cx="6800850" cy="3367441"/>
          </a:xfrm>
          <a:prstGeom prst="roundRect">
            <a:avLst>
              <a:gd name="adj" fmla="val 71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000" b="1">
                <a:solidFill>
                  <a:srgbClr val="0000CC"/>
                </a:solidFill>
                <a:latin typeface="Times New Roman" panose="02020603050405020304" pitchFamily="18" charset="0"/>
                <a:cs typeface="Times New Roman" panose="02020603050405020304" pitchFamily="18" charset="0"/>
              </a:rPr>
              <a:t>a) Chép lại một câu đố đã học ở Bài 11.</a:t>
            </a:r>
          </a:p>
          <a:p>
            <a:pPr lvl="0" algn="just">
              <a:lnSpc>
                <a:spcPct val="150000"/>
              </a:lnSpc>
            </a:pPr>
            <a:r>
              <a:rPr lang="vi-VN" sz="3000" b="1">
                <a:solidFill>
                  <a:srgbClr val="0000CC"/>
                </a:solidFill>
                <a:latin typeface="Times New Roman" panose="02020603050405020304" pitchFamily="18" charset="0"/>
                <a:cs typeface="Times New Roman" panose="02020603050405020304" pitchFamily="18" charset="0"/>
              </a:rPr>
              <a:t>b) Chọn sẵn một hình ảnh ở Bài 11.</a:t>
            </a:r>
          </a:p>
          <a:p>
            <a:pPr lvl="0" algn="just">
              <a:lnSpc>
                <a:spcPct val="150000"/>
              </a:lnSpc>
            </a:pPr>
            <a:r>
              <a:rPr lang="vi-VN" sz="3000" b="1">
                <a:solidFill>
                  <a:srgbClr val="0000CC"/>
                </a:solidFill>
                <a:latin typeface="Times New Roman" panose="02020603050405020304" pitchFamily="18" charset="0"/>
                <a:cs typeface="Times New Roman" panose="02020603050405020304" pitchFamily="18" charset="0"/>
              </a:rPr>
              <a:t>c) Mang đến lớp ảnh (hoặc tranh) một cảnh đẹp nổi tiếng ở địa phương.</a:t>
            </a:r>
          </a:p>
        </p:txBody>
      </p:sp>
    </p:spTree>
    <p:extLst>
      <p:ext uri="{BB962C8B-B14F-4D97-AF65-F5344CB8AC3E}">
        <p14:creationId xmlns:p14="http://schemas.microsoft.com/office/powerpoint/2010/main" val="37188654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78557" y="1644837"/>
            <a:ext cx="10162703" cy="677108"/>
            <a:chOff x="1532349" y="1950644"/>
            <a:chExt cx="7840981" cy="677108"/>
          </a:xfrm>
        </p:grpSpPr>
        <p:sp>
          <p:nvSpPr>
            <p:cNvPr id="20" name="Rectangle 19"/>
            <p:cNvSpPr/>
            <p:nvPr/>
          </p:nvSpPr>
          <p:spPr>
            <a:xfrm>
              <a:off x="1532349" y="1950644"/>
              <a:ext cx="784098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Viết đoạn văn giới thiệu về cảnh đẹp đã chọn.</a:t>
              </a:r>
            </a:p>
          </p:txBody>
        </p:sp>
        <p:cxnSp>
          <p:nvCxnSpPr>
            <p:cNvPr id="21" name="Straight Connector 20"/>
            <p:cNvCxnSpPr>
              <a:cxnSpLocks/>
            </p:cNvCxnSpPr>
            <p:nvPr/>
          </p:nvCxnSpPr>
          <p:spPr>
            <a:xfrm>
              <a:off x="2102933" y="2565772"/>
              <a:ext cx="694995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TextBox 21"/>
          <p:cNvSpPr txBox="1"/>
          <p:nvPr/>
        </p:nvSpPr>
        <p:spPr>
          <a:xfrm>
            <a:off x="670719" y="2351705"/>
            <a:ext cx="12919364" cy="1200329"/>
          </a:xfrm>
          <a:prstGeom prst="rect">
            <a:avLst/>
          </a:prstGeom>
          <a:noFill/>
        </p:spPr>
        <p:txBody>
          <a:bodyPr wrap="square" rtlCol="0">
            <a:spAutoFit/>
          </a:bodyPr>
          <a:lstStyle/>
          <a:p>
            <a:pPr algn="just">
              <a:spcBef>
                <a:spcPts val="1200"/>
              </a:spcBef>
              <a:spcAft>
                <a:spcPts val="1200"/>
              </a:spcAft>
            </a:pPr>
            <a:r>
              <a:rPr lang="en-US" sz="3600" b="1">
                <a:solidFill>
                  <a:srgbClr val="0000CC"/>
                </a:solidFill>
                <a:latin typeface="Times New Roman" pitchFamily="18" charset="0"/>
                <a:cs typeface="Times New Roman" pitchFamily="18" charset="0"/>
              </a:rPr>
              <a:t>        Em hãy viết một đoạn văn giới thiệu </a:t>
            </a:r>
            <a:r>
              <a:rPr lang="vi-VN" sz="3600" b="1">
                <a:solidFill>
                  <a:srgbClr val="0000CC"/>
                </a:solidFill>
                <a:latin typeface="Times New Roman" pitchFamily="18" charset="0"/>
                <a:cs typeface="Times New Roman" pitchFamily="18" charset="0"/>
              </a:rPr>
              <a:t>về một cảnh đẹp trong ảnh (tranh) hoặc được giới thiệu qua câu đố.</a:t>
            </a:r>
          </a:p>
        </p:txBody>
      </p:sp>
      <p:sp>
        <p:nvSpPr>
          <p:cNvPr id="5" name="Rectangle 4">
            <a:extLst>
              <a:ext uri="{FF2B5EF4-FFF2-40B4-BE49-F238E27FC236}">
                <a16:creationId xmlns:a16="http://schemas.microsoft.com/office/drawing/2014/main" id="{943420C4-B5DB-41B3-AD63-6A0B415B9CC6}"/>
              </a:ext>
            </a:extLst>
          </p:cNvPr>
          <p:cNvSpPr/>
          <p:nvPr/>
        </p:nvSpPr>
        <p:spPr>
          <a:xfrm>
            <a:off x="1851553" y="3457563"/>
            <a:ext cx="10962045" cy="1754326"/>
          </a:xfrm>
          <a:prstGeom prst="rect">
            <a:avLst/>
          </a:prstGeom>
        </p:spPr>
        <p:txBody>
          <a:bodyPr wrap="square">
            <a:spAutoFit/>
          </a:bodyPr>
          <a:lstStyle/>
          <a:p>
            <a:pPr lvl="0" algn="just">
              <a:spcBef>
                <a:spcPts val="0"/>
              </a:spcBef>
            </a:pPr>
            <a:r>
              <a:rPr lang="vi-VN" sz="3600">
                <a:solidFill>
                  <a:srgbClr val="0000CC"/>
                </a:solidFill>
                <a:latin typeface="Times New Roman" panose="02020603050405020304" pitchFamily="18" charset="0"/>
                <a:cs typeface="Times New Roman" panose="02020603050405020304" pitchFamily="18" charset="0"/>
              </a:rPr>
              <a:t>Gợi ý: - Đây là cảnh đẹp gì? Ở đâu?</a:t>
            </a:r>
          </a:p>
          <a:p>
            <a:pPr lvl="0" algn="just">
              <a:spcBef>
                <a:spcPts val="0"/>
              </a:spcBef>
            </a:pPr>
            <a:r>
              <a:rPr lang="vi-VN" sz="3600">
                <a:solidFill>
                  <a:srgbClr val="0000CC"/>
                </a:solidFill>
                <a:latin typeface="Times New Roman" panose="02020603050405020304" pitchFamily="18" charset="0"/>
                <a:cs typeface="Times New Roman" panose="02020603050405020304" pitchFamily="18" charset="0"/>
              </a:rPr>
              <a:t>           - Miêu tả về những gì em thấy ở cảnh đẹp đã chọn.</a:t>
            </a:r>
          </a:p>
          <a:p>
            <a:pPr lvl="0" algn="just">
              <a:spcBef>
                <a:spcPts val="0"/>
              </a:spcBef>
            </a:pPr>
            <a:r>
              <a:rPr lang="vi-VN" sz="3600">
                <a:solidFill>
                  <a:srgbClr val="0000CC"/>
                </a:solidFill>
                <a:latin typeface="Times New Roman" panose="02020603050405020304" pitchFamily="18" charset="0"/>
                <a:cs typeface="Times New Roman" panose="02020603050405020304" pitchFamily="18" charset="0"/>
              </a:rPr>
              <a:t>           - Cảm nhận của em về cảnh đẹp đó. </a:t>
            </a:r>
          </a:p>
        </p:txBody>
      </p:sp>
      <p:sp>
        <p:nvSpPr>
          <p:cNvPr id="19" name="Rectangle 18">
            <a:extLst>
              <a:ext uri="{FF2B5EF4-FFF2-40B4-BE49-F238E27FC236}">
                <a16:creationId xmlns:a16="http://schemas.microsoft.com/office/drawing/2014/main" id="{004F62BB-E23D-4E1E-A1AA-6C28E5813369}"/>
              </a:ext>
            </a:extLst>
          </p:cNvPr>
          <p:cNvSpPr/>
          <p:nvPr/>
        </p:nvSpPr>
        <p:spPr>
          <a:xfrm>
            <a:off x="1207477" y="5181600"/>
            <a:ext cx="10682227"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4.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Viết</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vào</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vở</a:t>
            </a:r>
            <a:endPar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
        <p:nvSpPr>
          <p:cNvPr id="24" name="Rectangle 23">
            <a:extLst>
              <a:ext uri="{FF2B5EF4-FFF2-40B4-BE49-F238E27FC236}">
                <a16:creationId xmlns:a16="http://schemas.microsoft.com/office/drawing/2014/main" id="{FDF8DEE7-1BA5-4060-9329-E7D7387E9B99}"/>
              </a:ext>
            </a:extLst>
          </p:cNvPr>
          <p:cNvSpPr/>
          <p:nvPr/>
        </p:nvSpPr>
        <p:spPr>
          <a:xfrm>
            <a:off x="1204119" y="5788926"/>
            <a:ext cx="13106401" cy="120032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Viết</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cá</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nhân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vào</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vở</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ô li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theo</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dàn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ý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đã</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sắp</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xếp</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viết</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đúng</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liền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mạch</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p>
        </p:txBody>
      </p:sp>
      <p:sp>
        <p:nvSpPr>
          <p:cNvPr id="25" name="Rectangle 24">
            <a:extLst>
              <a:ext uri="{FF2B5EF4-FFF2-40B4-BE49-F238E27FC236}">
                <a16:creationId xmlns:a16="http://schemas.microsoft.com/office/drawing/2014/main" id="{C6DF8670-4A47-49AE-9995-F5B066E61F26}"/>
              </a:ext>
            </a:extLst>
          </p:cNvPr>
          <p:cNvSpPr/>
          <p:nvPr/>
        </p:nvSpPr>
        <p:spPr>
          <a:xfrm>
            <a:off x="1266094" y="7543847"/>
            <a:ext cx="13106401" cy="120032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Các</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nhóm</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cử</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đại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diện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chia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sẻ</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viết</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trước</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lớp</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Cả</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lớp</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cùng</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nghe</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sửa</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lỗi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bổ</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sung ý hay.</a:t>
            </a:r>
          </a:p>
        </p:txBody>
      </p:sp>
      <p:sp>
        <p:nvSpPr>
          <p:cNvPr id="26" name="Rectangle 25">
            <a:extLst>
              <a:ext uri="{FF2B5EF4-FFF2-40B4-BE49-F238E27FC236}">
                <a16:creationId xmlns:a16="http://schemas.microsoft.com/office/drawing/2014/main" id="{98F0727D-16A2-4A2E-9B68-4CD6DC9DAD2A}"/>
              </a:ext>
            </a:extLst>
          </p:cNvPr>
          <p:cNvSpPr/>
          <p:nvPr/>
        </p:nvSpPr>
        <p:spPr>
          <a:xfrm>
            <a:off x="1207476" y="6897516"/>
            <a:ext cx="10682227"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5. </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Chia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sẻ</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trước</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lớp</a:t>
            </a:r>
            <a:endPar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grpSp>
        <p:nvGrpSpPr>
          <p:cNvPr id="27" name="Group 26">
            <a:extLst>
              <a:ext uri="{FF2B5EF4-FFF2-40B4-BE49-F238E27FC236}">
                <a16:creationId xmlns:a16="http://schemas.microsoft.com/office/drawing/2014/main" id="{25D288CB-3B80-4C21-BBA1-B81F6968867F}"/>
              </a:ext>
            </a:extLst>
          </p:cNvPr>
          <p:cNvGrpSpPr/>
          <p:nvPr/>
        </p:nvGrpSpPr>
        <p:grpSpPr>
          <a:xfrm>
            <a:off x="4328319" y="61719"/>
            <a:ext cx="6858000" cy="1581059"/>
            <a:chOff x="4328319" y="61719"/>
            <a:chExt cx="6858000" cy="1581059"/>
          </a:xfrm>
        </p:grpSpPr>
        <p:grpSp>
          <p:nvGrpSpPr>
            <p:cNvPr id="28" name="Group 27">
              <a:extLst>
                <a:ext uri="{FF2B5EF4-FFF2-40B4-BE49-F238E27FC236}">
                  <a16:creationId xmlns:a16="http://schemas.microsoft.com/office/drawing/2014/main" id="{6B9BD09A-490F-46A1-8F25-7091A6F25066}"/>
                </a:ext>
              </a:extLst>
            </p:cNvPr>
            <p:cNvGrpSpPr/>
            <p:nvPr/>
          </p:nvGrpSpPr>
          <p:grpSpPr>
            <a:xfrm>
              <a:off x="4617134" y="61719"/>
              <a:ext cx="6255239" cy="959065"/>
              <a:chOff x="4539228" y="103852"/>
              <a:chExt cx="6149694" cy="959065"/>
            </a:xfrm>
          </p:grpSpPr>
          <p:grpSp>
            <p:nvGrpSpPr>
              <p:cNvPr id="30" name="Group 29">
                <a:extLst>
                  <a:ext uri="{FF2B5EF4-FFF2-40B4-BE49-F238E27FC236}">
                    <a16:creationId xmlns:a16="http://schemas.microsoft.com/office/drawing/2014/main" id="{F2F995D6-7957-4086-8A7D-F0B72CB99E1E}"/>
                  </a:ext>
                </a:extLst>
              </p:cNvPr>
              <p:cNvGrpSpPr/>
              <p:nvPr/>
            </p:nvGrpSpPr>
            <p:grpSpPr>
              <a:xfrm>
                <a:off x="4539228" y="103852"/>
                <a:ext cx="6149694" cy="959065"/>
                <a:chOff x="4539228" y="103852"/>
                <a:chExt cx="6149694" cy="959065"/>
              </a:xfrm>
            </p:grpSpPr>
            <p:sp>
              <p:nvSpPr>
                <p:cNvPr id="32" name="TextBox 31">
                  <a:extLst>
                    <a:ext uri="{FF2B5EF4-FFF2-40B4-BE49-F238E27FC236}">
                      <a16:creationId xmlns:a16="http://schemas.microsoft.com/office/drawing/2014/main" id="{74129478-FC72-4D81-8D8D-0C56EC93173C}"/>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3" name="TextBox 32">
                  <a:extLst>
                    <a:ext uri="{FF2B5EF4-FFF2-40B4-BE49-F238E27FC236}">
                      <a16:creationId xmlns:a16="http://schemas.microsoft.com/office/drawing/2014/main" id="{250A2B06-5BD3-46DA-9F1E-89B43A89FFE3}"/>
                    </a:ext>
                  </a:extLst>
                </p:cNvPr>
                <p:cNvSpPr txBox="1"/>
                <p:nvPr/>
              </p:nvSpPr>
              <p:spPr>
                <a:xfrm>
                  <a:off x="5603743" y="539697"/>
                  <a:ext cx="3392654"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a:t>
                  </a:r>
                </a:p>
              </p:txBody>
            </p:sp>
          </p:grpSp>
          <p:cxnSp>
            <p:nvCxnSpPr>
              <p:cNvPr id="31" name="Straight Connector 30">
                <a:extLst>
                  <a:ext uri="{FF2B5EF4-FFF2-40B4-BE49-F238E27FC236}">
                    <a16:creationId xmlns:a16="http://schemas.microsoft.com/office/drawing/2014/main" id="{DD0CD2A7-74D9-4EFD-BD49-E81F33D76673}"/>
                  </a:ext>
                </a:extLst>
              </p:cNvPr>
              <p:cNvCxnSpPr>
                <a:cxnSpLocks/>
              </p:cNvCxnSpPr>
              <p:nvPr/>
            </p:nvCxnSpPr>
            <p:spPr>
              <a:xfrm>
                <a:off x="5776258" y="1062917"/>
                <a:ext cx="304762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9" name="Text Box 14">
              <a:extLst>
                <a:ext uri="{FF2B5EF4-FFF2-40B4-BE49-F238E27FC236}">
                  <a16:creationId xmlns:a16="http://schemas.microsoft.com/office/drawing/2014/main" id="{47D95549-D166-4B55-9A66-22712B708C4E}"/>
                </a:ext>
              </a:extLst>
            </p:cNvPr>
            <p:cNvSpPr txBox="1">
              <a:spLocks noChangeArrowheads="1"/>
            </p:cNvSpPr>
            <p:nvPr/>
          </p:nvSpPr>
          <p:spPr bwMode="auto">
            <a:xfrm>
              <a:off x="4328319" y="1066800"/>
              <a:ext cx="6858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ĐỐ VUI VỀ CẢNH ĐẸP</a:t>
              </a:r>
            </a:p>
          </p:txBody>
        </p:sp>
      </p:grpSp>
    </p:spTree>
    <p:extLst>
      <p:ext uri="{BB962C8B-B14F-4D97-AF65-F5344CB8AC3E}">
        <p14:creationId xmlns:p14="http://schemas.microsoft.com/office/powerpoint/2010/main" val="112869264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P spid="19"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80319" y="1766929"/>
            <a:ext cx="4267200" cy="677108"/>
            <a:chOff x="1508918" y="1888664"/>
            <a:chExt cx="7603374" cy="677108"/>
          </a:xfrm>
        </p:grpSpPr>
        <p:sp>
          <p:nvSpPr>
            <p:cNvPr id="20" name="Rectangle 19"/>
            <p:cNvSpPr/>
            <p:nvPr/>
          </p:nvSpPr>
          <p:spPr>
            <a:xfrm>
              <a:off x="1508918" y="1888664"/>
              <a:ext cx="7603374"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6. Bài tham khảo 1:</a:t>
              </a:r>
            </a:p>
          </p:txBody>
        </p:sp>
        <p:cxnSp>
          <p:nvCxnSpPr>
            <p:cNvPr id="21" name="Straight Connector 20"/>
            <p:cNvCxnSpPr>
              <a:cxnSpLocks/>
            </p:cNvCxnSpPr>
            <p:nvPr/>
          </p:nvCxnSpPr>
          <p:spPr>
            <a:xfrm>
              <a:off x="2102933" y="2565772"/>
              <a:ext cx="694995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a:extLst>
              <a:ext uri="{FF2B5EF4-FFF2-40B4-BE49-F238E27FC236}">
                <a16:creationId xmlns:a16="http://schemas.microsoft.com/office/drawing/2014/main" id="{920F113A-225C-40A9-B25E-8F405786FD5F}"/>
              </a:ext>
            </a:extLst>
          </p:cNvPr>
          <p:cNvSpPr/>
          <p:nvPr/>
        </p:nvSpPr>
        <p:spPr>
          <a:xfrm>
            <a:off x="746919" y="2444037"/>
            <a:ext cx="7566669" cy="6541021"/>
          </a:xfrm>
          <a:prstGeom prst="rect">
            <a:avLst/>
          </a:prstGeom>
        </p:spPr>
        <p:txBody>
          <a:bodyPr wrap="square">
            <a:spAutoFit/>
          </a:bodyPr>
          <a:lstStyle/>
          <a:p>
            <a:pPr lvl="0" algn="just">
              <a:lnSpc>
                <a:spcPct val="120000"/>
              </a:lnSpc>
              <a:spcBef>
                <a:spcPts val="0"/>
              </a:spcBef>
            </a:pPr>
            <a:r>
              <a:rPr lang="vi-VN" sz="3200">
                <a:solidFill>
                  <a:srgbClr val="0000CC"/>
                </a:solidFill>
                <a:latin typeface="Times New Roman" panose="02020603050405020304" pitchFamily="18" charset="0"/>
                <a:cs typeface="Times New Roman" panose="02020603050405020304" pitchFamily="18" charset="0"/>
              </a:rPr>
              <a:t>    Bức tranh vẽ cảnh biển Phan Thiết. Cảnh nơi đây rất đẹp. Những hàng dừa xanh ngắt nằm dọc bờ biển. Giữa biển có một bãi cát trắng rọng dẫn vào các tòa nhà nghỉ của khách du lịch, sau tòa nhà là những dãy núi tim tím. Trên mặt biển, có những chiếc thuyền chở khách du lịch đi thăm quan đang trôi bồng bềnh trên mặt nước. Cảnh vật ở biển Phan Thiết thật yên bình. Em yêu cảnh biển nơi đây, và cũng yêu đất nước Việt Nam của mình.</a:t>
            </a:r>
          </a:p>
        </p:txBody>
      </p:sp>
      <p:pic>
        <p:nvPicPr>
          <p:cNvPr id="9" name="Picture 8">
            <a:extLst>
              <a:ext uri="{FF2B5EF4-FFF2-40B4-BE49-F238E27FC236}">
                <a16:creationId xmlns:a16="http://schemas.microsoft.com/office/drawing/2014/main" id="{B3936548-E1E6-4E7E-9A92-72CF0E305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1231" y="2568188"/>
            <a:ext cx="7287598" cy="6381925"/>
          </a:xfrm>
          <a:prstGeom prst="rect">
            <a:avLst/>
          </a:prstGeom>
        </p:spPr>
      </p:pic>
      <p:grpSp>
        <p:nvGrpSpPr>
          <p:cNvPr id="19" name="Group 18">
            <a:extLst>
              <a:ext uri="{FF2B5EF4-FFF2-40B4-BE49-F238E27FC236}">
                <a16:creationId xmlns:a16="http://schemas.microsoft.com/office/drawing/2014/main" id="{8251D4F4-6045-4D13-8252-430273B406F4}"/>
              </a:ext>
            </a:extLst>
          </p:cNvPr>
          <p:cNvGrpSpPr/>
          <p:nvPr/>
        </p:nvGrpSpPr>
        <p:grpSpPr>
          <a:xfrm>
            <a:off x="4328319" y="61719"/>
            <a:ext cx="6858000" cy="1581059"/>
            <a:chOff x="4328319" y="61719"/>
            <a:chExt cx="6858000" cy="1581059"/>
          </a:xfrm>
        </p:grpSpPr>
        <p:grpSp>
          <p:nvGrpSpPr>
            <p:cNvPr id="22" name="Group 21">
              <a:extLst>
                <a:ext uri="{FF2B5EF4-FFF2-40B4-BE49-F238E27FC236}">
                  <a16:creationId xmlns:a16="http://schemas.microsoft.com/office/drawing/2014/main" id="{6B8225A0-937B-4234-A697-90DD54D09F18}"/>
                </a:ext>
              </a:extLst>
            </p:cNvPr>
            <p:cNvGrpSpPr/>
            <p:nvPr/>
          </p:nvGrpSpPr>
          <p:grpSpPr>
            <a:xfrm>
              <a:off x="4617134" y="61719"/>
              <a:ext cx="6255239" cy="959065"/>
              <a:chOff x="4539228" y="103852"/>
              <a:chExt cx="6149694" cy="959065"/>
            </a:xfrm>
          </p:grpSpPr>
          <p:grpSp>
            <p:nvGrpSpPr>
              <p:cNvPr id="25" name="Group 24">
                <a:extLst>
                  <a:ext uri="{FF2B5EF4-FFF2-40B4-BE49-F238E27FC236}">
                    <a16:creationId xmlns:a16="http://schemas.microsoft.com/office/drawing/2014/main" id="{AD8B5855-DCE4-4B3D-8EDC-311AC22142E2}"/>
                  </a:ext>
                </a:extLst>
              </p:cNvPr>
              <p:cNvGrpSpPr/>
              <p:nvPr/>
            </p:nvGrpSpPr>
            <p:grpSpPr>
              <a:xfrm>
                <a:off x="4539228" y="103852"/>
                <a:ext cx="6149694" cy="959065"/>
                <a:chOff x="4539228" y="103852"/>
                <a:chExt cx="6149694" cy="959065"/>
              </a:xfrm>
            </p:grpSpPr>
            <p:sp>
              <p:nvSpPr>
                <p:cNvPr id="27" name="TextBox 26">
                  <a:extLst>
                    <a:ext uri="{FF2B5EF4-FFF2-40B4-BE49-F238E27FC236}">
                      <a16:creationId xmlns:a16="http://schemas.microsoft.com/office/drawing/2014/main" id="{F6487BC4-44C4-4008-8D98-E83F5C32121C}"/>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8" name="TextBox 27">
                  <a:extLst>
                    <a:ext uri="{FF2B5EF4-FFF2-40B4-BE49-F238E27FC236}">
                      <a16:creationId xmlns:a16="http://schemas.microsoft.com/office/drawing/2014/main" id="{46E91AD3-2074-44D3-9C6E-0C1684F6C5A6}"/>
                    </a:ext>
                  </a:extLst>
                </p:cNvPr>
                <p:cNvSpPr txBox="1"/>
                <p:nvPr/>
              </p:nvSpPr>
              <p:spPr>
                <a:xfrm>
                  <a:off x="5603743" y="539697"/>
                  <a:ext cx="3392654"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a:t>
                  </a:r>
                </a:p>
              </p:txBody>
            </p:sp>
          </p:grpSp>
          <p:cxnSp>
            <p:nvCxnSpPr>
              <p:cNvPr id="26" name="Straight Connector 25">
                <a:extLst>
                  <a:ext uri="{FF2B5EF4-FFF2-40B4-BE49-F238E27FC236}">
                    <a16:creationId xmlns:a16="http://schemas.microsoft.com/office/drawing/2014/main" id="{DD133E54-0E68-4E80-8107-C1B9723BA72F}"/>
                  </a:ext>
                </a:extLst>
              </p:cNvPr>
              <p:cNvCxnSpPr>
                <a:cxnSpLocks/>
              </p:cNvCxnSpPr>
              <p:nvPr/>
            </p:nvCxnSpPr>
            <p:spPr>
              <a:xfrm>
                <a:off x="5776258" y="1062917"/>
                <a:ext cx="304762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a:extLst>
                <a:ext uri="{FF2B5EF4-FFF2-40B4-BE49-F238E27FC236}">
                  <a16:creationId xmlns:a16="http://schemas.microsoft.com/office/drawing/2014/main" id="{0632E964-48C7-49DE-8D16-A4E26237FB15}"/>
                </a:ext>
              </a:extLst>
            </p:cNvPr>
            <p:cNvSpPr txBox="1">
              <a:spLocks noChangeArrowheads="1"/>
            </p:cNvSpPr>
            <p:nvPr/>
          </p:nvSpPr>
          <p:spPr bwMode="auto">
            <a:xfrm>
              <a:off x="4328319" y="1066800"/>
              <a:ext cx="6858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ĐỐ VUI VỀ CẢNH ĐẸP</a:t>
              </a:r>
            </a:p>
          </p:txBody>
        </p:sp>
      </p:grpSp>
    </p:spTree>
    <p:extLst>
      <p:ext uri="{BB962C8B-B14F-4D97-AF65-F5344CB8AC3E}">
        <p14:creationId xmlns:p14="http://schemas.microsoft.com/office/powerpoint/2010/main" val="22749124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27917" y="1547127"/>
            <a:ext cx="4267202" cy="1261884"/>
            <a:chOff x="1508918" y="1888664"/>
            <a:chExt cx="7840981" cy="1261884"/>
          </a:xfrm>
        </p:grpSpPr>
        <p:sp>
          <p:nvSpPr>
            <p:cNvPr id="20" name="Rectangle 19"/>
            <p:cNvSpPr/>
            <p:nvPr/>
          </p:nvSpPr>
          <p:spPr>
            <a:xfrm>
              <a:off x="1508918" y="1888664"/>
              <a:ext cx="7840981" cy="1261884"/>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6. Bài tham khảo 2:</a:t>
              </a:r>
            </a:p>
          </p:txBody>
        </p:sp>
        <p:cxnSp>
          <p:nvCxnSpPr>
            <p:cNvPr id="21" name="Straight Connector 20"/>
            <p:cNvCxnSpPr>
              <a:cxnSpLocks/>
            </p:cNvCxnSpPr>
            <p:nvPr/>
          </p:nvCxnSpPr>
          <p:spPr>
            <a:xfrm>
              <a:off x="2692466" y="2475137"/>
              <a:ext cx="623738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a:extLst>
              <a:ext uri="{FF2B5EF4-FFF2-40B4-BE49-F238E27FC236}">
                <a16:creationId xmlns:a16="http://schemas.microsoft.com/office/drawing/2014/main" id="{920F113A-225C-40A9-B25E-8F405786FD5F}"/>
              </a:ext>
            </a:extLst>
          </p:cNvPr>
          <p:cNvSpPr/>
          <p:nvPr/>
        </p:nvSpPr>
        <p:spPr>
          <a:xfrm>
            <a:off x="670719" y="2319886"/>
            <a:ext cx="8610600" cy="7085016"/>
          </a:xfrm>
          <a:prstGeom prst="rect">
            <a:avLst/>
          </a:prstGeom>
        </p:spPr>
        <p:txBody>
          <a:bodyPr wrap="square">
            <a:spAutoFit/>
          </a:bodyPr>
          <a:lstStyle/>
          <a:p>
            <a:pPr lvl="0" algn="just">
              <a:lnSpc>
                <a:spcPct val="110000"/>
              </a:lnSpc>
            </a:pPr>
            <a:r>
              <a:rPr lang="vi-VN" sz="3200">
                <a:solidFill>
                  <a:srgbClr val="0000CC"/>
                </a:solidFill>
                <a:latin typeface="Times New Roman" panose="02020603050405020304" pitchFamily="18" charset="0"/>
                <a:cs typeface="Times New Roman" panose="02020603050405020304" pitchFamily="18" charset="0"/>
              </a:rPr>
              <a:t>         Đó là bức ảnh chùa Thiên Mụ, một cảnh đẹp nổi tiếng của xứ Huế. Trên nền giấy màu xanh xa trời nổi bật lên hình một chiếc tháp nhiều tầng, màu nâu sẫm, với một kiểu cấu trúc của thời xưa. Bầu trời cao xanh lồng lộng, đây đó lớt phớt những vệt mây như những dải lụa trắng trôi từ từ theo làm gió nhẹ. Ngôi chùa nằm cạnh bên dòng sông Hương hiền hòa êm ả. Một không gian yên ắng tưởng như không có tiếng động bao phủ lấy ngôi chùa. Nhìn bức ảnh, em cứ ngỡ như nhìn vào một chốn bồng lai tiên cảnh của thế giới hư ảo trong truyện cổ tích. Thật là một cảnh tượng hiếm có.</a:t>
            </a:r>
          </a:p>
          <a:p>
            <a:pPr lvl="0" algn="just"/>
            <a:endParaRPr lang="vi-VN" sz="3200">
              <a:solidFill>
                <a:srgbClr val="00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04BDA00-0899-4B1F-8C18-B43BCAEFE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2319" y="2329973"/>
            <a:ext cx="6295043" cy="6295043"/>
          </a:xfrm>
          <a:prstGeom prst="rect">
            <a:avLst/>
          </a:prstGeom>
        </p:spPr>
      </p:pic>
      <p:grpSp>
        <p:nvGrpSpPr>
          <p:cNvPr id="19" name="Group 18">
            <a:extLst>
              <a:ext uri="{FF2B5EF4-FFF2-40B4-BE49-F238E27FC236}">
                <a16:creationId xmlns:a16="http://schemas.microsoft.com/office/drawing/2014/main" id="{A121C8BC-5D9F-4E04-990D-89CEEBDE66C1}"/>
              </a:ext>
            </a:extLst>
          </p:cNvPr>
          <p:cNvGrpSpPr/>
          <p:nvPr/>
        </p:nvGrpSpPr>
        <p:grpSpPr>
          <a:xfrm>
            <a:off x="4328319" y="61719"/>
            <a:ext cx="6858000" cy="1581059"/>
            <a:chOff x="4328319" y="61719"/>
            <a:chExt cx="6858000" cy="1581059"/>
          </a:xfrm>
        </p:grpSpPr>
        <p:grpSp>
          <p:nvGrpSpPr>
            <p:cNvPr id="22" name="Group 21">
              <a:extLst>
                <a:ext uri="{FF2B5EF4-FFF2-40B4-BE49-F238E27FC236}">
                  <a16:creationId xmlns:a16="http://schemas.microsoft.com/office/drawing/2014/main" id="{9FD4C0FB-27E2-4713-B393-004AC5107606}"/>
                </a:ext>
              </a:extLst>
            </p:cNvPr>
            <p:cNvGrpSpPr/>
            <p:nvPr/>
          </p:nvGrpSpPr>
          <p:grpSpPr>
            <a:xfrm>
              <a:off x="4617134" y="61719"/>
              <a:ext cx="6255239" cy="959065"/>
              <a:chOff x="4539228" y="103852"/>
              <a:chExt cx="6149694" cy="959065"/>
            </a:xfrm>
          </p:grpSpPr>
          <p:grpSp>
            <p:nvGrpSpPr>
              <p:cNvPr id="25" name="Group 24">
                <a:extLst>
                  <a:ext uri="{FF2B5EF4-FFF2-40B4-BE49-F238E27FC236}">
                    <a16:creationId xmlns:a16="http://schemas.microsoft.com/office/drawing/2014/main" id="{75ADEE79-6FEF-4CAE-B80D-A15065E5669B}"/>
                  </a:ext>
                </a:extLst>
              </p:cNvPr>
              <p:cNvGrpSpPr/>
              <p:nvPr/>
            </p:nvGrpSpPr>
            <p:grpSpPr>
              <a:xfrm>
                <a:off x="4539228" y="103852"/>
                <a:ext cx="6149694" cy="959065"/>
                <a:chOff x="4539228" y="103852"/>
                <a:chExt cx="6149694" cy="959065"/>
              </a:xfrm>
            </p:grpSpPr>
            <p:sp>
              <p:nvSpPr>
                <p:cNvPr id="27" name="TextBox 26">
                  <a:extLst>
                    <a:ext uri="{FF2B5EF4-FFF2-40B4-BE49-F238E27FC236}">
                      <a16:creationId xmlns:a16="http://schemas.microsoft.com/office/drawing/2014/main" id="{C3D99CA8-022C-46EF-913F-F21973DA9292}"/>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8" name="TextBox 27">
                  <a:extLst>
                    <a:ext uri="{FF2B5EF4-FFF2-40B4-BE49-F238E27FC236}">
                      <a16:creationId xmlns:a16="http://schemas.microsoft.com/office/drawing/2014/main" id="{B5CB65A5-980B-4868-AA8D-BC05FC2B3CDF}"/>
                    </a:ext>
                  </a:extLst>
                </p:cNvPr>
                <p:cNvSpPr txBox="1"/>
                <p:nvPr/>
              </p:nvSpPr>
              <p:spPr>
                <a:xfrm>
                  <a:off x="5603743" y="539697"/>
                  <a:ext cx="3392654"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a:t>
                  </a:r>
                </a:p>
              </p:txBody>
            </p:sp>
          </p:grpSp>
          <p:cxnSp>
            <p:nvCxnSpPr>
              <p:cNvPr id="26" name="Straight Connector 25">
                <a:extLst>
                  <a:ext uri="{FF2B5EF4-FFF2-40B4-BE49-F238E27FC236}">
                    <a16:creationId xmlns:a16="http://schemas.microsoft.com/office/drawing/2014/main" id="{C03986E1-5000-4799-831A-195599AE2185}"/>
                  </a:ext>
                </a:extLst>
              </p:cNvPr>
              <p:cNvCxnSpPr>
                <a:cxnSpLocks/>
              </p:cNvCxnSpPr>
              <p:nvPr/>
            </p:nvCxnSpPr>
            <p:spPr>
              <a:xfrm>
                <a:off x="5776258" y="1062917"/>
                <a:ext cx="304762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a:extLst>
                <a:ext uri="{FF2B5EF4-FFF2-40B4-BE49-F238E27FC236}">
                  <a16:creationId xmlns:a16="http://schemas.microsoft.com/office/drawing/2014/main" id="{9EA26CB0-5C32-4A78-B2AA-1548D8E676EE}"/>
                </a:ext>
              </a:extLst>
            </p:cNvPr>
            <p:cNvSpPr txBox="1">
              <a:spLocks noChangeArrowheads="1"/>
            </p:cNvSpPr>
            <p:nvPr/>
          </p:nvSpPr>
          <p:spPr bwMode="auto">
            <a:xfrm>
              <a:off x="4328319" y="1066800"/>
              <a:ext cx="6858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ĐỐ VUI VỀ CẢNH ĐẸP</a:t>
              </a:r>
            </a:p>
          </p:txBody>
        </p:sp>
      </p:grpSp>
    </p:spTree>
    <p:extLst>
      <p:ext uri="{BB962C8B-B14F-4D97-AF65-F5344CB8AC3E}">
        <p14:creationId xmlns:p14="http://schemas.microsoft.com/office/powerpoint/2010/main" val="3600887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08917" y="1743356"/>
            <a:ext cx="9677402" cy="677108"/>
            <a:chOff x="1508918" y="1888664"/>
            <a:chExt cx="7671838" cy="677108"/>
          </a:xfrm>
        </p:grpSpPr>
        <p:sp>
          <p:nvSpPr>
            <p:cNvPr id="20" name="Rectangle 19"/>
            <p:cNvSpPr/>
            <p:nvPr/>
          </p:nvSpPr>
          <p:spPr>
            <a:xfrm>
              <a:off x="1508918" y="1888664"/>
              <a:ext cx="767183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Hỏi đáp về đoạn văn em đã chọn.</a:t>
              </a:r>
            </a:p>
          </p:txBody>
        </p:sp>
        <p:cxnSp>
          <p:nvCxnSpPr>
            <p:cNvPr id="21" name="Straight Connector 20"/>
            <p:cNvCxnSpPr>
              <a:cxnSpLocks/>
            </p:cNvCxnSpPr>
            <p:nvPr/>
          </p:nvCxnSpPr>
          <p:spPr>
            <a:xfrm>
              <a:off x="1673234" y="2519755"/>
              <a:ext cx="56935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a:extLst>
              <a:ext uri="{FF2B5EF4-FFF2-40B4-BE49-F238E27FC236}">
                <a16:creationId xmlns:a16="http://schemas.microsoft.com/office/drawing/2014/main" id="{29A5865C-0B29-4278-8CE2-F303BD3B487F}"/>
              </a:ext>
            </a:extLst>
          </p:cNvPr>
          <p:cNvSpPr/>
          <p:nvPr/>
        </p:nvSpPr>
        <p:spPr>
          <a:xfrm>
            <a:off x="1757027" y="2719828"/>
            <a:ext cx="8484246" cy="677108"/>
          </a:xfrm>
          <a:prstGeom prst="rect">
            <a:avLst/>
          </a:prstGeom>
        </p:spPr>
        <p:txBody>
          <a:bodyPr wrap="non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trao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trong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nhóm</a:t>
            </a:r>
            <a:r>
              <a:rPr lang="en-US" sz="3800" b="1" dirty="0">
                <a:solidFill>
                  <a:srgbClr val="0000CC"/>
                </a:solidFill>
                <a:latin typeface="Times New Roman" pitchFamily="18" charset="0"/>
                <a:cs typeface="Times New Roman" pitchFamily="18" charset="0"/>
              </a:rPr>
              <a:t>. </a:t>
            </a:r>
          </a:p>
        </p:txBody>
      </p:sp>
      <p:sp>
        <p:nvSpPr>
          <p:cNvPr id="19" name="Rectangle 18">
            <a:extLst>
              <a:ext uri="{FF2B5EF4-FFF2-40B4-BE49-F238E27FC236}">
                <a16:creationId xmlns:a16="http://schemas.microsoft.com/office/drawing/2014/main" id="{46B9F0E3-6042-49BC-BBBE-22280BAA1A3E}"/>
              </a:ext>
            </a:extLst>
          </p:cNvPr>
          <p:cNvSpPr/>
          <p:nvPr/>
        </p:nvSpPr>
        <p:spPr>
          <a:xfrm>
            <a:off x="1757027" y="3417505"/>
            <a:ext cx="11562892" cy="1277914"/>
          </a:xfrm>
          <a:prstGeom prst="rect">
            <a:avLst/>
          </a:prstGeom>
        </p:spPr>
        <p:txBody>
          <a:bodyPr wrap="square">
            <a:spAutoFit/>
          </a:bodyPr>
          <a:lstStyle/>
          <a:p>
            <a:pPr>
              <a:lnSpc>
                <a:spcPct val="107000"/>
              </a:lnSpc>
              <a:spcAft>
                <a:spcPts val="0"/>
              </a:spcAft>
            </a:pP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Bình</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chọn</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1, 2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sản</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tốt</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hay,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bày</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đẹp</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lớp</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50DF0C87-375C-4F5C-8050-889FCA35A85D}"/>
              </a:ext>
            </a:extLst>
          </p:cNvPr>
          <p:cNvSpPr/>
          <p:nvPr/>
        </p:nvSpPr>
        <p:spPr>
          <a:xfrm>
            <a:off x="1757027" y="4736794"/>
            <a:ext cx="8430193" cy="646331"/>
          </a:xfrm>
          <a:prstGeom prst="rect">
            <a:avLst/>
          </a:prstGeom>
        </p:spPr>
        <p:txBody>
          <a:bodyPr wrap="none">
            <a:spAutoFit/>
          </a:bodyPr>
          <a:lstStyle/>
          <a:p>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Từng</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nhóm</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nối</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nhau</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4" name="Rectangle 23">
            <a:extLst>
              <a:ext uri="{FF2B5EF4-FFF2-40B4-BE49-F238E27FC236}">
                <a16:creationId xmlns:a16="http://schemas.microsoft.com/office/drawing/2014/main" id="{27BE1021-CC91-44BE-9FDA-1AD5EBB80782}"/>
              </a:ext>
            </a:extLst>
          </p:cNvPr>
          <p:cNvSpPr/>
          <p:nvPr/>
        </p:nvSpPr>
        <p:spPr>
          <a:xfrm>
            <a:off x="1765392" y="5424500"/>
            <a:ext cx="10117065" cy="646331"/>
          </a:xfrm>
          <a:prstGeom prst="rect">
            <a:avLst/>
          </a:prstGeom>
        </p:spPr>
        <p:txBody>
          <a:bodyPr wrap="none">
            <a:spAutoFit/>
          </a:bodyPr>
          <a:lstStyle/>
          <a:p>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Cả</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lớp</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lắng</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nghe</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bình</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chọn</a:t>
            </a:r>
            <a:r>
              <a:rPr lang="en-US" sz="3600" b="1" dirty="0">
                <a:solidFill>
                  <a:srgbClr val="0000CC"/>
                </a:solidFill>
                <a:latin typeface="Times New Roman" panose="02020603050405020304" pitchFamily="18" charset="0"/>
                <a:ea typeface="Calibri" panose="020F0502020204030204" pitchFamily="34" charset="0"/>
              </a:rPr>
              <a:t> </a:t>
            </a:r>
            <a:r>
              <a:rPr lang="en-US" sz="3600" b="1" err="1">
                <a:solidFill>
                  <a:srgbClr val="0000CC"/>
                </a:solidFill>
                <a:latin typeface="Times New Roman" panose="02020603050405020304" pitchFamily="18" charset="0"/>
                <a:ea typeface="Calibri" panose="020F0502020204030204" pitchFamily="34" charset="0"/>
              </a:rPr>
              <a:t>những</a:t>
            </a:r>
            <a:r>
              <a:rPr lang="en-US" sz="3600" b="1">
                <a:solidFill>
                  <a:srgbClr val="0000CC"/>
                </a:solidFill>
                <a:latin typeface="Times New Roman" panose="02020603050405020304" pitchFamily="18" charset="0"/>
                <a:ea typeface="Calibri" panose="020F0502020204030204" pitchFamily="34" charset="0"/>
              </a:rPr>
              <a:t> đoạn văn hay.</a:t>
            </a:r>
            <a:endParaRPr lang="en-US" sz="3600" b="1" dirty="0">
              <a:solidFill>
                <a:srgbClr val="0000CC"/>
              </a:solidFill>
            </a:endParaRPr>
          </a:p>
        </p:txBody>
      </p:sp>
      <p:grpSp>
        <p:nvGrpSpPr>
          <p:cNvPr id="25" name="Group 24">
            <a:extLst>
              <a:ext uri="{FF2B5EF4-FFF2-40B4-BE49-F238E27FC236}">
                <a16:creationId xmlns:a16="http://schemas.microsoft.com/office/drawing/2014/main" id="{E59134D0-B0AF-45F4-9CE4-74762ADEA3D9}"/>
              </a:ext>
            </a:extLst>
          </p:cNvPr>
          <p:cNvGrpSpPr/>
          <p:nvPr/>
        </p:nvGrpSpPr>
        <p:grpSpPr>
          <a:xfrm>
            <a:off x="4328319" y="61719"/>
            <a:ext cx="6858000" cy="1581059"/>
            <a:chOff x="4328319" y="61719"/>
            <a:chExt cx="6858000" cy="1581059"/>
          </a:xfrm>
        </p:grpSpPr>
        <p:grpSp>
          <p:nvGrpSpPr>
            <p:cNvPr id="26" name="Group 25">
              <a:extLst>
                <a:ext uri="{FF2B5EF4-FFF2-40B4-BE49-F238E27FC236}">
                  <a16:creationId xmlns:a16="http://schemas.microsoft.com/office/drawing/2014/main" id="{F97ACE2B-91DA-46A9-80D2-7421C3FEE3A0}"/>
                </a:ext>
              </a:extLst>
            </p:cNvPr>
            <p:cNvGrpSpPr/>
            <p:nvPr/>
          </p:nvGrpSpPr>
          <p:grpSpPr>
            <a:xfrm>
              <a:off x="4617134" y="61719"/>
              <a:ext cx="6255239" cy="959065"/>
              <a:chOff x="4539228" y="103852"/>
              <a:chExt cx="6149694" cy="959065"/>
            </a:xfrm>
          </p:grpSpPr>
          <p:grpSp>
            <p:nvGrpSpPr>
              <p:cNvPr id="28" name="Group 27">
                <a:extLst>
                  <a:ext uri="{FF2B5EF4-FFF2-40B4-BE49-F238E27FC236}">
                    <a16:creationId xmlns:a16="http://schemas.microsoft.com/office/drawing/2014/main" id="{E1C5A7EE-7BC3-4553-9E5E-7649F5534795}"/>
                  </a:ext>
                </a:extLst>
              </p:cNvPr>
              <p:cNvGrpSpPr/>
              <p:nvPr/>
            </p:nvGrpSpPr>
            <p:grpSpPr>
              <a:xfrm>
                <a:off x="4539228" y="103852"/>
                <a:ext cx="6149694" cy="959065"/>
                <a:chOff x="4539228" y="103852"/>
                <a:chExt cx="6149694" cy="959065"/>
              </a:xfrm>
            </p:grpSpPr>
            <p:sp>
              <p:nvSpPr>
                <p:cNvPr id="30" name="TextBox 29">
                  <a:extLst>
                    <a:ext uri="{FF2B5EF4-FFF2-40B4-BE49-F238E27FC236}">
                      <a16:creationId xmlns:a16="http://schemas.microsoft.com/office/drawing/2014/main" id="{67A36DC7-1EE5-4DF9-97D1-7D8D2C84F375}"/>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1" name="TextBox 30">
                  <a:extLst>
                    <a:ext uri="{FF2B5EF4-FFF2-40B4-BE49-F238E27FC236}">
                      <a16:creationId xmlns:a16="http://schemas.microsoft.com/office/drawing/2014/main" id="{1759D1E2-1A99-465D-B5F6-BD7145B91C72}"/>
                    </a:ext>
                  </a:extLst>
                </p:cNvPr>
                <p:cNvSpPr txBox="1"/>
                <p:nvPr/>
              </p:nvSpPr>
              <p:spPr>
                <a:xfrm>
                  <a:off x="5603743" y="539697"/>
                  <a:ext cx="3392654"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a:t>
                  </a:r>
                </a:p>
              </p:txBody>
            </p:sp>
          </p:grpSp>
          <p:cxnSp>
            <p:nvCxnSpPr>
              <p:cNvPr id="29" name="Straight Connector 28">
                <a:extLst>
                  <a:ext uri="{FF2B5EF4-FFF2-40B4-BE49-F238E27FC236}">
                    <a16:creationId xmlns:a16="http://schemas.microsoft.com/office/drawing/2014/main" id="{30AE3CCD-AE87-44B8-9AA3-CA33787F7517}"/>
                  </a:ext>
                </a:extLst>
              </p:cNvPr>
              <p:cNvCxnSpPr>
                <a:cxnSpLocks/>
              </p:cNvCxnSpPr>
              <p:nvPr/>
            </p:nvCxnSpPr>
            <p:spPr>
              <a:xfrm>
                <a:off x="5776258" y="1062917"/>
                <a:ext cx="304762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a:extLst>
                <a:ext uri="{FF2B5EF4-FFF2-40B4-BE49-F238E27FC236}">
                  <a16:creationId xmlns:a16="http://schemas.microsoft.com/office/drawing/2014/main" id="{9DF26916-AD99-48BC-BF2E-017FAD8CFFF2}"/>
                </a:ext>
              </a:extLst>
            </p:cNvPr>
            <p:cNvSpPr txBox="1">
              <a:spLocks noChangeArrowheads="1"/>
            </p:cNvSpPr>
            <p:nvPr/>
          </p:nvSpPr>
          <p:spPr bwMode="auto">
            <a:xfrm>
              <a:off x="4328319" y="1066800"/>
              <a:ext cx="6858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ĐỐ VUI VỀ CẢNH ĐẸP</a:t>
              </a:r>
            </a:p>
          </p:txBody>
        </p:sp>
      </p:grpSp>
    </p:spTree>
    <p:extLst>
      <p:ext uri="{BB962C8B-B14F-4D97-AF65-F5344CB8AC3E}">
        <p14:creationId xmlns:p14="http://schemas.microsoft.com/office/powerpoint/2010/main" val="3764000528"/>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10628</TotalTime>
  <Words>771</Words>
  <Application>Microsoft Office PowerPoint</Application>
  <PresentationFormat>Custom</PresentationFormat>
  <Paragraphs>55</Paragraphs>
  <Slides>9</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HP</cp:lastModifiedBy>
  <cp:revision>1216</cp:revision>
  <dcterms:created xsi:type="dcterms:W3CDTF">2008-09-09T22:52:10Z</dcterms:created>
  <dcterms:modified xsi:type="dcterms:W3CDTF">2025-02-05T18:10:28Z</dcterms:modified>
</cp:coreProperties>
</file>