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4.wav" ContentType="audio/wav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297" r:id="rId3"/>
    <p:sldId id="286" r:id="rId4"/>
    <p:sldId id="309" r:id="rId5"/>
    <p:sldId id="310" r:id="rId6"/>
    <p:sldId id="311" r:id="rId7"/>
    <p:sldId id="312" r:id="rId8"/>
    <p:sldId id="287" r:id="rId9"/>
    <p:sldId id="288" r:id="rId10"/>
    <p:sldId id="298" r:id="rId11"/>
    <p:sldId id="299" r:id="rId12"/>
    <p:sldId id="300" r:id="rId13"/>
    <p:sldId id="301" r:id="rId14"/>
    <p:sldId id="302" r:id="rId15"/>
    <p:sldId id="304" r:id="rId16"/>
    <p:sldId id="307" r:id="rId17"/>
    <p:sldId id="305" r:id="rId18"/>
    <p:sldId id="308" r:id="rId19"/>
    <p:sldId id="31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3399"/>
    <a:srgbClr val="F6C6E3"/>
    <a:srgbClr val="AFDC7E"/>
    <a:srgbClr val="C4E59F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2"/>
    <p:restoredTop sz="57143"/>
  </p:normalViewPr>
  <p:slideViewPr>
    <p:cSldViewPr>
      <p:cViewPr varScale="1">
        <p:scale>
          <a:sx n="47" d="100"/>
          <a:sy n="47" d="100"/>
        </p:scale>
        <p:origin x="234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7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 children, How are you doing?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hope that you are good.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“The animals song”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Today, we will have 2 groups – group 1 and group 2. You are group 1, you are Group 2.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96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look at your book Page 37.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Can you see the girl? – Yes. Good.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What does she say? – That’s right!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girl says “ The hippo is in the zoo”.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How about the boy?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Where is he? Yes. He is on the farm.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What does he say? – Good job!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The horse is on the farm”.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90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Well,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move to Part 2 – Listen, match and say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one example. Listen.  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hear the horse and the farm? So, we match “horse” and “ farm”. 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it’s your turn.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2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Look at your book Page 37. Get ready to match and say.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– Listen. Click. Can you match? 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Click. Do you have the correct answer? “ The hippo is in the zoo”. – Good job.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the last one. Click. Let’s match. We check it. Click.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cow is on the farm”.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With the correct answer,</a:t>
            </a:r>
            <a:r>
              <a:rPr lang="en-US" baseline="0" dirty="0"/>
              <a:t> your</a:t>
            </a:r>
            <a:r>
              <a:rPr lang="en-US" dirty="0"/>
              <a:t> group will have 1 point. 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11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Let’s play the game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“Where is it?”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You will see an animal then you choose where it lives, on the farm or in the zoo.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example.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duck – Is it on the farm? Or it is in the zoo.( Pause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3’’ then click to show the answer)</a:t>
            </a: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duck is on the farm”.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With the correct answer,</a:t>
            </a:r>
            <a:r>
              <a:rPr lang="en-US" baseline="0" dirty="0"/>
              <a:t> your</a:t>
            </a:r>
            <a:r>
              <a:rPr lang="en-US" dirty="0"/>
              <a:t> group will have 1 point. Good</a:t>
            </a: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9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elephant – Is it on the farm? Or it is in the zoo.</a:t>
            </a:r>
          </a:p>
          <a:p>
            <a:pPr marL="171450" indent="-1714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Pause 3’’ then click to show the answer</a:t>
            </a: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elephant is in the zoo”.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With the correct answer,</a:t>
            </a:r>
            <a:r>
              <a:rPr lang="en-US" baseline="0" dirty="0"/>
              <a:t> your</a:t>
            </a:r>
            <a:r>
              <a:rPr lang="en-US" dirty="0"/>
              <a:t> group will have 1 point. Well done.</a:t>
            </a: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66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hippo – Is it on the farm? Or it is in the zoo.</a:t>
            </a:r>
          </a:p>
          <a:p>
            <a:pPr marL="171450" indent="-1714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Pause 3’’ then click to show the answer</a:t>
            </a: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hippo 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 the zoo”.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Your</a:t>
            </a:r>
            <a:r>
              <a:rPr lang="en-US" dirty="0"/>
              <a:t> group will have 1 point. Great.</a:t>
            </a: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62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horse. So, Where is it?</a:t>
            </a:r>
          </a:p>
          <a:p>
            <a:pPr marL="171450" indent="-1714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Pause 3’’ then click to show the answer</a:t>
            </a: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horse is on the farm”.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With the correct answer,</a:t>
            </a:r>
            <a:r>
              <a:rPr lang="en-US" baseline="0" dirty="0"/>
              <a:t> your</a:t>
            </a:r>
            <a:r>
              <a:rPr lang="en-US" dirty="0"/>
              <a:t> group will have 1 point. Good</a:t>
            </a: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Excellent.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11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remember that “ The horse is on the farm”, “The hippo is in the zoo.”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Let’s say them again.</a:t>
            </a: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Fantastic.1 point.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4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look at your book again to see what we learn today.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say what the girl and the boy are saying? – Very good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2, Look, match and say, can you match? – Well done.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the end of our lesson today.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Let’s count your points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So the winner is group …. Group …, you also good, too.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Goodbye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4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Unit 8 – Lesson  2. 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we continue, Do you remember Lesson 1?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a game to review Lesson 1.</a:t>
            </a:r>
          </a:p>
          <a:p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9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 Guessing </a:t>
            </a:r>
            <a:r>
              <a:rPr lang="en-US" i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game,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“I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remove the box one by one, and you guess what it is. OK?”. “Good”</a:t>
            </a:r>
          </a:p>
          <a:p>
            <a:pPr marL="171450" indent="-171450">
              <a:buFontTx/>
              <a:buChar char="-"/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“What is it?- Guess.”</a:t>
            </a:r>
          </a:p>
          <a:p>
            <a:pPr marL="171450" indent="-171450">
              <a:buFontTx/>
              <a:buChar char="-"/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picture is shown, ask</a:t>
            </a:r>
            <a:r>
              <a:rPr lang="en-US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SS to read again. </a:t>
            </a:r>
          </a:p>
          <a:p>
            <a:pPr marL="171450" indent="-171450">
              <a:buFontTx/>
              <a:buChar char="-"/>
            </a:pPr>
            <a:r>
              <a:rPr lang="en-US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job. Letter H. 1 point for your group.</a:t>
            </a:r>
            <a:endParaRPr 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87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guess this one?</a:t>
            </a:r>
          </a:p>
          <a:p>
            <a:pPr marL="171450" indent="-171450">
              <a:buFontTx/>
              <a:buChar char="-"/>
            </a:pPr>
            <a:r>
              <a:rPr lang="en-US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done. A horse. Your group gets 1 point.</a:t>
            </a:r>
            <a:endParaRPr 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3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this one?</a:t>
            </a:r>
          </a:p>
          <a:p>
            <a:pPr marL="171450" indent="-171450">
              <a:buFontTx/>
              <a:buChar char="-"/>
            </a:pPr>
            <a:r>
              <a:rPr lang="en-US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it?</a:t>
            </a:r>
          </a:p>
          <a:p>
            <a:pPr marL="171450" indent="-171450">
              <a:buFontTx/>
              <a:buChar char="-"/>
            </a:pPr>
            <a:r>
              <a:rPr lang="en-US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You’re right.</a:t>
            </a:r>
          </a:p>
          <a:p>
            <a:pPr marL="171450" indent="-171450">
              <a:buFontTx/>
              <a:buChar char="-"/>
            </a:pPr>
            <a:r>
              <a:rPr lang="en-US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hippo. 1 more point.</a:t>
            </a:r>
            <a:endParaRPr 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2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</a:t>
            </a:r>
            <a:r>
              <a:rPr lang="en-US" baseline="0" dirty="0"/>
              <a:t> these are some cards, we learn in Lesson 1.  </a:t>
            </a:r>
          </a:p>
          <a:p>
            <a:r>
              <a:rPr lang="en-US" baseline="0" dirty="0"/>
              <a:t>Let’s say them again.</a:t>
            </a:r>
          </a:p>
          <a:p>
            <a:r>
              <a:rPr lang="en-US" baseline="0" dirty="0"/>
              <a:t>Now, we move to Lesson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0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-Now, This is Part 1 – Listen and repeat.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listen 2 times. Click number 1.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The hippo is in the zoo”.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horse is on the farm”.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-Click number 2 (The second time)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-Click number 3 -Let’s listen and repeat.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77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you know the zoo, and the farm?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go to the zoo to look some wild animals like a hippo, a tiger, a lion,…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on the farm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see a chicken, a duck, a horse, a sheep, a donkey,…</a:t>
            </a:r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72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Let’s listen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repeat one more time.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1 “ The horse is on the farm”.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2 “The hippo is in the zoo”.</a:t>
            </a:r>
          </a:p>
          <a:p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Very good!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1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jpeg"/><Relationship Id="rId5" Type="http://schemas.openxmlformats.org/officeDocument/2006/relationships/audio" Target="../media/audio2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22.png"/><Relationship Id="rId5" Type="http://schemas.openxmlformats.org/officeDocument/2006/relationships/audio" Target="../media/audio3.wav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openxmlformats.org/officeDocument/2006/relationships/image" Target="../media/image12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e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sp>
        <p:nvSpPr>
          <p:cNvPr id="4" name="Rectangle 3"/>
          <p:cNvSpPr/>
          <p:nvPr/>
        </p:nvSpPr>
        <p:spPr>
          <a:xfrm>
            <a:off x="30641" y="937222"/>
            <a:ext cx="5943600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repeat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33" y="2190028"/>
            <a:ext cx="1996040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28" y="1927822"/>
            <a:ext cx="2590426" cy="18258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07032" y="2328248"/>
            <a:ext cx="2467734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 the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9459" y="1919270"/>
            <a:ext cx="2478281" cy="17481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4539062"/>
            <a:ext cx="1996040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78897" y="4474384"/>
            <a:ext cx="2467734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 the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9459" y="4076413"/>
            <a:ext cx="2478281" cy="17481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0772" y="4005274"/>
            <a:ext cx="2650557" cy="1868425"/>
          </a:xfrm>
          <a:prstGeom prst="rect">
            <a:avLst/>
          </a:prstGeom>
        </p:spPr>
      </p:pic>
      <p:pic>
        <p:nvPicPr>
          <p:cNvPr id="14" name="Track 5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3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6031" y="2875802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641" y="2855409"/>
            <a:ext cx="457200" cy="5645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6" name="Track 5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69" end="5452.3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6031" y="4057096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641" y="3985808"/>
            <a:ext cx="457200" cy="5645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149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4" grpId="1" animBg="1"/>
      <p:bldP spid="6" grpId="0" animBg="1"/>
      <p:bldP spid="8" grpId="0" animBg="1"/>
      <p:bldP spid="10" grpId="0" animBg="1"/>
      <p:bldP spid="11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sp>
        <p:nvSpPr>
          <p:cNvPr id="6" name="Rectangle 5"/>
          <p:cNvSpPr/>
          <p:nvPr/>
        </p:nvSpPr>
        <p:spPr>
          <a:xfrm>
            <a:off x="30641" y="937222"/>
            <a:ext cx="5943600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repeat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27822"/>
            <a:ext cx="7376799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sp>
        <p:nvSpPr>
          <p:cNvPr id="6" name="Rectangle 5"/>
          <p:cNvSpPr/>
          <p:nvPr/>
        </p:nvSpPr>
        <p:spPr>
          <a:xfrm>
            <a:off x="30641" y="937222"/>
            <a:ext cx="5943600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repeat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41" y="1784639"/>
            <a:ext cx="6827359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Listen match and say </a:t>
            </a:r>
          </a:p>
        </p:txBody>
      </p:sp>
      <p:pic>
        <p:nvPicPr>
          <p:cNvPr id="8" name="Track 5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57" end="11011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9782" y="3605713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6286" y="2667333"/>
            <a:ext cx="1794914" cy="88236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7733" y="2739272"/>
            <a:ext cx="1887812" cy="13325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0481" y="4071845"/>
            <a:ext cx="1935064" cy="1365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57" y="5400406"/>
            <a:ext cx="1891688" cy="13333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74241" y="3058191"/>
            <a:ext cx="1198280" cy="64463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74241" y="4384565"/>
            <a:ext cx="1198280" cy="64463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hippo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199" y="5717940"/>
            <a:ext cx="1007861" cy="64463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cow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24048" y="2910039"/>
            <a:ext cx="2745329" cy="1743607"/>
            <a:chOff x="1924048" y="2910039"/>
            <a:chExt cx="2745329" cy="1743607"/>
          </a:xfrm>
        </p:grpSpPr>
        <p:sp>
          <p:nvSpPr>
            <p:cNvPr id="17" name="Rectangle 16"/>
            <p:cNvSpPr/>
            <p:nvPr/>
          </p:nvSpPr>
          <p:spPr>
            <a:xfrm>
              <a:off x="4435653" y="3351057"/>
              <a:ext cx="233724" cy="7207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</a:t>
              </a:r>
              <a:endPara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24048" y="2910039"/>
              <a:ext cx="2481287" cy="174360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951173" y="4948501"/>
            <a:ext cx="2718204" cy="1749704"/>
            <a:chOff x="1951173" y="4948501"/>
            <a:chExt cx="2718204" cy="1749704"/>
          </a:xfrm>
        </p:grpSpPr>
        <p:sp>
          <p:nvSpPr>
            <p:cNvPr id="18" name="Rectangle 17"/>
            <p:cNvSpPr/>
            <p:nvPr/>
          </p:nvSpPr>
          <p:spPr>
            <a:xfrm>
              <a:off x="4435653" y="5462959"/>
              <a:ext cx="233724" cy="7207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</a:t>
              </a:r>
              <a:endPara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51173" y="4948501"/>
              <a:ext cx="2481287" cy="1749704"/>
            </a:xfrm>
            <a:prstGeom prst="rect">
              <a:avLst/>
            </a:prstGeom>
          </p:spPr>
        </p:pic>
      </p:grpSp>
      <p:cxnSp>
        <p:nvCxnSpPr>
          <p:cNvPr id="23" name="Curved Connector 22"/>
          <p:cNvCxnSpPr>
            <a:endCxn id="18" idx="0"/>
          </p:cNvCxnSpPr>
          <p:nvPr/>
        </p:nvCxnSpPr>
        <p:spPr>
          <a:xfrm rot="5400000">
            <a:off x="4266780" y="3691293"/>
            <a:ext cx="2057401" cy="1485930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8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403" y="998023"/>
            <a:ext cx="6827359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Listen match and say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1805236"/>
            <a:ext cx="8382000" cy="5052764"/>
            <a:chOff x="1924048" y="2739272"/>
            <a:chExt cx="7121497" cy="39944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57733" y="2739272"/>
              <a:ext cx="1887812" cy="13325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10481" y="4071845"/>
              <a:ext cx="1935064" cy="13656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857" y="5400406"/>
              <a:ext cx="1891688" cy="133333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974241" y="3058191"/>
              <a:ext cx="1198280" cy="6446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horse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74241" y="4384565"/>
              <a:ext cx="1198280" cy="6446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hippo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2199" y="5717940"/>
              <a:ext cx="1007861" cy="6446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cow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35653" y="3351057"/>
              <a:ext cx="233724" cy="7207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</a:t>
              </a:r>
              <a:endPara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35653" y="5462959"/>
              <a:ext cx="233724" cy="7207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</a:t>
              </a:r>
              <a:endPara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24048" y="2910039"/>
              <a:ext cx="2481287" cy="17436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51173" y="4948501"/>
              <a:ext cx="2481287" cy="1749704"/>
            </a:xfrm>
            <a:prstGeom prst="rect">
              <a:avLst/>
            </a:prstGeom>
          </p:spPr>
        </p:pic>
        <p:cxnSp>
          <p:nvCxnSpPr>
            <p:cNvPr id="23" name="Curved Connector 22"/>
            <p:cNvCxnSpPr>
              <a:endCxn id="18" idx="0"/>
            </p:cNvCxnSpPr>
            <p:nvPr/>
          </p:nvCxnSpPr>
          <p:spPr>
            <a:xfrm rot="5400000">
              <a:off x="4266780" y="3691293"/>
              <a:ext cx="2057401" cy="1485930"/>
            </a:xfrm>
            <a:prstGeom prst="curved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Track 5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580" end="5470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102" y="2027708"/>
            <a:ext cx="609600" cy="609600"/>
          </a:xfrm>
          <a:prstGeom prst="rect">
            <a:avLst/>
          </a:prstGeom>
        </p:spPr>
      </p:pic>
      <p:pic>
        <p:nvPicPr>
          <p:cNvPr id="10" name="Track 5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0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102" y="2769964"/>
            <a:ext cx="609600" cy="609600"/>
          </a:xfrm>
          <a:prstGeom prst="rect">
            <a:avLst/>
          </a:prstGeom>
        </p:spPr>
      </p:pic>
      <p:cxnSp>
        <p:nvCxnSpPr>
          <p:cNvPr id="25" name="Curved Connector 24"/>
          <p:cNvCxnSpPr/>
          <p:nvPr/>
        </p:nvCxnSpPr>
        <p:spPr>
          <a:xfrm rot="10800000">
            <a:off x="3820267" y="3034984"/>
            <a:ext cx="1535825" cy="1259162"/>
          </a:xfrm>
          <a:prstGeom prst="curvedConnector3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endCxn id="16" idx="1"/>
          </p:cNvCxnSpPr>
          <p:nvPr/>
        </p:nvCxnSpPr>
        <p:spPr>
          <a:xfrm>
            <a:off x="3820266" y="5573073"/>
            <a:ext cx="1713207" cy="407713"/>
          </a:xfrm>
          <a:prstGeom prst="curvedConnector3">
            <a:avLst>
              <a:gd name="adj1" fmla="val 48358"/>
            </a:avLst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9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142414"/>
            <a:ext cx="52578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it?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16" y="2743200"/>
            <a:ext cx="2590800" cy="1826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3048000"/>
            <a:ext cx="1295400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0078" y="3048000"/>
            <a:ext cx="1295400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266559" y="1453676"/>
            <a:ext cx="2478281" cy="2366060"/>
            <a:chOff x="6266559" y="1453676"/>
            <a:chExt cx="2478281" cy="2366060"/>
          </a:xfrm>
        </p:grpSpPr>
        <p:sp>
          <p:nvSpPr>
            <p:cNvPr id="13" name="Rectangle 12"/>
            <p:cNvSpPr/>
            <p:nvPr/>
          </p:nvSpPr>
          <p:spPr>
            <a:xfrm>
              <a:off x="6476999" y="2889529"/>
              <a:ext cx="2057399" cy="9302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 the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6559" y="1453676"/>
              <a:ext cx="2478281" cy="174816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266559" y="3889156"/>
            <a:ext cx="2478281" cy="2464529"/>
            <a:chOff x="6266559" y="4180678"/>
            <a:chExt cx="2478281" cy="2464529"/>
          </a:xfrm>
        </p:grpSpPr>
        <p:sp>
          <p:nvSpPr>
            <p:cNvPr id="14" name="Rectangle 13"/>
            <p:cNvSpPr/>
            <p:nvPr/>
          </p:nvSpPr>
          <p:spPr>
            <a:xfrm>
              <a:off x="6647557" y="5715000"/>
              <a:ext cx="1886841" cy="9302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6559" y="4180678"/>
              <a:ext cx="2478281" cy="1748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588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0125 0.1826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142414"/>
            <a:ext cx="52578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it?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048000"/>
            <a:ext cx="1295400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4320" y="3001857"/>
            <a:ext cx="1295400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266559" y="1453676"/>
            <a:ext cx="2478281" cy="2366060"/>
            <a:chOff x="6266559" y="1453676"/>
            <a:chExt cx="2478281" cy="2366060"/>
          </a:xfrm>
        </p:grpSpPr>
        <p:sp>
          <p:nvSpPr>
            <p:cNvPr id="13" name="Rectangle 12"/>
            <p:cNvSpPr/>
            <p:nvPr/>
          </p:nvSpPr>
          <p:spPr>
            <a:xfrm>
              <a:off x="6476999" y="2889529"/>
              <a:ext cx="2057399" cy="9302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 the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6559" y="1453676"/>
              <a:ext cx="2478281" cy="174816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266559" y="3889156"/>
            <a:ext cx="2478281" cy="2464529"/>
            <a:chOff x="6266559" y="4180678"/>
            <a:chExt cx="2478281" cy="2464529"/>
          </a:xfrm>
        </p:grpSpPr>
        <p:sp>
          <p:nvSpPr>
            <p:cNvPr id="14" name="Rectangle 13"/>
            <p:cNvSpPr/>
            <p:nvPr/>
          </p:nvSpPr>
          <p:spPr>
            <a:xfrm>
              <a:off x="6647557" y="5715000"/>
              <a:ext cx="1886841" cy="9302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6559" y="4180678"/>
              <a:ext cx="2478281" cy="174816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53" y="2249284"/>
            <a:ext cx="3455190" cy="24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7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00416 -0.2344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142414"/>
            <a:ext cx="52578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it?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048000"/>
            <a:ext cx="1295400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4320" y="3001857"/>
            <a:ext cx="1295400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266559" y="1453676"/>
            <a:ext cx="2478281" cy="2366060"/>
            <a:chOff x="6266559" y="1453676"/>
            <a:chExt cx="2478281" cy="2366060"/>
          </a:xfrm>
        </p:grpSpPr>
        <p:sp>
          <p:nvSpPr>
            <p:cNvPr id="13" name="Rectangle 12"/>
            <p:cNvSpPr/>
            <p:nvPr/>
          </p:nvSpPr>
          <p:spPr>
            <a:xfrm>
              <a:off x="6476999" y="2889529"/>
              <a:ext cx="2057399" cy="9302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 the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6559" y="1453676"/>
              <a:ext cx="2478281" cy="174816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266559" y="3889156"/>
            <a:ext cx="2478281" cy="2464529"/>
            <a:chOff x="6266559" y="4180678"/>
            <a:chExt cx="2478281" cy="2464529"/>
          </a:xfrm>
        </p:grpSpPr>
        <p:sp>
          <p:nvSpPr>
            <p:cNvPr id="14" name="Rectangle 13"/>
            <p:cNvSpPr/>
            <p:nvPr/>
          </p:nvSpPr>
          <p:spPr>
            <a:xfrm>
              <a:off x="6647557" y="5715000"/>
              <a:ext cx="1886841" cy="9302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6559" y="4180678"/>
              <a:ext cx="2478281" cy="174816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53" y="2249284"/>
            <a:ext cx="3455190" cy="243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5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00416 -0.2344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142414"/>
            <a:ext cx="52578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it?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048000"/>
            <a:ext cx="1295400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4320" y="3001857"/>
            <a:ext cx="1295400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266559" y="1453676"/>
            <a:ext cx="2478281" cy="2366060"/>
            <a:chOff x="6266559" y="1453676"/>
            <a:chExt cx="2478281" cy="2366060"/>
          </a:xfrm>
        </p:grpSpPr>
        <p:sp>
          <p:nvSpPr>
            <p:cNvPr id="13" name="Rectangle 12"/>
            <p:cNvSpPr/>
            <p:nvPr/>
          </p:nvSpPr>
          <p:spPr>
            <a:xfrm>
              <a:off x="6476999" y="2889529"/>
              <a:ext cx="2057399" cy="9302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 the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6559" y="1453676"/>
              <a:ext cx="2478281" cy="174816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266559" y="3889156"/>
            <a:ext cx="2478281" cy="2464529"/>
            <a:chOff x="6266559" y="4180678"/>
            <a:chExt cx="2478281" cy="2464529"/>
          </a:xfrm>
        </p:grpSpPr>
        <p:sp>
          <p:nvSpPr>
            <p:cNvPr id="14" name="Rectangle 13"/>
            <p:cNvSpPr/>
            <p:nvPr/>
          </p:nvSpPr>
          <p:spPr>
            <a:xfrm>
              <a:off x="6647557" y="5715000"/>
              <a:ext cx="1886841" cy="9302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6559" y="4180678"/>
              <a:ext cx="2478281" cy="174816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48" y="2400699"/>
            <a:ext cx="3025547" cy="213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00451 0.1826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33" y="2190028"/>
            <a:ext cx="1996040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28" y="1927822"/>
            <a:ext cx="2590426" cy="18258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07032" y="2328248"/>
            <a:ext cx="2467734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 the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459" y="1919270"/>
            <a:ext cx="2478281" cy="17481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4539062"/>
            <a:ext cx="1996040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78897" y="4474384"/>
            <a:ext cx="2467734" cy="9302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 the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459" y="4076413"/>
            <a:ext cx="2478281" cy="17481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0772" y="4005274"/>
            <a:ext cx="2650557" cy="186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6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113106"/>
            <a:ext cx="2209800" cy="83761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 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0"/>
            <a:ext cx="5685855" cy="68580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181600" y="-36262"/>
            <a:ext cx="2514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1" y="24003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95"/>
            <a:ext cx="9144000" cy="69916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9858"/>
            <a:ext cx="7924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 up</a:t>
            </a:r>
          </a:p>
          <a:p>
            <a:pPr algn="ctr"/>
            <a:r>
              <a:rPr lang="en-US" sz="66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Animals song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8838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385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990600"/>
            <a:ext cx="23615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992923"/>
            <a:ext cx="33105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6788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9485B2-FBDA-4B38-8636-F7C407304D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4E0C9-5275-4176-BE4B-2DAC8A509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22" y="1767818"/>
            <a:ext cx="4216947" cy="3545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479480" y="1718765"/>
            <a:ext cx="2092520" cy="18626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>
              <a:latin typeface="Arial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479480" y="3590967"/>
            <a:ext cx="2092519" cy="18626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>
              <a:latin typeface="Arial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588410" y="1723563"/>
            <a:ext cx="2217043" cy="18889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>
              <a:latin typeface="Arial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71998" y="3589661"/>
            <a:ext cx="2233455" cy="18626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 dirty="0">
              <a:latin typeface="Arial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184017" y="5158570"/>
            <a:ext cx="1143000" cy="342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1350" dirty="0">
                <a:latin typeface="Arial" charset="0"/>
              </a:rPr>
              <a:t>Remove Box</a:t>
            </a:r>
          </a:p>
        </p:txBody>
      </p:sp>
      <p:sp>
        <p:nvSpPr>
          <p:cNvPr id="29703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6356747"/>
            <a:ext cx="742950" cy="1714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900" dirty="0">
                <a:latin typeface="Arial" charset="0"/>
              </a:rPr>
              <a:t>Next Slide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6A7A11B6-37A2-4557-9E0A-8AC7DF5BD87A}"/>
              </a:ext>
            </a:extLst>
          </p:cNvPr>
          <p:cNvSpPr/>
          <p:nvPr/>
        </p:nvSpPr>
        <p:spPr>
          <a:xfrm flipH="1">
            <a:off x="120173" y="1285476"/>
            <a:ext cx="2050245" cy="147659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What is it?</a:t>
            </a:r>
          </a:p>
        </p:txBody>
      </p:sp>
      <p:sp>
        <p:nvSpPr>
          <p:cNvPr id="4" name="22 Rectángulo redondeado">
            <a:extLst>
              <a:ext uri="{FF2B5EF4-FFF2-40B4-BE49-F238E27FC236}">
                <a16:creationId xmlns:a16="http://schemas.microsoft.com/office/drawing/2014/main" id="{5264EDBD-D2B4-49EA-8DC9-EB238F15722E}"/>
              </a:ext>
            </a:extLst>
          </p:cNvPr>
          <p:cNvSpPr/>
          <p:nvPr/>
        </p:nvSpPr>
        <p:spPr>
          <a:xfrm>
            <a:off x="1991373" y="533928"/>
            <a:ext cx="5252250" cy="639899"/>
          </a:xfrm>
          <a:prstGeom prst="roundRect">
            <a:avLst>
              <a:gd name="adj" fmla="val 33120"/>
            </a:avLst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altLang="es-E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Game</a:t>
            </a: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: Can </a:t>
            </a:r>
            <a:r>
              <a:rPr lang="es-ES_tradnl" altLang="es-E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s-E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guess</a:t>
            </a: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s-ES" altLang="es-ES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38520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</p:childTnLst>
        </p:cTn>
      </p:par>
    </p:tnLst>
    <p:bldLst>
      <p:bldP spid="10252" grpId="0" animBg="1"/>
      <p:bldP spid="10253" grpId="0" animBg="1"/>
      <p:bldP spid="10255" grpId="0" animBg="1"/>
      <p:bldP spid="1025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9485B2-FBDA-4B38-8636-F7C407304D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4E0C9-5275-4176-BE4B-2DAC8A509A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23" y="2183959"/>
            <a:ext cx="4033068" cy="2842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473282" y="1667060"/>
            <a:ext cx="2212959" cy="19350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>
              <a:latin typeface="Arial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479480" y="3590967"/>
            <a:ext cx="2092519" cy="18626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>
              <a:latin typeface="Arial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585596" y="1690106"/>
            <a:ext cx="2160771" cy="18889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>
              <a:latin typeface="Arial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71998" y="3589661"/>
            <a:ext cx="2160771" cy="18626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 dirty="0">
              <a:latin typeface="Arial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184017" y="5158570"/>
            <a:ext cx="1143000" cy="342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1350" dirty="0">
                <a:latin typeface="Arial" charset="0"/>
              </a:rPr>
              <a:t>Remove Box</a:t>
            </a:r>
          </a:p>
        </p:txBody>
      </p:sp>
      <p:sp>
        <p:nvSpPr>
          <p:cNvPr id="29703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6356747"/>
            <a:ext cx="742950" cy="1714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900" dirty="0">
                <a:latin typeface="Arial" charset="0"/>
              </a:rPr>
              <a:t>Next Slide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6A7A11B6-37A2-4557-9E0A-8AC7DF5BD87A}"/>
              </a:ext>
            </a:extLst>
          </p:cNvPr>
          <p:cNvSpPr/>
          <p:nvPr/>
        </p:nvSpPr>
        <p:spPr>
          <a:xfrm flipH="1">
            <a:off x="120173" y="1285476"/>
            <a:ext cx="2050245" cy="147659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What is it?</a:t>
            </a:r>
          </a:p>
        </p:txBody>
      </p:sp>
      <p:sp>
        <p:nvSpPr>
          <p:cNvPr id="4" name="22 Rectángulo redondeado">
            <a:extLst>
              <a:ext uri="{FF2B5EF4-FFF2-40B4-BE49-F238E27FC236}">
                <a16:creationId xmlns:a16="http://schemas.microsoft.com/office/drawing/2014/main" id="{5264EDBD-D2B4-49EA-8DC9-EB238F15722E}"/>
              </a:ext>
            </a:extLst>
          </p:cNvPr>
          <p:cNvSpPr/>
          <p:nvPr/>
        </p:nvSpPr>
        <p:spPr>
          <a:xfrm>
            <a:off x="1991373" y="533928"/>
            <a:ext cx="5252250" cy="639899"/>
          </a:xfrm>
          <a:prstGeom prst="roundRect">
            <a:avLst>
              <a:gd name="adj" fmla="val 33120"/>
            </a:avLst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altLang="es-E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Game</a:t>
            </a: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: Can </a:t>
            </a:r>
            <a:r>
              <a:rPr lang="es-ES_tradnl" altLang="es-E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s-E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guess</a:t>
            </a: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s-ES" altLang="es-ES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23049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</p:childTnLst>
        </p:cTn>
      </p:par>
    </p:tnLst>
    <p:bldLst>
      <p:bldP spid="10252" grpId="0" animBg="1"/>
      <p:bldP spid="10253" grpId="0" animBg="1"/>
      <p:bldP spid="10255" grpId="0" animBg="1"/>
      <p:bldP spid="10256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9485B2-FBDA-4B38-8636-F7C407304D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4E0C9-5275-4176-BE4B-2DAC8A509A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22" y="2054354"/>
            <a:ext cx="4216947" cy="2972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479480" y="1718765"/>
            <a:ext cx="2092519" cy="18626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>
              <a:latin typeface="Arial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479480" y="3590967"/>
            <a:ext cx="2092519" cy="18626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>
              <a:latin typeface="Arial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551778" y="1718765"/>
            <a:ext cx="2284737" cy="18889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>
              <a:latin typeface="Arial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06032" y="3607691"/>
            <a:ext cx="2312463" cy="18626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300" dirty="0">
              <a:latin typeface="Arial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184017" y="5158570"/>
            <a:ext cx="1143000" cy="3429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1350" dirty="0">
                <a:latin typeface="Arial" charset="0"/>
              </a:rPr>
              <a:t>Remove Box</a:t>
            </a:r>
          </a:p>
        </p:txBody>
      </p:sp>
      <p:sp>
        <p:nvSpPr>
          <p:cNvPr id="29703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6356747"/>
            <a:ext cx="742950" cy="1714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900" dirty="0">
                <a:latin typeface="Arial" charset="0"/>
              </a:rPr>
              <a:t>Next Slide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6A7A11B6-37A2-4557-9E0A-8AC7DF5BD87A}"/>
              </a:ext>
            </a:extLst>
          </p:cNvPr>
          <p:cNvSpPr/>
          <p:nvPr/>
        </p:nvSpPr>
        <p:spPr>
          <a:xfrm flipH="1">
            <a:off x="120173" y="1285476"/>
            <a:ext cx="2050245" cy="147659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What is it?</a:t>
            </a:r>
          </a:p>
        </p:txBody>
      </p:sp>
      <p:sp>
        <p:nvSpPr>
          <p:cNvPr id="4" name="22 Rectángulo redondeado">
            <a:extLst>
              <a:ext uri="{FF2B5EF4-FFF2-40B4-BE49-F238E27FC236}">
                <a16:creationId xmlns:a16="http://schemas.microsoft.com/office/drawing/2014/main" id="{5264EDBD-D2B4-49EA-8DC9-EB238F15722E}"/>
              </a:ext>
            </a:extLst>
          </p:cNvPr>
          <p:cNvSpPr/>
          <p:nvPr/>
        </p:nvSpPr>
        <p:spPr>
          <a:xfrm>
            <a:off x="1991373" y="533928"/>
            <a:ext cx="5252250" cy="639899"/>
          </a:xfrm>
          <a:prstGeom prst="roundRect">
            <a:avLst>
              <a:gd name="adj" fmla="val 33120"/>
            </a:avLst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altLang="es-E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Game</a:t>
            </a: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: Can </a:t>
            </a:r>
            <a:r>
              <a:rPr lang="es-ES_tradnl" altLang="es-E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s-E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guess</a:t>
            </a:r>
            <a:r>
              <a:rPr lang="es-ES_tradnl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s-ES" altLang="es-ES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55400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</p:childTnLst>
        </p:cTn>
      </p:par>
    </p:tnLst>
    <p:bldLst>
      <p:bldP spid="10252" grpId="0" animBg="1"/>
      <p:bldP spid="10253" grpId="0" animBg="1"/>
      <p:bldP spid="10255" grpId="0" animBg="1"/>
      <p:bldP spid="1025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77" y="1714699"/>
            <a:ext cx="3428626" cy="2416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483" y="4305895"/>
            <a:ext cx="3364492" cy="23716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7" y="2446924"/>
            <a:ext cx="4688230" cy="36944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1205331"/>
            <a:ext cx="5105774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Lesson 1</a:t>
            </a:r>
          </a:p>
        </p:txBody>
      </p:sp>
    </p:spTree>
    <p:extLst>
      <p:ext uri="{BB962C8B-B14F-4D97-AF65-F5344CB8AC3E}">
        <p14:creationId xmlns:p14="http://schemas.microsoft.com/office/powerpoint/2010/main" val="64849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65860"/>
            <a:ext cx="5943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repeat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74518" y="1956174"/>
            <a:ext cx="7324597" cy="4901826"/>
            <a:chOff x="791594" y="1988999"/>
            <a:chExt cx="7324597" cy="49018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111"/>
            <a:stretch/>
          </p:blipFill>
          <p:spPr>
            <a:xfrm>
              <a:off x="791594" y="1988999"/>
              <a:ext cx="7324597" cy="4901826"/>
            </a:xfrm>
            <a:prstGeom prst="rect">
              <a:avLst/>
            </a:prstGeom>
          </p:spPr>
        </p:pic>
        <p:sp>
          <p:nvSpPr>
            <p:cNvPr id="3" name="Rounded Rectangular Callout 2"/>
            <p:cNvSpPr/>
            <p:nvPr/>
          </p:nvSpPr>
          <p:spPr>
            <a:xfrm>
              <a:off x="791594" y="4367228"/>
              <a:ext cx="3523957" cy="685800"/>
            </a:xfrm>
            <a:prstGeom prst="wedgeRoundRectCallout">
              <a:avLst>
                <a:gd name="adj1" fmla="val -20736"/>
                <a:gd name="adj2" fmla="val 97699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The hippo is in the zoo.</a:t>
              </a: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4589890" y="4439912"/>
              <a:ext cx="3468858" cy="685800"/>
            </a:xfrm>
            <a:prstGeom prst="wedgeRoundRectCallout">
              <a:avLst>
                <a:gd name="adj1" fmla="val -11169"/>
                <a:gd name="adj2" fmla="val 89494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The horse is on the farm.</a:t>
              </a:r>
            </a:p>
          </p:txBody>
        </p:sp>
      </p:grpSp>
      <p:pic>
        <p:nvPicPr>
          <p:cNvPr id="15" name="Track 5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6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2959" y="2635831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2062" y="2635831"/>
            <a:ext cx="457200" cy="5645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234" y="3311564"/>
            <a:ext cx="457200" cy="5645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761" y="3987297"/>
            <a:ext cx="457200" cy="5645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0" name="Track 5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2959" y="3385214"/>
            <a:ext cx="609600" cy="609600"/>
          </a:xfrm>
          <a:prstGeom prst="rect">
            <a:avLst/>
          </a:prstGeom>
        </p:spPr>
      </p:pic>
      <p:pic>
        <p:nvPicPr>
          <p:cNvPr id="21" name="Track 5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8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2911" y="3964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46" y="2517531"/>
            <a:ext cx="5435308" cy="3831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95" y="2521048"/>
            <a:ext cx="5435308" cy="3831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52400" y="1165860"/>
            <a:ext cx="5943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repeat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25630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1131</Words>
  <Application>Microsoft Office PowerPoint</Application>
  <PresentationFormat>On-screen Show (4:3)</PresentationFormat>
  <Paragraphs>187</Paragraphs>
  <Slides>19</Slides>
  <Notes>18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ACER</cp:lastModifiedBy>
  <cp:revision>92</cp:revision>
  <dcterms:created xsi:type="dcterms:W3CDTF">2006-08-16T00:00:00Z</dcterms:created>
  <dcterms:modified xsi:type="dcterms:W3CDTF">2025-02-08T10:03:39Z</dcterms:modified>
</cp:coreProperties>
</file>