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6" r:id="rId3"/>
    <p:sldId id="321" r:id="rId4"/>
    <p:sldId id="339" r:id="rId5"/>
    <p:sldId id="340" r:id="rId6"/>
    <p:sldId id="341" r:id="rId7"/>
    <p:sldId id="342" r:id="rId8"/>
    <p:sldId id="325" r:id="rId9"/>
    <p:sldId id="286" r:id="rId10"/>
    <p:sldId id="268" r:id="rId11"/>
    <p:sldId id="326" r:id="rId12"/>
    <p:sldId id="327" r:id="rId13"/>
    <p:sldId id="328" r:id="rId14"/>
    <p:sldId id="330" r:id="rId15"/>
    <p:sldId id="331" r:id="rId16"/>
    <p:sldId id="343" r:id="rId17"/>
    <p:sldId id="337" r:id="rId18"/>
    <p:sldId id="334" r:id="rId19"/>
    <p:sldId id="332" r:id="rId20"/>
    <p:sldId id="335" r:id="rId21"/>
    <p:sldId id="333" r:id="rId22"/>
    <p:sldId id="33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FF3399"/>
    <a:srgbClr val="00FDFF"/>
    <a:srgbClr val="A9DA74"/>
    <a:srgbClr val="FF85FF"/>
    <a:srgbClr val="FF0066"/>
    <a:srgbClr val="FF8AD8"/>
    <a:srgbClr val="F6C6E3"/>
    <a:srgbClr val="C4E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6"/>
    <p:restoredTop sz="71048" autoAdjust="0"/>
  </p:normalViewPr>
  <p:slideViewPr>
    <p:cSldViewPr>
      <p:cViewPr varScale="1">
        <p:scale>
          <a:sx n="58" d="100"/>
          <a:sy n="58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says: “Let’s go to part 1: Trace the letters”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asks the students to look at the screen.</a:t>
            </a:r>
          </a:p>
          <a:p>
            <a:pPr marL="228600" indent="-228600">
              <a:buAutoNum type="arabicPeriod"/>
            </a:pPr>
            <a:r>
              <a:rPr lang="en-US" dirty="0"/>
              <a:t>Guide the</a:t>
            </a:r>
            <a:r>
              <a:rPr lang="en-US" baseline="0" dirty="0"/>
              <a:t> students how to trace</a:t>
            </a:r>
          </a:p>
          <a:p>
            <a:pPr marL="228600" indent="-228600">
              <a:buAutoNum type="arabicPeriod"/>
            </a:pPr>
            <a:r>
              <a:rPr lang="en-US" dirty="0"/>
              <a:t>Ask the students to trace the letters in their book.</a:t>
            </a:r>
          </a:p>
          <a:p>
            <a:pPr marL="228600" indent="-228600">
              <a:buAutoNum type="arabicPeriod"/>
            </a:pPr>
            <a:r>
              <a:rPr lang="en-US" dirty="0"/>
              <a:t>T says</a:t>
            </a:r>
            <a:r>
              <a:rPr lang="en-US" baseline="0" dirty="0"/>
              <a:t> : </a:t>
            </a:r>
            <a:r>
              <a:rPr lang="en-US" dirty="0"/>
              <a:t>“Look a</a:t>
            </a:r>
            <a:r>
              <a:rPr lang="en-US" baseline="0" dirty="0"/>
              <a:t>t the screen. This is how to trace.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With big U: There are 1 strokes. Like this(click 3 times)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With small u: There are 2 strokes. (click 2 times)</a:t>
            </a:r>
          </a:p>
          <a:p>
            <a:pPr marL="0" indent="0">
              <a:buFontTx/>
              <a:buNone/>
            </a:pPr>
            <a:r>
              <a:rPr lang="en-US" baseline="0" dirty="0"/>
              <a:t>4. T says: “Show me your finger. Ok, trace the letter U like this(teacher will trace in the air).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It’s very easy. Now your turn, trace the letters in your book page 40, please.”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Trace the word </a:t>
            </a:r>
            <a:r>
              <a:rPr lang="en-US" baseline="0" dirty="0"/>
              <a:t>”under”.</a:t>
            </a:r>
          </a:p>
          <a:p>
            <a:r>
              <a:rPr lang="en-US" baseline="0" dirty="0"/>
              <a:t>2. Guide the students use fingers to trace in the air. then trace the words in their books</a:t>
            </a:r>
          </a:p>
          <a:p>
            <a:r>
              <a:rPr lang="en-US" baseline="0" dirty="0"/>
              <a:t>3. Then show the screen and ask them to read.</a:t>
            </a:r>
          </a:p>
          <a:p>
            <a:r>
              <a:rPr lang="en-US" baseline="0" dirty="0"/>
              <a:t>4. Ok, trace the  word “under” in your book page 40, please.</a:t>
            </a:r>
            <a:endParaRPr lang="en-US" dirty="0"/>
          </a:p>
          <a:p>
            <a:r>
              <a:rPr lang="en-US" dirty="0">
                <a:sym typeface="Wingdings"/>
              </a:rPr>
              <a:t>Good Job!”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9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Trace the word </a:t>
            </a:r>
            <a:r>
              <a:rPr lang="en-US" baseline="0" dirty="0"/>
              <a:t>”under”.</a:t>
            </a:r>
          </a:p>
          <a:p>
            <a:r>
              <a:rPr lang="en-US" baseline="0" dirty="0"/>
              <a:t>2. Guide the students use fingers to trace in the air. then trace the words in their books</a:t>
            </a:r>
          </a:p>
          <a:p>
            <a:r>
              <a:rPr lang="en-US" baseline="0" dirty="0"/>
              <a:t>3. Then show the screen and ask them to read.</a:t>
            </a:r>
          </a:p>
          <a:p>
            <a:r>
              <a:rPr lang="en-US" baseline="0" dirty="0"/>
              <a:t>4. Ok, trace the word “uncle” in your book page 40, please.</a:t>
            </a:r>
            <a:endParaRPr lang="en-US" dirty="0"/>
          </a:p>
          <a:p>
            <a:r>
              <a:rPr lang="en-US" dirty="0">
                <a:sym typeface="Wingdings"/>
              </a:rPr>
              <a:t>Good Job!”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2: Look and read</a:t>
            </a:r>
          </a:p>
          <a:p>
            <a:r>
              <a:rPr lang="en-US" dirty="0"/>
              <a:t>T says: “Let’s go to part 2: Read and match”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6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2: Look and read</a:t>
            </a:r>
          </a:p>
          <a:p>
            <a:pPr marL="228600" indent="-228600">
              <a:buAutoNum type="arabicPeriod"/>
            </a:pPr>
            <a:r>
              <a:rPr lang="en-US" dirty="0"/>
              <a:t>Teacher asks students about the pictures first to remind them.</a:t>
            </a:r>
          </a:p>
          <a:p>
            <a:pPr marL="228600" indent="-228600">
              <a:buAutoNum type="arabicPeriod"/>
            </a:pPr>
            <a:r>
              <a:rPr lang="en-US" dirty="0"/>
              <a:t>Teacher points to the picture a. and asks students “What is it?</a:t>
            </a:r>
            <a:r>
              <a:rPr lang="en-US" baseline="0" dirty="0"/>
              <a:t> – Yes, a dog. So Where is the dog? Under the tree. A dog is under the tree.</a:t>
            </a:r>
          </a:p>
          <a:p>
            <a:pPr marL="228600" indent="-228600">
              <a:buAutoNum type="arabicPeriod"/>
            </a:pPr>
            <a:r>
              <a:rPr lang="en-US" baseline="0" dirty="0"/>
              <a:t>T says: “Now match the picture a. and the sentence “A dog is under the tree.”</a:t>
            </a:r>
          </a:p>
          <a:p>
            <a:pPr marL="228600" indent="-228600">
              <a:buAutoNum type="arabicPeriod"/>
            </a:pPr>
            <a:r>
              <a:rPr lang="en-US" baseline="0" dirty="0"/>
              <a:t>Can you see the line?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asks</a:t>
            </a:r>
            <a:r>
              <a:rPr lang="en-US" baseline="0" dirty="0"/>
              <a:t> students to read aloud in groups, whole class and individual.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points</a:t>
            </a:r>
            <a:r>
              <a:rPr lang="en-US" baseline="0" dirty="0"/>
              <a:t> picture by picture and guide the students to identify the correct sentence.</a:t>
            </a:r>
          </a:p>
          <a:p>
            <a:pPr marL="228600" indent="-228600">
              <a:buAutoNum type="arabicPeriod"/>
            </a:pPr>
            <a:r>
              <a:rPr lang="en-US" baseline="0" dirty="0"/>
              <a:t>T gives time for students to do the task.</a:t>
            </a:r>
          </a:p>
          <a:p>
            <a:pPr marL="228600" indent="-228600">
              <a:buAutoNum type="arabicPeriod"/>
            </a:pPr>
            <a:r>
              <a:rPr lang="en-US" baseline="0" dirty="0"/>
              <a:t>T checks and corrects the answers.</a:t>
            </a:r>
          </a:p>
          <a:p>
            <a:pPr marL="228600" indent="-228600">
              <a:buAutoNum type="arabicPeriod"/>
            </a:pPr>
            <a:r>
              <a:rPr lang="en-US" baseline="0" dirty="0"/>
              <a:t>9. 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T asks students to look  and read in group, whole class and individually.</a:t>
            </a:r>
          </a:p>
          <a:p>
            <a:pPr marL="0" indent="0">
              <a:buNone/>
            </a:pPr>
            <a:endParaRPr lang="en-US" baseline="0" dirty="0"/>
          </a:p>
          <a:p>
            <a:pPr marL="228600" indent="-228600">
              <a:buAutoNum type="arabicPeriod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students to work in pairs and read the sentences in their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8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This activity helps students remember the sentence.</a:t>
            </a:r>
          </a:p>
          <a:p>
            <a:r>
              <a:rPr lang="en-US" dirty="0"/>
              <a:t>2. Teacher will point and ask the students” Where is the dog?</a:t>
            </a:r>
          </a:p>
          <a:p>
            <a:r>
              <a:rPr lang="en-US" dirty="0"/>
              <a:t>3. Students raise</a:t>
            </a:r>
            <a:r>
              <a:rPr lang="en-US" baseline="0" dirty="0"/>
              <a:t> hands to answer.</a:t>
            </a:r>
            <a:endParaRPr lang="en-US" dirty="0"/>
          </a:p>
          <a:p>
            <a:r>
              <a:rPr lang="en-US" dirty="0"/>
              <a:t>3. Yes.</a:t>
            </a:r>
            <a:r>
              <a:rPr lang="en-US" baseline="0" dirty="0"/>
              <a:t> The dog is under the tree. (click to show the sentence)</a:t>
            </a:r>
          </a:p>
          <a:p>
            <a:r>
              <a:rPr lang="en-US" baseline="0" dirty="0"/>
              <a:t>4. T gives star for the correct answers.</a:t>
            </a:r>
          </a:p>
          <a:p>
            <a:r>
              <a:rPr lang="en-US" baseline="0" dirty="0"/>
              <a:t>5. T asks students to repeat the sentence.</a:t>
            </a:r>
          </a:p>
          <a:p>
            <a:r>
              <a:rPr lang="en-US" baseline="0" dirty="0"/>
              <a:t>6. Continue with the rest of the pictures and the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says “ Hello, everyone. How are you? How’s the weather? Is it sunny? Great!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Warm up: “Let’s play a game called “ Complete the sentence!”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Split the class into 2 groups – “Today, we will have 2 groups – group 1 and group 2. You are group 1, you are Group 2.”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>
                <a:latin typeface="+mn-lt"/>
              </a:rPr>
              <a:t>Introduce the game : “Where?”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>
                <a:latin typeface="+mn-lt"/>
              </a:rPr>
              <a:t>T says ”you can see  number 1 &amp; number 2. you need to choose the number to find the animals.”</a:t>
            </a:r>
          </a:p>
          <a:p>
            <a:endParaRPr lang="en-US" baseline="0" dirty="0">
              <a:latin typeface="+mn-lt"/>
            </a:endParaRPr>
          </a:p>
          <a:p>
            <a:endParaRPr lang="en-US" baseline="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1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1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7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Teacher asks : “ look at the picture</a:t>
            </a:r>
            <a:r>
              <a:rPr lang="en-US" baseline="0" dirty="0"/>
              <a:t> and guess (click on the shape covering  the picture) “What is it</a:t>
            </a:r>
            <a:r>
              <a:rPr lang="en-US" dirty="0"/>
              <a:t>?”</a:t>
            </a:r>
          </a:p>
          <a:p>
            <a:pPr marL="0" indent="0">
              <a:buNone/>
            </a:pPr>
            <a:r>
              <a:rPr lang="en-US" dirty="0"/>
              <a:t>A Boat? Yes. It is</a:t>
            </a:r>
            <a:r>
              <a:rPr lang="en-US" baseline="0" dirty="0"/>
              <a:t> a boat. And we say “ This is my … .”</a:t>
            </a:r>
          </a:p>
          <a:p>
            <a:pPr marL="0" indent="0">
              <a:buNone/>
            </a:pPr>
            <a:r>
              <a:rPr lang="en-US" dirty="0"/>
              <a:t>2. Then the students to complete the sentence. “This is</a:t>
            </a:r>
            <a:r>
              <a:rPr lang="en-US" baseline="0" dirty="0"/>
              <a:t> my boat.”</a:t>
            </a:r>
            <a:endParaRPr lang="en-US" dirty="0"/>
          </a:p>
          <a:p>
            <a:r>
              <a:rPr lang="en-US" dirty="0"/>
              <a:t>3. Keep doing that for other questions.</a:t>
            </a:r>
          </a:p>
          <a:p>
            <a:r>
              <a:rPr lang="en-US" dirty="0"/>
              <a:t>4. Teacher</a:t>
            </a:r>
            <a:r>
              <a:rPr lang="en-US" baseline="0" dirty="0"/>
              <a:t> g</a:t>
            </a:r>
            <a:r>
              <a:rPr lang="en-US" dirty="0"/>
              <a:t>ives stars for the correct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7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1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067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Introduction: </a:t>
            </a:r>
          </a:p>
          <a:p>
            <a:r>
              <a:rPr lang="en-US" altLang="en-US" dirty="0"/>
              <a:t>T says: “Welcome to the lesson today: Unit 8</a:t>
            </a:r>
            <a:r>
              <a:rPr lang="mr-IN" altLang="en-US" dirty="0"/>
              <a:t>–</a:t>
            </a:r>
            <a:r>
              <a:rPr lang="en-US" altLang="en-US" dirty="0"/>
              <a:t> Lesson 3”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788548A7-E856-C541-A289-9EF4584E0FC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8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42645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3399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6" r:id="rId14"/>
    <p:sldLayoutId id="214748366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341"/>
            <a:ext cx="9144000" cy="42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48" y="1090925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" y="1888867"/>
            <a:ext cx="8689848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420" y="1168458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120878"/>
            <a:ext cx="9137904" cy="4737122"/>
          </a:xfrm>
          <a:prstGeom prst="rect">
            <a:avLst/>
          </a:prstGeom>
        </p:spPr>
      </p:pic>
      <p:pic>
        <p:nvPicPr>
          <p:cNvPr id="21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1466" y="1279993"/>
            <a:ext cx="558800" cy="720066"/>
          </a:xfrm>
          <a:prstGeom prst="rect">
            <a:avLst/>
          </a:prstGeom>
        </p:spPr>
      </p:pic>
      <p:pic>
        <p:nvPicPr>
          <p:cNvPr id="24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1000" y="1295633"/>
            <a:ext cx="558800" cy="720066"/>
          </a:xfrm>
          <a:prstGeom prst="rect">
            <a:avLst/>
          </a:prstGeom>
        </p:spPr>
      </p:pic>
      <p:pic>
        <p:nvPicPr>
          <p:cNvPr id="25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150" y="1295633"/>
            <a:ext cx="558800" cy="720066"/>
          </a:xfrm>
          <a:prstGeom prst="rect">
            <a:avLst/>
          </a:prstGeom>
        </p:spPr>
      </p:pic>
      <p:pic>
        <p:nvPicPr>
          <p:cNvPr id="26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33300" y="1279993"/>
            <a:ext cx="558800" cy="720066"/>
          </a:xfrm>
          <a:prstGeom prst="rect">
            <a:avLst/>
          </a:prstGeom>
        </p:spPr>
      </p:pic>
      <p:pic>
        <p:nvPicPr>
          <p:cNvPr id="27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0900" y="76200"/>
            <a:ext cx="558800" cy="7200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Page 40</a:t>
            </a:r>
          </a:p>
        </p:txBody>
      </p:sp>
      <p:sp>
        <p:nvSpPr>
          <p:cNvPr id="16" name="Freeform 15"/>
          <p:cNvSpPr/>
          <p:nvPr/>
        </p:nvSpPr>
        <p:spPr>
          <a:xfrm>
            <a:off x="5108538" y="3094750"/>
            <a:ext cx="838201" cy="2593860"/>
          </a:xfrm>
          <a:custGeom>
            <a:avLst/>
            <a:gdLst>
              <a:gd name="connsiteX0" fmla="*/ 4771 w 754579"/>
              <a:gd name="connsiteY0" fmla="*/ 0 h 2017328"/>
              <a:gd name="connsiteX1" fmla="*/ 59635 w 754579"/>
              <a:gd name="connsiteY1" fmla="*/ 1737360 h 2017328"/>
              <a:gd name="connsiteX2" fmla="*/ 425395 w 754579"/>
              <a:gd name="connsiteY2" fmla="*/ 2011680 h 2017328"/>
              <a:gd name="connsiteX3" fmla="*/ 699715 w 754579"/>
              <a:gd name="connsiteY3" fmla="*/ 1719072 h 2017328"/>
              <a:gd name="connsiteX4" fmla="*/ 754579 w 754579"/>
              <a:gd name="connsiteY4" fmla="*/ 0 h 201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579" h="2017328">
                <a:moveTo>
                  <a:pt x="4771" y="0"/>
                </a:moveTo>
                <a:cubicBezTo>
                  <a:pt x="-2849" y="701040"/>
                  <a:pt x="-10469" y="1402080"/>
                  <a:pt x="59635" y="1737360"/>
                </a:cubicBezTo>
                <a:cubicBezTo>
                  <a:pt x="129739" y="2072640"/>
                  <a:pt x="318715" y="2014728"/>
                  <a:pt x="425395" y="2011680"/>
                </a:cubicBezTo>
                <a:cubicBezTo>
                  <a:pt x="532075" y="2008632"/>
                  <a:pt x="644851" y="2054352"/>
                  <a:pt x="699715" y="1719072"/>
                </a:cubicBezTo>
                <a:cubicBezTo>
                  <a:pt x="754579" y="1383792"/>
                  <a:pt x="754579" y="691896"/>
                  <a:pt x="754579" y="0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396941" y="4338533"/>
            <a:ext cx="421435" cy="1374189"/>
          </a:xfrm>
          <a:custGeom>
            <a:avLst/>
            <a:gdLst>
              <a:gd name="connsiteX0" fmla="*/ 8178 w 488254"/>
              <a:gd name="connsiteY0" fmla="*/ 18288 h 1628674"/>
              <a:gd name="connsiteX1" fmla="*/ 26466 w 488254"/>
              <a:gd name="connsiteY1" fmla="*/ 1353312 h 1628674"/>
              <a:gd name="connsiteX2" fmla="*/ 227634 w 488254"/>
              <a:gd name="connsiteY2" fmla="*/ 1627632 h 1628674"/>
              <a:gd name="connsiteX3" fmla="*/ 465378 w 488254"/>
              <a:gd name="connsiteY3" fmla="*/ 1316736 h 1628674"/>
              <a:gd name="connsiteX4" fmla="*/ 465378 w 488254"/>
              <a:gd name="connsiteY4" fmla="*/ 0 h 16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54" h="1628674">
                <a:moveTo>
                  <a:pt x="8178" y="18288"/>
                </a:moveTo>
                <a:cubicBezTo>
                  <a:pt x="-966" y="551688"/>
                  <a:pt x="-10110" y="1085088"/>
                  <a:pt x="26466" y="1353312"/>
                </a:cubicBezTo>
                <a:cubicBezTo>
                  <a:pt x="63042" y="1621536"/>
                  <a:pt x="154482" y="1633728"/>
                  <a:pt x="227634" y="1627632"/>
                </a:cubicBezTo>
                <a:cubicBezTo>
                  <a:pt x="300786" y="1621536"/>
                  <a:pt x="425754" y="1588008"/>
                  <a:pt x="465378" y="1316736"/>
                </a:cubicBezTo>
                <a:cubicBezTo>
                  <a:pt x="505002" y="1045464"/>
                  <a:pt x="485190" y="522732"/>
                  <a:pt x="465378" y="0"/>
                </a:cubicBezTo>
              </a:path>
            </a:pathLst>
          </a:cu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818376" y="4391680"/>
            <a:ext cx="0" cy="1335024"/>
          </a:xfrm>
          <a:custGeom>
            <a:avLst/>
            <a:gdLst>
              <a:gd name="connsiteX0" fmla="*/ 0 w 0"/>
              <a:gd name="connsiteY0" fmla="*/ 0 h 1335024"/>
              <a:gd name="connsiteX1" fmla="*/ 0 w 0"/>
              <a:gd name="connsiteY1" fmla="*/ 1335024 h 13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35024">
                <a:moveTo>
                  <a:pt x="0" y="0"/>
                </a:moveTo>
                <a:lnTo>
                  <a:pt x="0" y="1335024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452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123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 animBg="1"/>
      <p:bldP spid="2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3256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350"/>
            <a:ext cx="8763001" cy="364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2133600" y="3657600"/>
            <a:ext cx="6629401" cy="23635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under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Page 40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825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715" y="1058717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58843"/>
            <a:ext cx="8991600" cy="325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86000" y="2690491"/>
            <a:ext cx="66294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uncle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/>
              <a:t>Page 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827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" y="1046904"/>
            <a:ext cx="5398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match.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" y="1960947"/>
            <a:ext cx="9143999" cy="4906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91625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47136" y="2436316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1. This is my uncle.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47136" y="3570297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2. The cat is under the sofa.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47136" y="4640613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3. This is my picture.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47136" y="5715000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4. The dog is under the tree.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53815"/>
            <a:ext cx="1933845" cy="120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15" y="5486399"/>
            <a:ext cx="2010056" cy="1116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99" y="4327536"/>
            <a:ext cx="2029108" cy="1106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3165377"/>
            <a:ext cx="2030605" cy="1162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2148" y="2605021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1298" y="3821234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9473" y="4911192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2148" y="6044669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d.</a:t>
            </a:r>
          </a:p>
        </p:txBody>
      </p:sp>
      <p:cxnSp>
        <p:nvCxnSpPr>
          <p:cNvPr id="20" name="Straight Connector 19"/>
          <p:cNvCxnSpPr>
            <a:stCxn id="10" idx="4"/>
            <a:endCxn id="15" idx="1"/>
          </p:cNvCxnSpPr>
          <p:nvPr/>
        </p:nvCxnSpPr>
        <p:spPr>
          <a:xfrm flipV="1">
            <a:off x="4313774" y="2866631"/>
            <a:ext cx="1928374" cy="3107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4"/>
            <a:endCxn id="18" idx="1"/>
          </p:cNvCxnSpPr>
          <p:nvPr/>
        </p:nvCxnSpPr>
        <p:spPr>
          <a:xfrm>
            <a:off x="4313774" y="4900079"/>
            <a:ext cx="1928374" cy="140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6" idx="1"/>
          </p:cNvCxnSpPr>
          <p:nvPr/>
        </p:nvCxnSpPr>
        <p:spPr>
          <a:xfrm>
            <a:off x="4313774" y="3829763"/>
            <a:ext cx="1877524" cy="253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1"/>
          </p:cNvCxnSpPr>
          <p:nvPr/>
        </p:nvCxnSpPr>
        <p:spPr>
          <a:xfrm>
            <a:off x="4262924" y="2696418"/>
            <a:ext cx="1996549" cy="247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657" y="1208998"/>
            <a:ext cx="4636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match.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4469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050510" y="2040939"/>
            <a:ext cx="3655602" cy="964436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1. This is my uncle.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50510" y="3226451"/>
            <a:ext cx="3655602" cy="882437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2. The cat is under the sofa.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020030" y="4312902"/>
            <a:ext cx="3655602" cy="944898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3. This is my picture.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86502" y="5651654"/>
            <a:ext cx="3655602" cy="958524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4. The dog is under the tree.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32" y="5461813"/>
            <a:ext cx="2447140" cy="1338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48" y="4282404"/>
            <a:ext cx="2317187" cy="1415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28214"/>
            <a:ext cx="2318157" cy="1264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11" y="2992766"/>
            <a:ext cx="2336445" cy="13371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57" y="1208998"/>
            <a:ext cx="4636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match.</a:t>
            </a:r>
          </a:p>
        </p:txBody>
      </p:sp>
    </p:spTree>
    <p:extLst>
      <p:ext uri="{BB962C8B-B14F-4D97-AF65-F5344CB8AC3E}">
        <p14:creationId xmlns:p14="http://schemas.microsoft.com/office/powerpoint/2010/main" val="2538471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3999" cy="4852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90600"/>
            <a:ext cx="5398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2475" y="1583270"/>
            <a:ext cx="4876800" cy="8220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Open your book, please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5098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4641767" cy="288660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96569" y="5105400"/>
            <a:ext cx="6012337" cy="1149765"/>
          </a:xfrm>
          <a:prstGeom prst="wedgeRoundRectCallout">
            <a:avLst>
              <a:gd name="adj1" fmla="val 61548"/>
              <a:gd name="adj2" fmla="val 40323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dog is under the tree.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66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88" y="2362200"/>
            <a:ext cx="5192536" cy="2971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3400" y="5105400"/>
            <a:ext cx="5456415" cy="1401594"/>
          </a:xfrm>
          <a:prstGeom prst="wedgeRoundRectCallout">
            <a:avLst>
              <a:gd name="adj1" fmla="val 62920"/>
              <a:gd name="adj2" fmla="val -60801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cat is under the sofa.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07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6" b="83333"/>
          <a:stretch/>
        </p:blipFill>
        <p:spPr>
          <a:xfrm>
            <a:off x="0" y="16933"/>
            <a:ext cx="9144000" cy="6860114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84886" y="800319"/>
            <a:ext cx="8632114" cy="5448081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0066"/>
              </a:solidFill>
            </a:endParaRPr>
          </a:p>
          <a:p>
            <a:pPr algn="ctr"/>
            <a:r>
              <a:rPr lang="en-US" sz="7200" b="1" dirty="0">
                <a:solidFill>
                  <a:srgbClr val="FF0066"/>
                </a:solidFill>
              </a:rPr>
              <a:t>Let’s play game</a:t>
            </a:r>
          </a:p>
          <a:p>
            <a:pPr algn="ctr"/>
            <a:r>
              <a:rPr lang="en-US" sz="7200" b="1" dirty="0">
                <a:solidFill>
                  <a:srgbClr val="FF0066"/>
                </a:solidFill>
              </a:rPr>
              <a:t>“Complete the sentence!</a:t>
            </a:r>
          </a:p>
          <a:p>
            <a:pPr algn="ctr"/>
            <a:endParaRPr lang="en-US" sz="7200" b="1" dirty="0">
              <a:solidFill>
                <a:srgbClr val="FF0066"/>
              </a:solidFill>
            </a:endParaRPr>
          </a:p>
        </p:txBody>
      </p:sp>
      <p:pic>
        <p:nvPicPr>
          <p:cNvPr id="7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0"/>
            <a:ext cx="635000" cy="635000"/>
          </a:xfrm>
          <a:prstGeom prst="rect">
            <a:avLst/>
          </a:prstGeom>
        </p:spPr>
      </p:pic>
      <p:pic>
        <p:nvPicPr>
          <p:cNvPr id="1026" name="Picture 2" descr="https://lh3.googleusercontent.com/-FyvTS0nz_yc/WsHN20QK67I/AAAAAAAAB64/LxfEFzUtmgkYjCVAKfUHS3-fcHPh08X4wCHMYCw/h136/5-mau_slide_powerpoint_dep_ctu.vn_(33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" y="5248269"/>
            <a:ext cx="12192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-FyvTS0nz_yc/WsHN20QK67I/AAAAAAAAB64/LxfEFzUtmgkYjCVAKfUHS3-fcHPh08X4wCHMYCw/h136/5-mau_slide_powerpoint_dep_ctu.vn_(33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67322"/>
            <a:ext cx="12192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2" y="2040672"/>
            <a:ext cx="5714071" cy="317403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57200" y="5214710"/>
            <a:ext cx="6019800" cy="1392121"/>
          </a:xfrm>
          <a:prstGeom prst="wedgeRoundRectCallout">
            <a:avLst>
              <a:gd name="adj1" fmla="val -4656"/>
              <a:gd name="adj2" fmla="val -77584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This is my picture.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344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2" y="1908048"/>
            <a:ext cx="5583007" cy="359812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06020" y="5255324"/>
            <a:ext cx="4746980" cy="1072960"/>
          </a:xfrm>
          <a:prstGeom prst="wedgeRoundRectCallout">
            <a:avLst>
              <a:gd name="adj1" fmla="val 41972"/>
              <a:gd name="adj2" fmla="val -65038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This is my uncle.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3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078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17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05" y="2975401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is my </a:t>
            </a:r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0" y="1828800"/>
            <a:ext cx="4202392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2872" y="1676400"/>
            <a:ext cx="42672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343 L 1.38889E-6 0.1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24200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is my </a:t>
            </a:r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276553"/>
            <a:ext cx="3880112" cy="4526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1276553"/>
            <a:ext cx="3880112" cy="45262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04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343 L 3.88889E-6 0.1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328" y="2943089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is my </a:t>
            </a:r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340560"/>
            <a:ext cx="3246440" cy="4645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1276553"/>
            <a:ext cx="3880112" cy="4526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94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343 L 3.88889E-6 0.1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88680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is my </a:t>
            </a:r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133600"/>
            <a:ext cx="4370118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1969558"/>
            <a:ext cx="4337312" cy="3669242"/>
          </a:xfrm>
          <a:prstGeom prst="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0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6 -2.22222E-6 L 0.01284 -0.2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1659">
            <a:off x="4179531" y="2031846"/>
            <a:ext cx="4444463" cy="3624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8162" y="1552677"/>
            <a:ext cx="4267200" cy="42788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20" y="3276599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is my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61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342 L 3.33333E-6 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4648200" cy="29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lap hands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6281" y="22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5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29" b="38051" l="56293" r="100000">
                        <a14:foregroundMark x1="80492" y1="11929" x2="80492" y2="1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16666" b="62100"/>
          <a:stretch/>
        </p:blipFill>
        <p:spPr>
          <a:xfrm>
            <a:off x="2568232" y="2272074"/>
            <a:ext cx="6541556" cy="4343401"/>
          </a:xfrm>
          <a:prstGeom prst="rect">
            <a:avLst/>
          </a:prstGeom>
        </p:spPr>
      </p:pic>
      <p:sp>
        <p:nvSpPr>
          <p:cNvPr id="14" name="Rounded Rectangle 4"/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/>
            <a:lstStyle>
              <a:lvl1pPr marL="342900" indent="-34290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285750" indent="-28575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2828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7400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1972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6544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</a:pPr>
              <a:endParaRPr lang="x-none" altLang="x-none" sz="3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Rounded Rectangle 8"/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47" b="71512" l="167" r="99667">
                        <a14:foregroundMark x1="49667" y1="28198" x2="48833" y2="23547"/>
                        <a14:foregroundMark x1="22000" y1="54360" x2="22000" y2="54360"/>
                        <a14:foregroundMark x1="25333" y1="62500" x2="25333" y2="62500"/>
                        <a14:foregroundMark x1="40167" y1="54360" x2="40167" y2="54360"/>
                        <a14:foregroundMark x1="53667" y1="52035" x2="53667" y2="52035"/>
                        <a14:foregroundMark x1="63667" y1="50872" x2="63667" y2="50872"/>
                        <a14:foregroundMark x1="67333" y1="44767" x2="67333" y2="44767"/>
                        <a14:foregroundMark x1="75667" y1="42733" x2="75667" y2="42733"/>
                        <a14:foregroundMark x1="79333" y1="44477" x2="79333" y2="44477"/>
                        <a14:foregroundMark x1="81833" y1="40988" x2="81833" y2="40988"/>
                        <a14:foregroundMark x1="84500" y1="47674" x2="84500" y2="47674"/>
                        <a14:foregroundMark x1="80167" y1="37791" x2="80167" y2="37791"/>
                        <a14:foregroundMark x1="90833" y1="38372" x2="90833" y2="38372"/>
                        <a14:foregroundMark x1="92333" y1="31105" x2="92333" y2="31105"/>
                        <a14:backgroundMark x1="26500" y1="56105" x2="26500" y2="5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28676"/>
          <a:stretch/>
        </p:blipFill>
        <p:spPr>
          <a:xfrm rot="20386424">
            <a:off x="46665" y="1207891"/>
            <a:ext cx="5152021" cy="131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219334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UNIT 8: LESSON 3</a:t>
            </a:r>
          </a:p>
        </p:txBody>
      </p:sp>
    </p:spTree>
    <p:extLst>
      <p:ext uri="{BB962C8B-B14F-4D97-AF65-F5344CB8AC3E}">
        <p14:creationId xmlns:p14="http://schemas.microsoft.com/office/powerpoint/2010/main" val="16119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1032</Words>
  <Application>Microsoft Office PowerPoint</Application>
  <PresentationFormat>On-screen Show (4:3)</PresentationFormat>
  <Paragraphs>141</Paragraphs>
  <Slides>22</Slides>
  <Notes>22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ACER</cp:lastModifiedBy>
  <cp:revision>131</cp:revision>
  <dcterms:created xsi:type="dcterms:W3CDTF">2006-08-16T00:00:00Z</dcterms:created>
  <dcterms:modified xsi:type="dcterms:W3CDTF">2025-02-08T10:07:44Z</dcterms:modified>
</cp:coreProperties>
</file>