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4"/>
  </p:notesMasterIdLst>
  <p:sldIdLst>
    <p:sldId id="256" r:id="rId3"/>
    <p:sldId id="257" r:id="rId4"/>
    <p:sldId id="267" r:id="rId5"/>
    <p:sldId id="293" r:id="rId6"/>
    <p:sldId id="292" r:id="rId7"/>
    <p:sldId id="294" r:id="rId8"/>
    <p:sldId id="295" r:id="rId9"/>
    <p:sldId id="296" r:id="rId10"/>
    <p:sldId id="297" r:id="rId11"/>
    <p:sldId id="298" r:id="rId12"/>
    <p:sldId id="259" r:id="rId13"/>
    <p:sldId id="299" r:id="rId14"/>
    <p:sldId id="300" r:id="rId15"/>
    <p:sldId id="270" r:id="rId16"/>
    <p:sldId id="301" r:id="rId17"/>
    <p:sldId id="302" r:id="rId18"/>
    <p:sldId id="260" r:id="rId19"/>
    <p:sldId id="269" r:id="rId20"/>
    <p:sldId id="284" r:id="rId21"/>
    <p:sldId id="275" r:id="rId22"/>
    <p:sldId id="266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A54A5-1EDC-44EF-BE78-449DB2B8FBC6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8E97E-A1A6-4FC8-8E84-C36664BD0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44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xmlns="" id="{A3DBF409-F453-2E1C-8F87-C4157C5E1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5:notes">
            <a:extLst>
              <a:ext uri="{FF2B5EF4-FFF2-40B4-BE49-F238E27FC236}">
                <a16:creationId xmlns:a16="http://schemas.microsoft.com/office/drawing/2014/main" xmlns="" id="{2DCF7CD9-2796-34DB-A6EF-70324982A1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5:notes">
            <a:extLst>
              <a:ext uri="{FF2B5EF4-FFF2-40B4-BE49-F238E27FC236}">
                <a16:creationId xmlns:a16="http://schemas.microsoft.com/office/drawing/2014/main" xmlns="" id="{912064B5-3B8D-8AFD-CBE5-768E8A5051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0874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xmlns="" id="{5CBCA4B6-161E-1FF6-94B1-6106D5B86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5:notes">
            <a:extLst>
              <a:ext uri="{FF2B5EF4-FFF2-40B4-BE49-F238E27FC236}">
                <a16:creationId xmlns:a16="http://schemas.microsoft.com/office/drawing/2014/main" xmlns="" id="{E2D11B34-5349-0551-EB96-F373EEE670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5:notes">
            <a:extLst>
              <a:ext uri="{FF2B5EF4-FFF2-40B4-BE49-F238E27FC236}">
                <a16:creationId xmlns:a16="http://schemas.microsoft.com/office/drawing/2014/main" xmlns="" id="{2D605BE4-FD8B-B38E-7BC6-518B92DE58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3951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xmlns="" id="{34943FBC-EC91-554D-9A8A-47E78ABD1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5:notes">
            <a:extLst>
              <a:ext uri="{FF2B5EF4-FFF2-40B4-BE49-F238E27FC236}">
                <a16:creationId xmlns:a16="http://schemas.microsoft.com/office/drawing/2014/main" xmlns="" id="{2ABA69F2-8973-C369-157D-CE8E90E6BF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5:notes">
            <a:extLst>
              <a:ext uri="{FF2B5EF4-FFF2-40B4-BE49-F238E27FC236}">
                <a16:creationId xmlns:a16="http://schemas.microsoft.com/office/drawing/2014/main" xmlns="" id="{32679EB8-F21B-0565-BF80-E9D214000D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0510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xmlns="" id="{D444FA74-8A97-E644-AC15-817E12091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5:notes">
            <a:extLst>
              <a:ext uri="{FF2B5EF4-FFF2-40B4-BE49-F238E27FC236}">
                <a16:creationId xmlns:a16="http://schemas.microsoft.com/office/drawing/2014/main" xmlns="" id="{4B6EA928-6D8E-937D-EE07-282096B36B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5:notes">
            <a:extLst>
              <a:ext uri="{FF2B5EF4-FFF2-40B4-BE49-F238E27FC236}">
                <a16:creationId xmlns:a16="http://schemas.microsoft.com/office/drawing/2014/main" xmlns="" id="{4948102A-82B5-C24C-413A-9521F16496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762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xmlns="" id="{6D584F99-794D-52E4-2851-7B850E7EA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7:notes">
            <a:extLst>
              <a:ext uri="{FF2B5EF4-FFF2-40B4-BE49-F238E27FC236}">
                <a16:creationId xmlns:a16="http://schemas.microsoft.com/office/drawing/2014/main" xmlns="" id="{41A961E4-3ECD-7EBB-91E7-BC636470A3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7:notes">
            <a:extLst>
              <a:ext uri="{FF2B5EF4-FFF2-40B4-BE49-F238E27FC236}">
                <a16:creationId xmlns:a16="http://schemas.microsoft.com/office/drawing/2014/main" xmlns="" id="{BE607599-F6C5-2D5E-6463-5160AEB586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3357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xmlns="" id="{D9D41CA4-79B1-05DD-3F04-107988372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7:notes">
            <a:extLst>
              <a:ext uri="{FF2B5EF4-FFF2-40B4-BE49-F238E27FC236}">
                <a16:creationId xmlns:a16="http://schemas.microsoft.com/office/drawing/2014/main" xmlns="" id="{3B5ED134-AF53-E44B-49D6-3FB2F7B030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7:notes">
            <a:extLst>
              <a:ext uri="{FF2B5EF4-FFF2-40B4-BE49-F238E27FC236}">
                <a16:creationId xmlns:a16="http://schemas.microsoft.com/office/drawing/2014/main" xmlns="" id="{B9F09D52-8CE1-B3F0-FB00-596EB94759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5179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333FF0-0745-D1D5-4B90-ABDDA3133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429B8ED-FBBA-3C01-42C8-538656E8C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F15046-10B7-533D-5EA9-3B71E57E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708D-5B2B-470E-BC2C-A6D28B87D244}" type="datetimeFigureOut">
              <a:rPr lang="vi-VN" smtClean="0"/>
              <a:t>11/02/2025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D52505-F004-FEF6-FD24-9F9C6F5F5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9BC4FD-326A-3F71-5284-AD3AD171C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1C1C-CEB1-4F38-9F9B-8A850534C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551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B883D1-1527-8D4B-4AE2-D0E8F8FC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9D793CA-0961-5155-1D6F-D5596F5F9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41F1D9-6ADD-576E-AEEC-EFB853A44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708D-5B2B-470E-BC2C-A6D28B87D244}" type="datetimeFigureOut">
              <a:rPr lang="vi-VN" smtClean="0"/>
              <a:t>11/02/2025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4DD61B-F812-4DC1-A126-60E36243D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20AC7E-4DB8-E0E9-3383-272D78DA8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1C1C-CEB1-4F38-9F9B-8A850534C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158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17DBBF1-BA01-C6A3-7254-F221AFF974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5B1FD1B-A8B2-E586-DBA5-AA9555C62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A2F84F-C51A-3078-3D35-689DF39F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708D-5B2B-470E-BC2C-A6D28B87D244}" type="datetimeFigureOut">
              <a:rPr lang="vi-VN" smtClean="0"/>
              <a:t>11/02/2025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6DEACD-3250-63F0-1081-24AB50EC5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681285-D48B-DC5F-2ECB-A70D750BD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1C1C-CEB1-4F38-9F9B-8A850534C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900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78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49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98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68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64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55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11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95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6A7404-FC6B-8441-861A-51EAE425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5D3CA6-C3AF-A0C0-ACAD-87716487A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BB7BA5-37BF-B5F6-090A-A0FD04DD5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708D-5B2B-470E-BC2C-A6D28B87D244}" type="datetimeFigureOut">
              <a:rPr lang="vi-VN" smtClean="0"/>
              <a:t>11/02/2025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1B30FD-2CBF-ED42-6330-40AB5320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6F5CAF-1328-739E-A176-50CAC35DD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1C1C-CEB1-4F38-9F9B-8A850534C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114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31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9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74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12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B3BFAB-E569-463C-1E20-BED23E432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F09647-85F0-148E-5F2E-A2B470CBC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14C9FA-1C09-26A4-C92D-7470FE6AF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708D-5B2B-470E-BC2C-A6D28B87D244}" type="datetimeFigureOut">
              <a:rPr lang="vi-VN" smtClean="0"/>
              <a:t>11/02/2025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F59746-E874-6FE6-BAD2-0641F155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F2E76B-00AF-1A0C-9F00-8CFA6B6D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1C1C-CEB1-4F38-9F9B-8A850534C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586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BE9809-6335-0187-1B10-79C21DF5A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053144-21D4-79BD-CA0D-FBF9611224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8C49E8-D322-8338-410C-9BEF21B60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A777CD7-4FE4-03A0-2D1A-729DF5F0D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708D-5B2B-470E-BC2C-A6D28B87D244}" type="datetimeFigureOut">
              <a:rPr lang="vi-VN" smtClean="0"/>
              <a:t>11/02/2025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F07ADC-0657-EF94-AC96-CCBEFDCF0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31898E2-1F13-1134-55D2-18BB234DA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1C1C-CEB1-4F38-9F9B-8A850534C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085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D50203-70A8-B50F-384B-C7D57E35A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DA60CC-C076-B708-5750-C8FA5A65F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3EF1AF-B8AD-B233-47A2-E383A5611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C7CEB8B-A51F-D3C6-9EA4-6DF9C63126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FD0CE10-5B4A-902F-27CF-E57FEB4D3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DB9A696-B3E1-82F9-E08B-FA32DA29E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708D-5B2B-470E-BC2C-A6D28B87D244}" type="datetimeFigureOut">
              <a:rPr lang="vi-VN" smtClean="0"/>
              <a:t>11/02/2025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C530E2B-FBEF-B45F-F21A-1D929EA5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6AE281D-ECEE-1F77-37D5-77122BF4D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1C1C-CEB1-4F38-9F9B-8A850534C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718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DB7B89-4C3C-9DC7-7576-05B4B823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880CBB-0989-B005-C4C4-9EFD1AFB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708D-5B2B-470E-BC2C-A6D28B87D244}" type="datetimeFigureOut">
              <a:rPr lang="vi-VN" smtClean="0"/>
              <a:t>11/02/2025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8B65C85-63D3-5CC7-59BA-6BABE54E0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C7A005-8E2F-98C1-C559-824B7724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1C1C-CEB1-4F38-9F9B-8A850534C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520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DB19792-7FE7-4C71-D166-321CAE87C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708D-5B2B-470E-BC2C-A6D28B87D244}" type="datetimeFigureOut">
              <a:rPr lang="vi-VN" smtClean="0"/>
              <a:t>11/02/2025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CE11750-5D64-0ADF-79E2-4AEB70267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CAFF72-F27E-9471-DEC3-3F6BF0F3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1C1C-CEB1-4F38-9F9B-8A850534C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579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82A51C-6DF7-DA06-39E5-542F3F29D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98E8C8-9C22-F900-D730-847B15289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438F129-DC66-AC5D-A951-928966B41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AD91E5-EB22-1EE3-7D0E-8FDF8B9AB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708D-5B2B-470E-BC2C-A6D28B87D244}" type="datetimeFigureOut">
              <a:rPr lang="vi-VN" smtClean="0"/>
              <a:t>11/02/2025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898222-F0D4-17A2-EACD-54032F9AB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E63327-60C6-CB8D-5166-5FD8D12FD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1C1C-CEB1-4F38-9F9B-8A850534C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392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0367E-0361-7937-EDDA-3A6710617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3A09989-5B8C-3D7D-A5E3-748208A0A0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0984BD2-3556-436A-44FA-E86869482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0BB75DB-2750-B6F6-18E3-1788DF707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708D-5B2B-470E-BC2C-A6D28B87D244}" type="datetimeFigureOut">
              <a:rPr lang="vi-VN" smtClean="0"/>
              <a:t>11/02/2025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B71B1D-A3A0-8BBD-A36D-BABF15ACA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BD7D369-D263-9CE0-6C0B-21F380BE5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1C1C-CEB1-4F38-9F9B-8A850534C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198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0916C54D-71EB-2962-19E1-3BD4988FF79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6F922B5-3678-B8E7-F680-89F2E19C6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9483645-96AA-6DA1-A453-E786DFCAC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073406-4305-D4E1-C68C-7EBBB8D69B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3B708D-5B2B-470E-BC2C-A6D28B87D244}" type="datetimeFigureOut">
              <a:rPr lang="vi-VN" smtClean="0"/>
              <a:t>11/02/2025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2966F4-1097-D067-EE9A-8EA08F4B98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3D2E7C-EA2C-8C1D-9CD1-572C46F82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971C1C-CEB1-4F38-9F9B-8A850534C69D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055" y="9492976"/>
            <a:ext cx="2405064" cy="22418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43" y="-2300698"/>
            <a:ext cx="1864542" cy="173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xmlns="" id="{A0D2A13C-EE56-6BF5-10ED-613E9F4EB49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B1F35BC-FFC4-3130-BFC6-379BC31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FC8303-A8B5-07DE-6D52-2103E2AFC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3EDD5A-2F3F-F56C-A720-D57C4798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3E3AD6-5A13-B96C-974D-152D1272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54A2CD-8830-B48C-AB38-18EC092D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:a16="http://schemas.microsoft.com/office/drawing/2014/main" xmlns="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81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D73460-C2C2-0F7E-7EBC-AFD36F3511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A650729-C8B5-4906-47B5-8C9DC1C99E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frame of flowers and trees&#10;&#10;Description automatically generated">
            <a:extLst>
              <a:ext uri="{FF2B5EF4-FFF2-40B4-BE49-F238E27FC236}">
                <a16:creationId xmlns:a16="http://schemas.microsoft.com/office/drawing/2014/main" xmlns="" id="{E0EB0C71-F75A-D41B-29E9-E9BC35550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0E85B69-0101-165A-A384-EAE46C892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492" y="824909"/>
            <a:ext cx="4438273" cy="1261981"/>
          </a:xfrm>
          <a:prstGeom prst="rect">
            <a:avLst/>
          </a:prstGeom>
        </p:spPr>
      </p:pic>
      <p:sp>
        <p:nvSpPr>
          <p:cNvPr id="7" name="Freeform 2">
            <a:extLst>
              <a:ext uri="{FF2B5EF4-FFF2-40B4-BE49-F238E27FC236}">
                <a16:creationId xmlns:a16="http://schemas.microsoft.com/office/drawing/2014/main" xmlns="" id="{85F1561A-AC8A-802D-5DFC-C98AA16F77C3}"/>
              </a:ext>
            </a:extLst>
          </p:cNvPr>
          <p:cNvSpPr/>
          <p:nvPr/>
        </p:nvSpPr>
        <p:spPr>
          <a:xfrm>
            <a:off x="9797143" y="4859383"/>
            <a:ext cx="2854543" cy="2296071"/>
          </a:xfrm>
          <a:custGeom>
            <a:avLst/>
            <a:gdLst/>
            <a:ahLst/>
            <a:cxnLst/>
            <a:rect l="l" t="t" r="r" b="b"/>
            <a:pathLst>
              <a:path w="3196767" h="2469503">
                <a:moveTo>
                  <a:pt x="0" y="0"/>
                </a:moveTo>
                <a:lnTo>
                  <a:pt x="3196767" y="0"/>
                </a:lnTo>
                <a:lnTo>
                  <a:pt x="3196767" y="2469503"/>
                </a:lnTo>
                <a:lnTo>
                  <a:pt x="0" y="24695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xmlns="" id="{5DE8D39F-2B78-B29D-8AA0-DF6D11BB1BBB}"/>
              </a:ext>
            </a:extLst>
          </p:cNvPr>
          <p:cNvSpPr/>
          <p:nvPr/>
        </p:nvSpPr>
        <p:spPr>
          <a:xfrm>
            <a:off x="0" y="5263341"/>
            <a:ext cx="2245998" cy="1594659"/>
          </a:xfrm>
          <a:custGeom>
            <a:avLst/>
            <a:gdLst/>
            <a:ahLst/>
            <a:cxnLst/>
            <a:rect l="l" t="t" r="r" b="b"/>
            <a:pathLst>
              <a:path w="2245998" h="1594659">
                <a:moveTo>
                  <a:pt x="0" y="0"/>
                </a:moveTo>
                <a:lnTo>
                  <a:pt x="2245998" y="0"/>
                </a:lnTo>
                <a:lnTo>
                  <a:pt x="2245998" y="1594658"/>
                </a:lnTo>
                <a:lnTo>
                  <a:pt x="0" y="15946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Google Shape;84;p1"/>
          <p:cNvSpPr txBox="1">
            <a:spLocks/>
          </p:cNvSpPr>
          <p:nvPr/>
        </p:nvSpPr>
        <p:spPr>
          <a:xfrm>
            <a:off x="411943" y="3330852"/>
            <a:ext cx="11368113" cy="27868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  <a:buSzPts val="5200"/>
            </a:pPr>
            <a:endParaRPr lang="vi-VN" sz="4800" b="1" dirty="0" smtClean="0">
              <a:solidFill>
                <a:srgbClr val="002060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SzPts val="5200"/>
            </a:pPr>
            <a:endParaRPr lang="vi-VN" sz="4800" b="1" dirty="0">
              <a:solidFill>
                <a:srgbClr val="002060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SzPts val="5200"/>
            </a:pPr>
            <a:endParaRPr lang="vi-VN" sz="4800" b="1" dirty="0" smtClean="0">
              <a:solidFill>
                <a:srgbClr val="002060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SzPts val="5200"/>
            </a:pPr>
            <a:r>
              <a:rPr lang="en-US" sz="4800" b="1" dirty="0" err="1" smtClean="0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Tuần</a:t>
            </a:r>
            <a:r>
              <a:rPr lang="en-US" sz="4800" b="1" dirty="0" smtClean="0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21</a:t>
            </a:r>
            <a:br>
              <a:rPr lang="en-US" sz="4800" b="1" dirty="0" smtClean="0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</a:br>
            <a:r>
              <a:rPr lang="en-US" sz="48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Bài</a:t>
            </a:r>
            <a:r>
              <a:rPr lang="en-US" sz="48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viết</a:t>
            </a:r>
            <a:r>
              <a:rPr lang="en-US" sz="48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1:</a:t>
            </a:r>
            <a:endParaRPr lang="vi-VN" sz="4800" b="1" dirty="0" smtClean="0">
              <a:solidFill>
                <a:schemeClr val="tx2">
                  <a:lumMod val="50000"/>
                  <a:lumOff val="50000"/>
                </a:schemeClr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SzPts val="5200"/>
            </a:pP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Luyện</a:t>
            </a:r>
            <a:r>
              <a:rPr lang="en-US" sz="4800" b="1" dirty="0" smtClean="0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tập</a:t>
            </a:r>
            <a:r>
              <a:rPr lang="en-US" sz="4800" b="1" dirty="0" smtClean="0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tả</a:t>
            </a:r>
            <a:r>
              <a:rPr lang="en-US" sz="4800" b="1" dirty="0" smtClean="0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phong</a:t>
            </a:r>
            <a:r>
              <a:rPr lang="en-US" sz="4800" b="1" dirty="0" smtClean="0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cảnh</a:t>
            </a:r>
            <a:r>
              <a:rPr lang="en-US" sz="4800" b="1" dirty="0" smtClean="0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(</a:t>
            </a:r>
            <a:r>
              <a:rPr lang="en-US" sz="4800" b="1" dirty="0" err="1" smtClean="0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Tìm</a:t>
            </a:r>
            <a:r>
              <a:rPr lang="en-US" sz="4800" b="1" dirty="0" smtClean="0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ý, </a:t>
            </a:r>
            <a:r>
              <a:rPr lang="en-US" sz="4800" b="1" dirty="0" err="1" smtClean="0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lập</a:t>
            </a:r>
            <a:r>
              <a:rPr lang="en-US" sz="4800" b="1" dirty="0" smtClean="0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dàn</a:t>
            </a:r>
            <a:r>
              <a:rPr lang="en-US" sz="4800" b="1" dirty="0" smtClean="0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ý) </a:t>
            </a:r>
            <a:endParaRPr lang="en-US" sz="4800" b="1" dirty="0">
              <a:solidFill>
                <a:srgbClr val="002060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15515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D73460-C2C2-0F7E-7EBC-AFD36F3511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A650729-C8B5-4906-47B5-8C9DC1C99E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frame of flowers and trees&#10;&#10;Description automatically generated">
            <a:extLst>
              <a:ext uri="{FF2B5EF4-FFF2-40B4-BE49-F238E27FC236}">
                <a16:creationId xmlns:a16="http://schemas.microsoft.com/office/drawing/2014/main" xmlns="" id="{E0EB0C71-F75A-D41B-29E9-E9BC35550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reeform 15">
            <a:extLst>
              <a:ext uri="{FF2B5EF4-FFF2-40B4-BE49-F238E27FC236}">
                <a16:creationId xmlns:a16="http://schemas.microsoft.com/office/drawing/2014/main" xmlns="" id="{57727E57-B7D0-26C3-8481-3C51A99BB472}"/>
              </a:ext>
            </a:extLst>
          </p:cNvPr>
          <p:cNvSpPr/>
          <p:nvPr/>
        </p:nvSpPr>
        <p:spPr>
          <a:xfrm>
            <a:off x="3950963" y="3784691"/>
            <a:ext cx="3701588" cy="3475724"/>
          </a:xfrm>
          <a:custGeom>
            <a:avLst/>
            <a:gdLst/>
            <a:ahLst/>
            <a:cxnLst/>
            <a:rect l="l" t="t" r="r" b="b"/>
            <a:pathLst>
              <a:path w="2706406" h="2472978">
                <a:moveTo>
                  <a:pt x="0" y="0"/>
                </a:moveTo>
                <a:lnTo>
                  <a:pt x="2706406" y="0"/>
                </a:lnTo>
                <a:lnTo>
                  <a:pt x="2706406" y="2472978"/>
                </a:lnTo>
                <a:lnTo>
                  <a:pt x="0" y="24729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xmlns="" id="{9F44810A-5BF0-91BD-BC9C-D71D19D175D5}"/>
              </a:ext>
            </a:extLst>
          </p:cNvPr>
          <p:cNvSpPr txBox="1"/>
          <p:nvPr/>
        </p:nvSpPr>
        <p:spPr>
          <a:xfrm>
            <a:off x="3950963" y="1286618"/>
            <a:ext cx="4542253" cy="2059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spc="-101" dirty="0" err="1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Hoạt</a:t>
            </a:r>
            <a:r>
              <a:rPr lang="en-US" sz="4800" b="1" spc="-101" dirty="0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4800" b="1" spc="-101" dirty="0" err="1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động</a:t>
            </a:r>
            <a:r>
              <a:rPr lang="en-US" sz="4800" b="1" spc="-101" dirty="0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1</a:t>
            </a:r>
          </a:p>
          <a:p>
            <a:pPr algn="ctr">
              <a:lnSpc>
                <a:spcPct val="150000"/>
              </a:lnSpc>
            </a:pPr>
            <a:r>
              <a:rPr lang="en-US" sz="4800" spc="-101" dirty="0" err="1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Tìm</a:t>
            </a:r>
            <a:r>
              <a:rPr lang="en-US" sz="4800" spc="-101" dirty="0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4800" spc="-101" dirty="0" err="1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ý</a:t>
            </a:r>
            <a:r>
              <a:rPr lang="en-US" sz="4800" spc="-101" dirty="0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, </a:t>
            </a:r>
            <a:r>
              <a:rPr lang="en-US" sz="4800" spc="-101" dirty="0" err="1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lập</a:t>
            </a:r>
            <a:r>
              <a:rPr lang="en-US" sz="4800" spc="-101" dirty="0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4800" spc="-101" dirty="0" err="1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dàn</a:t>
            </a:r>
            <a:r>
              <a:rPr lang="en-US" sz="4800" spc="-101" dirty="0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4800" spc="-101" dirty="0" err="1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ý</a:t>
            </a:r>
            <a:endParaRPr lang="en-US" sz="4800" spc="-101" dirty="0">
              <a:solidFill>
                <a:schemeClr val="tx1"/>
              </a:solidFill>
              <a:latin typeface="UTM Avo" panose="02040603050506020204" pitchFamily="18" charset="0"/>
              <a:ea typeface="Fibre"/>
              <a:cs typeface="Arial" panose="020B0604020202020204" pitchFamily="34" charset="0"/>
              <a:sym typeface="Fibre"/>
            </a:endParaRPr>
          </a:p>
        </p:txBody>
      </p:sp>
    </p:spTree>
    <p:extLst>
      <p:ext uri="{BB962C8B-B14F-4D97-AF65-F5344CB8AC3E}">
        <p14:creationId xmlns:p14="http://schemas.microsoft.com/office/powerpoint/2010/main" val="350500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D73460-C2C2-0F7E-7EBC-AFD36F3511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A650729-C8B5-4906-47B5-8C9DC1C99E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frame of flowers and trees&#10;&#10;Description automatically generated">
            <a:extLst>
              <a:ext uri="{FF2B5EF4-FFF2-40B4-BE49-F238E27FC236}">
                <a16:creationId xmlns:a16="http://schemas.microsoft.com/office/drawing/2014/main" xmlns="" id="{E0EB0C71-F75A-D41B-29E9-E9BC35550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reeform 15">
            <a:extLst>
              <a:ext uri="{FF2B5EF4-FFF2-40B4-BE49-F238E27FC236}">
                <a16:creationId xmlns:a16="http://schemas.microsoft.com/office/drawing/2014/main" xmlns="" id="{57727E57-B7D0-26C3-8481-3C51A99BB472}"/>
              </a:ext>
            </a:extLst>
          </p:cNvPr>
          <p:cNvSpPr/>
          <p:nvPr/>
        </p:nvSpPr>
        <p:spPr>
          <a:xfrm>
            <a:off x="9833317" y="4454737"/>
            <a:ext cx="2941242" cy="2912401"/>
          </a:xfrm>
          <a:custGeom>
            <a:avLst/>
            <a:gdLst/>
            <a:ahLst/>
            <a:cxnLst/>
            <a:rect l="l" t="t" r="r" b="b"/>
            <a:pathLst>
              <a:path w="2706406" h="2472978">
                <a:moveTo>
                  <a:pt x="0" y="0"/>
                </a:moveTo>
                <a:lnTo>
                  <a:pt x="2706406" y="0"/>
                </a:lnTo>
                <a:lnTo>
                  <a:pt x="2706406" y="2472978"/>
                </a:lnTo>
                <a:lnTo>
                  <a:pt x="0" y="24729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B57C75E6-2964-CBD6-63AD-162F129FD938}"/>
              </a:ext>
            </a:extLst>
          </p:cNvPr>
          <p:cNvSpPr txBox="1"/>
          <p:nvPr/>
        </p:nvSpPr>
        <p:spPr>
          <a:xfrm>
            <a:off x="1903827" y="1322968"/>
            <a:ext cx="8889710" cy="2659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Dựa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vào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kết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quả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quan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sát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ở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Bài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viết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3 (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trang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14),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em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hãy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tìm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ý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và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lập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dàn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ý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cho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bài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văn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tả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một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phong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cảnh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mà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em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thích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404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113">
          <a:extLst>
            <a:ext uri="{FF2B5EF4-FFF2-40B4-BE49-F238E27FC236}">
              <a16:creationId xmlns:a16="http://schemas.microsoft.com/office/drawing/2014/main" xmlns="" id="{0BBCF199-585D-F358-FFD1-0C7E3F5B5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xmlns="" id="{0DEB100A-ED36-4E69-1A60-8575614A5AA7}"/>
              </a:ext>
            </a:extLst>
          </p:cNvPr>
          <p:cNvSpPr txBox="1"/>
          <p:nvPr/>
        </p:nvSpPr>
        <p:spPr>
          <a:xfrm>
            <a:off x="291911" y="1815577"/>
            <a:ext cx="6148364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59988" indent="-35998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khóa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x-none" sz="3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9988" indent="-35998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bớt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x-none" sz="3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9988" indent="-35998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khóa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x-none" sz="3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xmlns="" id="{9FAD5748-9566-20D0-8B29-0857EFB23553}"/>
              </a:ext>
            </a:extLst>
          </p:cNvPr>
          <p:cNvSpPr txBox="1"/>
          <p:nvPr/>
        </p:nvSpPr>
        <p:spPr>
          <a:xfrm>
            <a:off x="2826236" y="626418"/>
            <a:ext cx="8760677" cy="620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41"/>
              </a:lnSpc>
            </a:pPr>
            <a:r>
              <a:rPr lang="en-US" sz="4000" b="1" spc="-101" dirty="0">
                <a:solidFill>
                  <a:srgbClr val="2B2B2B"/>
                </a:solidFill>
                <a:latin typeface="Times New Roman" panose="02020603050405020304" pitchFamily="18" charset="0"/>
                <a:ea typeface="Fibre"/>
                <a:cs typeface="Times New Roman" panose="02020603050405020304" pitchFamily="18" charset="0"/>
                <a:sym typeface="Fibre"/>
              </a:rPr>
              <a:t>1. </a:t>
            </a:r>
            <a:r>
              <a:rPr lang="en-US" sz="4000" b="1" spc="-101" dirty="0" err="1">
                <a:solidFill>
                  <a:srgbClr val="2B2B2B"/>
                </a:solidFill>
                <a:latin typeface="Times New Roman" panose="02020603050405020304" pitchFamily="18" charset="0"/>
                <a:ea typeface="Fibre"/>
                <a:cs typeface="Times New Roman" panose="02020603050405020304" pitchFamily="18" charset="0"/>
                <a:sym typeface="Fibre"/>
              </a:rPr>
              <a:t>Sử</a:t>
            </a:r>
            <a:r>
              <a:rPr lang="en-US" sz="4000" b="1" spc="-101" dirty="0">
                <a:solidFill>
                  <a:srgbClr val="2B2B2B"/>
                </a:solidFill>
                <a:latin typeface="Times New Roman" panose="02020603050405020304" pitchFamily="18" charset="0"/>
                <a:ea typeface="Fibre"/>
                <a:cs typeface="Times New Roman" panose="02020603050405020304" pitchFamily="18" charset="0"/>
                <a:sym typeface="Fibre"/>
              </a:rPr>
              <a:t> </a:t>
            </a:r>
            <a:r>
              <a:rPr lang="en-US" sz="4000" b="1" spc="-101" dirty="0" err="1">
                <a:solidFill>
                  <a:srgbClr val="2B2B2B"/>
                </a:solidFill>
                <a:latin typeface="Times New Roman" panose="02020603050405020304" pitchFamily="18" charset="0"/>
                <a:ea typeface="Fibre"/>
                <a:cs typeface="Times New Roman" panose="02020603050405020304" pitchFamily="18" charset="0"/>
                <a:sym typeface="Fibre"/>
              </a:rPr>
              <a:t>dụng</a:t>
            </a:r>
            <a:r>
              <a:rPr lang="en-US" sz="4000" b="1" spc="-101" dirty="0">
                <a:solidFill>
                  <a:srgbClr val="2B2B2B"/>
                </a:solidFill>
                <a:latin typeface="Times New Roman" panose="02020603050405020304" pitchFamily="18" charset="0"/>
                <a:ea typeface="Fibre"/>
                <a:cs typeface="Times New Roman" panose="02020603050405020304" pitchFamily="18" charset="0"/>
                <a:sym typeface="Fibre"/>
              </a:rPr>
              <a:t> </a:t>
            </a:r>
            <a:r>
              <a:rPr lang="en-US" sz="4000" b="1" spc="-101" dirty="0" err="1">
                <a:solidFill>
                  <a:srgbClr val="2B2B2B"/>
                </a:solidFill>
                <a:latin typeface="Times New Roman" panose="02020603050405020304" pitchFamily="18" charset="0"/>
                <a:ea typeface="Fibre"/>
                <a:cs typeface="Times New Roman" panose="02020603050405020304" pitchFamily="18" charset="0"/>
                <a:sym typeface="Fibre"/>
              </a:rPr>
              <a:t>sơ</a:t>
            </a:r>
            <a:r>
              <a:rPr lang="en-US" sz="4000" b="1" spc="-101" dirty="0">
                <a:solidFill>
                  <a:srgbClr val="2B2B2B"/>
                </a:solidFill>
                <a:latin typeface="Times New Roman" panose="02020603050405020304" pitchFamily="18" charset="0"/>
                <a:ea typeface="Fibre"/>
                <a:cs typeface="Times New Roman" panose="02020603050405020304" pitchFamily="18" charset="0"/>
                <a:sym typeface="Fibre"/>
              </a:rPr>
              <a:t> </a:t>
            </a:r>
            <a:r>
              <a:rPr lang="en-US" sz="4000" b="1" spc="-101" dirty="0" err="1">
                <a:solidFill>
                  <a:srgbClr val="2B2B2B"/>
                </a:solidFill>
                <a:latin typeface="Times New Roman" panose="02020603050405020304" pitchFamily="18" charset="0"/>
                <a:ea typeface="Fibre"/>
                <a:cs typeface="Times New Roman" panose="02020603050405020304" pitchFamily="18" charset="0"/>
                <a:sym typeface="Fibre"/>
              </a:rPr>
              <a:t>đồ</a:t>
            </a:r>
            <a:r>
              <a:rPr lang="en-US" sz="4000" b="1" spc="-101" dirty="0">
                <a:solidFill>
                  <a:srgbClr val="2B2B2B"/>
                </a:solidFill>
                <a:latin typeface="Times New Roman" panose="02020603050405020304" pitchFamily="18" charset="0"/>
                <a:ea typeface="Fibre"/>
                <a:cs typeface="Times New Roman" panose="02020603050405020304" pitchFamily="18" charset="0"/>
                <a:sym typeface="Fibre"/>
              </a:rPr>
              <a:t> </a:t>
            </a:r>
            <a:r>
              <a:rPr lang="en-US" sz="4000" b="1" spc="-101" dirty="0" err="1">
                <a:solidFill>
                  <a:srgbClr val="2B2B2B"/>
                </a:solidFill>
                <a:latin typeface="Times New Roman" panose="02020603050405020304" pitchFamily="18" charset="0"/>
                <a:ea typeface="Fibre"/>
                <a:cs typeface="Times New Roman" panose="02020603050405020304" pitchFamily="18" charset="0"/>
                <a:sym typeface="Fibre"/>
              </a:rPr>
              <a:t>tư</a:t>
            </a:r>
            <a:r>
              <a:rPr lang="en-US" sz="4000" b="1" spc="-101" dirty="0">
                <a:solidFill>
                  <a:srgbClr val="2B2B2B"/>
                </a:solidFill>
                <a:latin typeface="Times New Roman" panose="02020603050405020304" pitchFamily="18" charset="0"/>
                <a:ea typeface="Fibre"/>
                <a:cs typeface="Times New Roman" panose="02020603050405020304" pitchFamily="18" charset="0"/>
                <a:sym typeface="Fibre"/>
              </a:rPr>
              <a:t> </a:t>
            </a:r>
            <a:r>
              <a:rPr lang="en-US" sz="4000" b="1" spc="-101" dirty="0" err="1">
                <a:solidFill>
                  <a:srgbClr val="2B2B2B"/>
                </a:solidFill>
                <a:latin typeface="Times New Roman" panose="02020603050405020304" pitchFamily="18" charset="0"/>
                <a:ea typeface="Fibre"/>
                <a:cs typeface="Times New Roman" panose="02020603050405020304" pitchFamily="18" charset="0"/>
                <a:sym typeface="Fibre"/>
              </a:rPr>
              <a:t>duy</a:t>
            </a:r>
            <a:r>
              <a:rPr lang="en-US" sz="4000" b="1" spc="-101" dirty="0">
                <a:solidFill>
                  <a:srgbClr val="2B2B2B"/>
                </a:solidFill>
                <a:latin typeface="Times New Roman" panose="02020603050405020304" pitchFamily="18" charset="0"/>
                <a:ea typeface="Fibre"/>
                <a:cs typeface="Times New Roman" panose="02020603050405020304" pitchFamily="18" charset="0"/>
                <a:sym typeface="Fibre"/>
              </a:rPr>
              <a:t> </a:t>
            </a:r>
            <a:r>
              <a:rPr lang="en-US" sz="4000" b="1" spc="-101" dirty="0" err="1">
                <a:solidFill>
                  <a:srgbClr val="2B2B2B"/>
                </a:solidFill>
                <a:latin typeface="Times New Roman" panose="02020603050405020304" pitchFamily="18" charset="0"/>
                <a:ea typeface="Fibre"/>
                <a:cs typeface="Times New Roman" panose="02020603050405020304" pitchFamily="18" charset="0"/>
                <a:sym typeface="Fibre"/>
              </a:rPr>
              <a:t>để</a:t>
            </a:r>
            <a:r>
              <a:rPr lang="en-US" sz="4000" b="1" spc="-101" dirty="0">
                <a:solidFill>
                  <a:srgbClr val="2B2B2B"/>
                </a:solidFill>
                <a:latin typeface="Times New Roman" panose="02020603050405020304" pitchFamily="18" charset="0"/>
                <a:ea typeface="Fibre"/>
                <a:cs typeface="Times New Roman" panose="02020603050405020304" pitchFamily="18" charset="0"/>
                <a:sym typeface="Fibre"/>
              </a:rPr>
              <a:t> </a:t>
            </a:r>
            <a:r>
              <a:rPr lang="en-US" sz="4000" b="1" spc="-101" dirty="0" err="1">
                <a:solidFill>
                  <a:srgbClr val="2B2B2B"/>
                </a:solidFill>
                <a:latin typeface="Times New Roman" panose="02020603050405020304" pitchFamily="18" charset="0"/>
                <a:ea typeface="Fibre"/>
                <a:cs typeface="Times New Roman" panose="02020603050405020304" pitchFamily="18" charset="0"/>
                <a:sym typeface="Fibre"/>
              </a:rPr>
              <a:t>tìm</a:t>
            </a:r>
            <a:r>
              <a:rPr lang="en-US" sz="4000" b="1" spc="-101" dirty="0">
                <a:solidFill>
                  <a:srgbClr val="2B2B2B"/>
                </a:solidFill>
                <a:latin typeface="Times New Roman" panose="02020603050405020304" pitchFamily="18" charset="0"/>
                <a:ea typeface="Fibre"/>
                <a:cs typeface="Times New Roman" panose="02020603050405020304" pitchFamily="18" charset="0"/>
                <a:sym typeface="Fibre"/>
              </a:rPr>
              <a:t> ý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323EB21-3699-DDFE-2881-A4F47B8BF5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86" y="2031268"/>
            <a:ext cx="5018262" cy="361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578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Shape 113">
          <a:extLst>
            <a:ext uri="{FF2B5EF4-FFF2-40B4-BE49-F238E27FC236}">
              <a16:creationId xmlns:a16="http://schemas.microsoft.com/office/drawing/2014/main" xmlns="" id="{8DC4C816-8AB2-AA53-5854-9F866E004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4FE53DFB-FE9F-2FCA-1A27-104730B0F094}"/>
              </a:ext>
            </a:extLst>
          </p:cNvPr>
          <p:cNvSpPr txBox="1"/>
          <p:nvPr/>
        </p:nvSpPr>
        <p:spPr>
          <a:xfrm>
            <a:off x="1002019" y="2277757"/>
            <a:ext cx="10744504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985" indent="-431985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Mở</a:t>
            </a:r>
            <a:r>
              <a:rPr lang="en-US" sz="2400" b="1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Giới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thiệu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2400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quát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phong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cảnh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x-none" sz="2400" kern="1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31985" indent="-431985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2400" b="1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phong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cảnh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x-none" sz="2400" kern="1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31985" indent="-431985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400" b="1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nghĩ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x-none" sz="2400" kern="1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42B06686-CABD-58EC-62F6-F1969EDE4C8B}"/>
              </a:ext>
            </a:extLst>
          </p:cNvPr>
          <p:cNvSpPr txBox="1"/>
          <p:nvPr/>
        </p:nvSpPr>
        <p:spPr>
          <a:xfrm>
            <a:off x="4894519" y="1243127"/>
            <a:ext cx="4208222" cy="566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41"/>
              </a:lnSpc>
            </a:pPr>
            <a:r>
              <a:rPr lang="en-US" sz="2400" b="1" spc="-101" dirty="0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2. </a:t>
            </a:r>
            <a:r>
              <a:rPr lang="en-US" sz="2400" b="1" spc="-101" dirty="0" err="1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Lập</a:t>
            </a:r>
            <a:r>
              <a:rPr lang="en-US" sz="2400" b="1" spc="-101" dirty="0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2400" b="1" spc="-101" dirty="0" err="1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dàn</a:t>
            </a:r>
            <a:r>
              <a:rPr lang="en-US" sz="2400" b="1" spc="-101" dirty="0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2400" b="1" spc="-101" dirty="0" err="1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ý</a:t>
            </a:r>
            <a:endParaRPr lang="en-US" sz="2400" b="1" spc="-101" dirty="0">
              <a:solidFill>
                <a:srgbClr val="2B2B2B"/>
              </a:solidFill>
              <a:latin typeface="UTM Avo" panose="02040603050506020204" pitchFamily="18" charset="0"/>
              <a:ea typeface="Fibre"/>
              <a:cs typeface="Arial" panose="020B0604020202020204" pitchFamily="34" charset="0"/>
              <a:sym typeface="Fibre"/>
            </a:endParaRPr>
          </a:p>
        </p:txBody>
      </p:sp>
    </p:spTree>
    <p:extLst>
      <p:ext uri="{BB962C8B-B14F-4D97-AF65-F5344CB8AC3E}">
        <p14:creationId xmlns:p14="http://schemas.microsoft.com/office/powerpoint/2010/main" val="380837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rame of flowers and trees&#10;&#10;Description automatically generated">
            <a:extLst>
              <a:ext uri="{FF2B5EF4-FFF2-40B4-BE49-F238E27FC236}">
                <a16:creationId xmlns:a16="http://schemas.microsoft.com/office/drawing/2014/main" xmlns="" id="{E0EB0C71-F75A-D41B-29E9-E9BC35550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96949" y="337625"/>
            <a:ext cx="11619914" cy="63585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xmlns="" id="{42B06686-CABD-58EC-62F6-F1969EDE4C8B}"/>
              </a:ext>
            </a:extLst>
          </p:cNvPr>
          <p:cNvSpPr txBox="1"/>
          <p:nvPr/>
        </p:nvSpPr>
        <p:spPr>
          <a:xfrm>
            <a:off x="703385" y="446553"/>
            <a:ext cx="11113477" cy="65556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00050" indent="-400050">
              <a:lnSpc>
                <a:spcPct val="150000"/>
              </a:lnSpc>
              <a:buAutoNum type="romanUcPeriod"/>
            </a:pPr>
            <a:r>
              <a:rPr lang="vi-VN" sz="2000" b="1" dirty="0" smtClean="0">
                <a:latin typeface="+mj-lt"/>
              </a:rPr>
              <a:t>Mở bài</a:t>
            </a:r>
            <a:r>
              <a:rPr lang="vi-VN" sz="2000" dirty="0" smtClean="0">
                <a:latin typeface="+mj-lt"/>
              </a:rPr>
              <a:t>: - </a:t>
            </a:r>
            <a:r>
              <a:rPr lang="vi-VN" sz="2000" dirty="0">
                <a:latin typeface="+mj-lt"/>
              </a:rPr>
              <a:t>Giới thiệu chung về phong cảnh sẽ tả: + Đó là phong cảnh ở đâu? (quê hương, nơi em từng đến thăm, hoặc nơi em yêu thích). + Lý do em chọn miêu tả cảnh này ( yêu thích, gắn bó, ấn tượng sâu sắc...). </a:t>
            </a:r>
          </a:p>
          <a:p>
            <a:pPr>
              <a:lnSpc>
                <a:spcPct val="150000"/>
              </a:lnSpc>
            </a:pPr>
            <a:r>
              <a:rPr lang="vi-VN" sz="2000" b="1" dirty="0" smtClean="0">
                <a:latin typeface="+mj-lt"/>
              </a:rPr>
              <a:t>II</a:t>
            </a:r>
            <a:r>
              <a:rPr lang="vi-VN" sz="2000" b="1" dirty="0">
                <a:latin typeface="+mj-lt"/>
              </a:rPr>
              <a:t>. Thân </a:t>
            </a:r>
            <a:r>
              <a:rPr lang="vi-VN" sz="2000" b="1" dirty="0" smtClean="0">
                <a:latin typeface="+mj-lt"/>
              </a:rPr>
              <a:t>bài</a:t>
            </a:r>
            <a:r>
              <a:rPr lang="vi-VN" sz="2000" dirty="0" smtClean="0">
                <a:latin typeface="+mj-lt"/>
              </a:rPr>
              <a:t>: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vi-VN" sz="2000" dirty="0" smtClean="0">
                <a:latin typeface="+mj-lt"/>
              </a:rPr>
              <a:t>Tả </a:t>
            </a:r>
            <a:r>
              <a:rPr lang="vi-VN" sz="2000" dirty="0">
                <a:latin typeface="+mj-lt"/>
              </a:rPr>
              <a:t>bao kích cảnh</a:t>
            </a:r>
            <a:r>
              <a:rPr lang="vi-VN" sz="2000" dirty="0" smtClean="0">
                <a:latin typeface="+mj-lt"/>
              </a:rPr>
              <a:t>**</a:t>
            </a:r>
          </a:p>
          <a:p>
            <a:pPr>
              <a:lnSpc>
                <a:spcPct val="150000"/>
              </a:lnSpc>
            </a:pPr>
            <a:r>
              <a:rPr lang="vi-VN" sz="2000" dirty="0" smtClean="0">
                <a:latin typeface="+mj-lt"/>
              </a:rPr>
              <a:t> </a:t>
            </a:r>
            <a:r>
              <a:rPr lang="vi-VN" sz="2000" dirty="0">
                <a:latin typeface="+mj-lt"/>
              </a:rPr>
              <a:t>- Khung cảnh hiện ra như thế nào khi em nhìn từ xa? </a:t>
            </a:r>
            <a:endParaRPr lang="vi-VN" sz="20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000" dirty="0" smtClean="0">
                <a:latin typeface="+mj-lt"/>
              </a:rPr>
              <a:t>+ </a:t>
            </a:r>
            <a:r>
              <a:rPr lang="vi-VN" sz="2000" dirty="0">
                <a:latin typeface="+mj-lt"/>
              </a:rPr>
              <a:t>Rộng lớn, hùng vĩ hay Yên bình, thơ mộng? </a:t>
            </a:r>
            <a:endParaRPr lang="vi-VN" sz="20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000" dirty="0" smtClean="0">
                <a:latin typeface="+mj-lt"/>
              </a:rPr>
              <a:t>+ </a:t>
            </a:r>
            <a:r>
              <a:rPr lang="vi-VN" sz="2000" dirty="0">
                <a:latin typeface="+mj-lt"/>
              </a:rPr>
              <a:t>Màu sắc chủ đạo (xanh của cây cối, vàng của đồng lúa, đỏ của mặt trời, trắng của sương mù</a:t>
            </a:r>
            <a:r>
              <a:rPr lang="vi-VN" sz="2000" dirty="0" smtClean="0">
                <a:latin typeface="+mj-lt"/>
              </a:rPr>
              <a:t>...).</a:t>
            </a:r>
          </a:p>
          <a:p>
            <a:pPr>
              <a:lnSpc>
                <a:spcPct val="150000"/>
              </a:lnSpc>
            </a:pPr>
            <a:r>
              <a:rPr lang="vi-VN" sz="2000" dirty="0" smtClean="0">
                <a:latin typeface="+mj-lt"/>
              </a:rPr>
              <a:t> </a:t>
            </a:r>
            <a:r>
              <a:rPr lang="vi-VN" sz="2000" dirty="0">
                <a:latin typeface="+mj-lt"/>
              </a:rPr>
              <a:t>- Không khí xung quanh: trong lành, mát mẻ hay nóng ấm, sôi động...? </a:t>
            </a:r>
          </a:p>
          <a:p>
            <a:pPr>
              <a:lnSpc>
                <a:spcPct val="150000"/>
              </a:lnSpc>
            </a:pPr>
            <a:r>
              <a:rPr lang="vi-VN" sz="2000" dirty="0" smtClean="0">
                <a:latin typeface="+mj-lt"/>
              </a:rPr>
              <a:t>2</a:t>
            </a:r>
            <a:r>
              <a:rPr lang="vi-VN" sz="2000" dirty="0">
                <a:latin typeface="+mj-lt"/>
              </a:rPr>
              <a:t>. Tả chi tiết từng phần của phong </a:t>
            </a:r>
            <a:r>
              <a:rPr lang="vi-VN" sz="2000" dirty="0" smtClean="0">
                <a:latin typeface="+mj-lt"/>
              </a:rPr>
              <a:t>cảnh</a:t>
            </a:r>
            <a:r>
              <a:rPr lang="vi-VN" sz="2000" dirty="0">
                <a:latin typeface="+mj-lt"/>
              </a:rPr>
              <a:t>:</a:t>
            </a:r>
            <a:r>
              <a:rPr lang="vi-VN" sz="2000" dirty="0" smtClean="0">
                <a:latin typeface="+mj-lt"/>
              </a:rPr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000" dirty="0" smtClean="0">
                <a:latin typeface="+mj-lt"/>
              </a:rPr>
              <a:t>Bầu </a:t>
            </a:r>
            <a:r>
              <a:rPr lang="vi-VN" sz="2000" dirty="0">
                <a:latin typeface="+mj-lt"/>
              </a:rPr>
              <a:t>trời</a:t>
            </a:r>
            <a:r>
              <a:rPr lang="vi-VN" sz="2000" dirty="0" smtClean="0">
                <a:latin typeface="+mj-lt"/>
              </a:rPr>
              <a:t>: </a:t>
            </a:r>
            <a:r>
              <a:rPr lang="vi-VN" sz="2000" dirty="0">
                <a:latin typeface="+mj-lt"/>
              </a:rPr>
              <a:t>+ Màu sắc (xanh trong, xanh nhạt, có mây trắng lững lờ hay hoàng hôn rực rỡ). </a:t>
            </a:r>
            <a:endParaRPr lang="vi-VN" sz="20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000" dirty="0" smtClean="0">
                <a:latin typeface="+mj-lt"/>
              </a:rPr>
              <a:t>+ </a:t>
            </a:r>
            <a:r>
              <a:rPr lang="vi-VN" sz="2000" dirty="0">
                <a:latin typeface="+mj-lt"/>
              </a:rPr>
              <a:t>Các hiện tượng trên bầu trời (chim bay, ánh nắng, cầu vồng...). - </a:t>
            </a:r>
            <a:r>
              <a:rPr lang="vi-VN" sz="2000" dirty="0" smtClean="0">
                <a:latin typeface="+mj-lt"/>
              </a:rPr>
              <a:t>Mặt </a:t>
            </a:r>
            <a:r>
              <a:rPr lang="vi-VN" sz="2000" dirty="0">
                <a:latin typeface="+mj-lt"/>
              </a:rPr>
              <a:t>đất</a:t>
            </a:r>
            <a:r>
              <a:rPr lang="vi-VN" sz="2000" dirty="0" smtClean="0">
                <a:latin typeface="+mj-lt"/>
              </a:rPr>
              <a:t>:+ </a:t>
            </a:r>
            <a:r>
              <a:rPr lang="vi-VN" sz="2000" dirty="0">
                <a:latin typeface="+mj-lt"/>
              </a:rPr>
              <a:t>Đồng ruộng, </a:t>
            </a:r>
            <a:r>
              <a:rPr lang="vi-VN" sz="2000" dirty="0" smtClean="0">
                <a:latin typeface="+mj-lt"/>
              </a:rPr>
              <a:t>cánh</a:t>
            </a:r>
          </a:p>
          <a:p>
            <a:pPr>
              <a:lnSpc>
                <a:spcPct val="150000"/>
              </a:lnSpc>
            </a:pPr>
            <a:r>
              <a:rPr lang="vi-VN" sz="2000" b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</a:t>
            </a:r>
            <a:r>
              <a:rPr lang="en-US" sz="2000" b="1" kern="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b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x-none" sz="2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000" b="1" spc="-101" dirty="0">
              <a:solidFill>
                <a:srgbClr val="2B2B2B"/>
              </a:solidFill>
              <a:latin typeface="+mj-lt"/>
              <a:ea typeface="Fibre"/>
              <a:cs typeface="Arial" panose="020B0604020202020204" pitchFamily="34" charset="0"/>
              <a:sym typeface="Fibre"/>
            </a:endParaRPr>
          </a:p>
        </p:txBody>
      </p:sp>
    </p:spTree>
    <p:extLst>
      <p:ext uri="{BB962C8B-B14F-4D97-AF65-F5344CB8AC3E}">
        <p14:creationId xmlns:p14="http://schemas.microsoft.com/office/powerpoint/2010/main" val="104979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rame of flowers and trees&#10;&#10;Description automatically generated">
            <a:extLst>
              <a:ext uri="{FF2B5EF4-FFF2-40B4-BE49-F238E27FC236}">
                <a16:creationId xmlns:a16="http://schemas.microsoft.com/office/drawing/2014/main" xmlns="" id="{E0EB0C71-F75A-D41B-29E9-E9BC35550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22031" y="337625"/>
            <a:ext cx="11394831" cy="62319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3">
            <a:extLst>
              <a:ext uri="{FF2B5EF4-FFF2-40B4-BE49-F238E27FC236}">
                <a16:creationId xmlns:a16="http://schemas.microsoft.com/office/drawing/2014/main" xmlns="" id="{94FB01EE-0E09-ED76-96D4-3FE44587C0DC}"/>
              </a:ext>
            </a:extLst>
          </p:cNvPr>
          <p:cNvSpPr/>
          <p:nvPr/>
        </p:nvSpPr>
        <p:spPr>
          <a:xfrm>
            <a:off x="2121943" y="2212080"/>
            <a:ext cx="7948114" cy="13760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59" dirty="0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Em </a:t>
            </a:r>
            <a:r>
              <a:rPr lang="en-US" sz="2800" spc="-59" dirty="0" err="1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hãy</a:t>
            </a:r>
            <a:r>
              <a:rPr lang="en-US" sz="2800" spc="-59" dirty="0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chia </a:t>
            </a:r>
            <a:r>
              <a:rPr lang="en-US" sz="2800" spc="-59" dirty="0" err="1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sẻ</a:t>
            </a:r>
            <a:r>
              <a:rPr lang="en-US" sz="2800" spc="-59" dirty="0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2800" spc="-59" dirty="0" err="1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bài</a:t>
            </a:r>
            <a:r>
              <a:rPr lang="en-US" sz="2800" spc="-59" dirty="0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2800" spc="-59" dirty="0" err="1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làm</a:t>
            </a:r>
            <a:r>
              <a:rPr lang="en-US" sz="2800" spc="-59" dirty="0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2800" spc="-59" dirty="0" err="1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của</a:t>
            </a:r>
            <a:r>
              <a:rPr lang="en-US" sz="2800" spc="-59" dirty="0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2800" spc="-59" dirty="0" err="1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mình</a:t>
            </a:r>
            <a:r>
              <a:rPr lang="en-US" sz="2800" spc="-59" dirty="0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2800" spc="-59" dirty="0" err="1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với</a:t>
            </a:r>
            <a:r>
              <a:rPr lang="en-US" sz="2800" spc="-59" dirty="0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2800" spc="-59" dirty="0" err="1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cả</a:t>
            </a:r>
            <a:r>
              <a:rPr lang="en-US" sz="2800" spc="-59" dirty="0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2800" spc="-59" dirty="0" err="1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lớp</a:t>
            </a:r>
            <a:r>
              <a:rPr lang="en-US" sz="2800" spc="-59" dirty="0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648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nk flowers and trees&#10;&#10;Description automatically generated">
            <a:extLst>
              <a:ext uri="{FF2B5EF4-FFF2-40B4-BE49-F238E27FC236}">
                <a16:creationId xmlns:a16="http://schemas.microsoft.com/office/drawing/2014/main" xmlns="" id="{3D85349C-84A8-7CBC-C930-6559895E21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9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xmlns="" id="{67840DFE-B5CD-8F81-E6CE-4A94B3E66E25}"/>
              </a:ext>
            </a:extLst>
          </p:cNvPr>
          <p:cNvSpPr/>
          <p:nvPr/>
        </p:nvSpPr>
        <p:spPr>
          <a:xfrm>
            <a:off x="437071" y="396815"/>
            <a:ext cx="11317857" cy="606437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xmlns="" id="{8EBEE316-AFE4-5185-FB3F-E0DC8E69241E}"/>
              </a:ext>
            </a:extLst>
          </p:cNvPr>
          <p:cNvSpPr txBox="1"/>
          <p:nvPr/>
        </p:nvSpPr>
        <p:spPr>
          <a:xfrm>
            <a:off x="2321170" y="959671"/>
            <a:ext cx="7257361" cy="23264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39" b="1" spc="-101" dirty="0" err="1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Hoạt</a:t>
            </a:r>
            <a:r>
              <a:rPr lang="en-US" sz="5039" b="1" spc="-101" dirty="0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5039" b="1" spc="-101" dirty="0" err="1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động</a:t>
            </a:r>
            <a:r>
              <a:rPr lang="en-US" sz="5039" b="1" spc="-101" dirty="0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2</a:t>
            </a:r>
          </a:p>
          <a:p>
            <a:pPr algn="ctr">
              <a:lnSpc>
                <a:spcPct val="150000"/>
              </a:lnSpc>
            </a:pPr>
            <a:r>
              <a:rPr lang="en-US" sz="5039" spc="-101" dirty="0" err="1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Hoàn</a:t>
            </a:r>
            <a:r>
              <a:rPr lang="en-US" sz="5039" spc="-101" dirty="0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5039" spc="-101" dirty="0" err="1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thiện</a:t>
            </a:r>
            <a:r>
              <a:rPr lang="en-US" sz="5039" spc="-101" dirty="0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5039" spc="-101" dirty="0" err="1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dàn</a:t>
            </a:r>
            <a:r>
              <a:rPr lang="en-US" sz="5039" spc="-101" dirty="0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5039" spc="-101" dirty="0" err="1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ý</a:t>
            </a:r>
            <a:endParaRPr lang="en-US" sz="5039" spc="-101" dirty="0">
              <a:solidFill>
                <a:schemeClr val="tx1"/>
              </a:solidFill>
              <a:latin typeface="UTM Avo" panose="02040603050506020204" pitchFamily="18" charset="0"/>
              <a:ea typeface="Fibre"/>
              <a:cs typeface="Arial" panose="020B0604020202020204" pitchFamily="34" charset="0"/>
              <a:sym typeface="Fibre"/>
            </a:endParaRPr>
          </a:p>
        </p:txBody>
      </p:sp>
    </p:spTree>
    <p:extLst>
      <p:ext uri="{BB962C8B-B14F-4D97-AF65-F5344CB8AC3E}">
        <p14:creationId xmlns:p14="http://schemas.microsoft.com/office/powerpoint/2010/main" val="204001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nk flowers and trees&#10;&#10;Description automatically generated">
            <a:extLst>
              <a:ext uri="{FF2B5EF4-FFF2-40B4-BE49-F238E27FC236}">
                <a16:creationId xmlns:a16="http://schemas.microsoft.com/office/drawing/2014/main" xmlns="" id="{3D85349C-84A8-7CBC-C930-6559895E21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9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xmlns="" id="{67840DFE-B5CD-8F81-E6CE-4A94B3E66E25}"/>
              </a:ext>
            </a:extLst>
          </p:cNvPr>
          <p:cNvSpPr/>
          <p:nvPr/>
        </p:nvSpPr>
        <p:spPr>
          <a:xfrm>
            <a:off x="437071" y="396815"/>
            <a:ext cx="11317857" cy="606437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D2FD7E3-A692-42B2-42BF-6C0290854719}"/>
              </a:ext>
            </a:extLst>
          </p:cNvPr>
          <p:cNvSpPr txBox="1"/>
          <p:nvPr/>
        </p:nvSpPr>
        <p:spPr>
          <a:xfrm>
            <a:off x="2370294" y="2080234"/>
            <a:ext cx="7139465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spc="-101" dirty="0" err="1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Các</a:t>
            </a:r>
            <a:r>
              <a:rPr lang="en-US" sz="3600" spc="-101" dirty="0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3600" spc="-101" dirty="0" err="1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em</a:t>
            </a:r>
            <a:r>
              <a:rPr lang="en-US" sz="3600" spc="-101" dirty="0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3600" spc="-101" dirty="0" err="1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hãy</a:t>
            </a:r>
            <a:r>
              <a:rPr lang="en-US" sz="3600" spc="-101" dirty="0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3600" spc="-101" dirty="0" err="1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lập</a:t>
            </a:r>
            <a:r>
              <a:rPr lang="en-US" sz="3600" spc="-101" dirty="0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3600" spc="-101" dirty="0" err="1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dàn</a:t>
            </a:r>
            <a:r>
              <a:rPr lang="en-US" sz="3600" spc="-101" dirty="0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3600" spc="-101" dirty="0" err="1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ý</a:t>
            </a:r>
            <a:r>
              <a:rPr lang="en-US" sz="3600" spc="-101" dirty="0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3600" spc="-101" dirty="0" err="1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từ</a:t>
            </a:r>
            <a:r>
              <a:rPr lang="en-US" sz="3600" spc="-101" dirty="0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3600" spc="-101" dirty="0" err="1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sơ</a:t>
            </a:r>
            <a:r>
              <a:rPr lang="en-US" sz="3600" spc="-101" dirty="0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3600" spc="-101" dirty="0" err="1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đồ</a:t>
            </a:r>
            <a:r>
              <a:rPr lang="en-US" sz="3600" spc="-101" dirty="0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3600" spc="-101" dirty="0" err="1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ý</a:t>
            </a:r>
            <a:r>
              <a:rPr lang="en-US" sz="3600" spc="-101" dirty="0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441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rame of flowers and trees&#10;&#10;Description automatically generated">
            <a:extLst>
              <a:ext uri="{FF2B5EF4-FFF2-40B4-BE49-F238E27FC236}">
                <a16:creationId xmlns:a16="http://schemas.microsoft.com/office/drawing/2014/main" xmlns="" id="{E0EB0C71-F75A-D41B-29E9-E9BC35550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EBEE316-AFE4-5185-FB3F-E0DC8E69241E}"/>
              </a:ext>
            </a:extLst>
          </p:cNvPr>
          <p:cNvSpPr txBox="1"/>
          <p:nvPr/>
        </p:nvSpPr>
        <p:spPr>
          <a:xfrm>
            <a:off x="2321170" y="959671"/>
            <a:ext cx="7257361" cy="1009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039" b="1" spc="-101" dirty="0" smtClean="0"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CỦNG CỐ - DẶN DÒ</a:t>
            </a:r>
            <a:endParaRPr lang="en-US" sz="5039" spc="-101" dirty="0">
              <a:solidFill>
                <a:schemeClr val="tx1"/>
              </a:solidFill>
              <a:latin typeface="UTM Avo" panose="02040603050506020204" pitchFamily="18" charset="0"/>
              <a:ea typeface="Fibre"/>
              <a:cs typeface="Arial" panose="020B0604020202020204" pitchFamily="34" charset="0"/>
              <a:sym typeface="Fibre"/>
            </a:endParaRPr>
          </a:p>
        </p:txBody>
      </p:sp>
    </p:spTree>
    <p:extLst>
      <p:ext uri="{BB962C8B-B14F-4D97-AF65-F5344CB8AC3E}">
        <p14:creationId xmlns:p14="http://schemas.microsoft.com/office/powerpoint/2010/main" val="23926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rame of flowers and trees&#10;&#10;Description automatically generated">
            <a:extLst>
              <a:ext uri="{FF2B5EF4-FFF2-40B4-BE49-F238E27FC236}">
                <a16:creationId xmlns:a16="http://schemas.microsoft.com/office/drawing/2014/main" xmlns="" id="{E0EB0C71-F75A-D41B-29E9-E9BC35550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reeform 2">
            <a:extLst>
              <a:ext uri="{FF2B5EF4-FFF2-40B4-BE49-F238E27FC236}">
                <a16:creationId xmlns:a16="http://schemas.microsoft.com/office/drawing/2014/main" xmlns="" id="{85F1561A-AC8A-802D-5DFC-C98AA16F77C3}"/>
              </a:ext>
            </a:extLst>
          </p:cNvPr>
          <p:cNvSpPr/>
          <p:nvPr/>
        </p:nvSpPr>
        <p:spPr>
          <a:xfrm>
            <a:off x="7624012" y="4321833"/>
            <a:ext cx="4832531" cy="3392471"/>
          </a:xfrm>
          <a:custGeom>
            <a:avLst/>
            <a:gdLst/>
            <a:ahLst/>
            <a:cxnLst/>
            <a:rect l="l" t="t" r="r" b="b"/>
            <a:pathLst>
              <a:path w="3196767" h="2469503">
                <a:moveTo>
                  <a:pt x="0" y="0"/>
                </a:moveTo>
                <a:lnTo>
                  <a:pt x="3196767" y="0"/>
                </a:lnTo>
                <a:lnTo>
                  <a:pt x="3196767" y="2469503"/>
                </a:lnTo>
                <a:lnTo>
                  <a:pt x="0" y="24695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xmlns="" id="{5DE8D39F-2B78-B29D-8AA0-DF6D11BB1BBB}"/>
              </a:ext>
            </a:extLst>
          </p:cNvPr>
          <p:cNvSpPr/>
          <p:nvPr/>
        </p:nvSpPr>
        <p:spPr>
          <a:xfrm>
            <a:off x="1064314" y="4681530"/>
            <a:ext cx="2245998" cy="1594659"/>
          </a:xfrm>
          <a:custGeom>
            <a:avLst/>
            <a:gdLst/>
            <a:ahLst/>
            <a:cxnLst/>
            <a:rect l="l" t="t" r="r" b="b"/>
            <a:pathLst>
              <a:path w="2245998" h="1594659">
                <a:moveTo>
                  <a:pt x="0" y="0"/>
                </a:moveTo>
                <a:lnTo>
                  <a:pt x="2245998" y="0"/>
                </a:lnTo>
                <a:lnTo>
                  <a:pt x="2245998" y="1594658"/>
                </a:lnTo>
                <a:lnTo>
                  <a:pt x="0" y="15946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xmlns="" id="{FB065799-81FA-5DC0-BE73-018E837E40A5}"/>
              </a:ext>
            </a:extLst>
          </p:cNvPr>
          <p:cNvSpPr txBox="1"/>
          <p:nvPr/>
        </p:nvSpPr>
        <p:spPr>
          <a:xfrm>
            <a:off x="2187313" y="1536707"/>
            <a:ext cx="7517129" cy="624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150" dirty="0">
                <a:solidFill>
                  <a:srgbClr val="303030"/>
                </a:solidFill>
                <a:latin typeface="UTM Avo" panose="02040603050506020204" pitchFamily="18" charset="0"/>
                <a:ea typeface="Lazydog"/>
                <a:cs typeface="Arial" panose="020B0604020202020204" pitchFamily="34" charset="0"/>
                <a:sym typeface="Lazydog"/>
              </a:rPr>
              <a:t>Hoàn </a:t>
            </a:r>
            <a:r>
              <a:rPr lang="en-US" sz="3150" dirty="0" err="1">
                <a:solidFill>
                  <a:srgbClr val="303030"/>
                </a:solidFill>
                <a:latin typeface="UTM Avo" panose="02040603050506020204" pitchFamily="18" charset="0"/>
                <a:ea typeface="Lazydog"/>
                <a:cs typeface="Arial" panose="020B0604020202020204" pitchFamily="34" charset="0"/>
                <a:sym typeface="Lazydog"/>
              </a:rPr>
              <a:t>thiện</a:t>
            </a:r>
            <a:r>
              <a:rPr lang="en-US" sz="3150" dirty="0">
                <a:solidFill>
                  <a:srgbClr val="303030"/>
                </a:solidFill>
                <a:latin typeface="UTM Avo" panose="02040603050506020204" pitchFamily="18" charset="0"/>
                <a:ea typeface="Lazydog"/>
                <a:cs typeface="Arial" panose="020B0604020202020204" pitchFamily="34" charset="0"/>
                <a:sym typeface="Lazydog"/>
              </a:rPr>
              <a:t> </a:t>
            </a:r>
            <a:r>
              <a:rPr lang="en-US" sz="3150" dirty="0" err="1" smtClean="0">
                <a:solidFill>
                  <a:srgbClr val="303030"/>
                </a:solidFill>
                <a:latin typeface="UTM Avo" panose="02040603050506020204" pitchFamily="18" charset="0"/>
                <a:ea typeface="Lazydog"/>
                <a:cs typeface="Arial" panose="020B0604020202020204" pitchFamily="34" charset="0"/>
                <a:sym typeface="Lazydog"/>
              </a:rPr>
              <a:t>dàn</a:t>
            </a:r>
            <a:r>
              <a:rPr lang="en-US" sz="3150" dirty="0" smtClean="0">
                <a:solidFill>
                  <a:srgbClr val="303030"/>
                </a:solidFill>
                <a:latin typeface="UTM Avo" panose="02040603050506020204" pitchFamily="18" charset="0"/>
                <a:ea typeface="Lazydog"/>
                <a:cs typeface="Arial" panose="020B0604020202020204" pitchFamily="34" charset="0"/>
                <a:sym typeface="Lazydog"/>
              </a:rPr>
              <a:t> </a:t>
            </a:r>
            <a:r>
              <a:rPr lang="en-US" sz="3150" dirty="0">
                <a:solidFill>
                  <a:srgbClr val="303030"/>
                </a:solidFill>
                <a:latin typeface="UTM Avo" panose="02040603050506020204" pitchFamily="18" charset="0"/>
                <a:ea typeface="Lazydog"/>
                <a:cs typeface="Arial" panose="020B0604020202020204" pitchFamily="34" charset="0"/>
                <a:sym typeface="Lazydog"/>
              </a:rPr>
              <a:t>ý.</a:t>
            </a: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xmlns="" id="{FC3E19AC-E586-37E3-CCAC-F3D8867BEB7D}"/>
              </a:ext>
            </a:extLst>
          </p:cNvPr>
          <p:cNvSpPr txBox="1"/>
          <p:nvPr/>
        </p:nvSpPr>
        <p:spPr>
          <a:xfrm>
            <a:off x="1841401" y="2734543"/>
            <a:ext cx="7863041" cy="2078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150" b="1" dirty="0" err="1">
                <a:solidFill>
                  <a:srgbClr val="FF0000"/>
                </a:solidFill>
                <a:latin typeface="UTM Avo" panose="02040603050506020204" pitchFamily="18" charset="0"/>
                <a:ea typeface="Lazydog"/>
                <a:cs typeface="Arial" panose="020B0604020202020204" pitchFamily="34" charset="0"/>
                <a:sym typeface="Lazydog"/>
              </a:rPr>
              <a:t>Chuẩn</a:t>
            </a:r>
            <a:r>
              <a:rPr lang="en-US" sz="3150" b="1" dirty="0">
                <a:solidFill>
                  <a:srgbClr val="FF0000"/>
                </a:solidFill>
                <a:latin typeface="UTM Avo" panose="02040603050506020204" pitchFamily="18" charset="0"/>
                <a:ea typeface="Lazydog"/>
                <a:cs typeface="Arial" panose="020B0604020202020204" pitchFamily="34" charset="0"/>
                <a:sym typeface="Lazydog"/>
              </a:rPr>
              <a:t> </a:t>
            </a:r>
            <a:r>
              <a:rPr lang="en-US" sz="3150" b="1" dirty="0" err="1">
                <a:solidFill>
                  <a:srgbClr val="FF0000"/>
                </a:solidFill>
                <a:latin typeface="UTM Avo" panose="02040603050506020204" pitchFamily="18" charset="0"/>
                <a:ea typeface="Lazydog"/>
                <a:cs typeface="Arial" panose="020B0604020202020204" pitchFamily="34" charset="0"/>
                <a:sym typeface="Lazydog"/>
              </a:rPr>
              <a:t>bị</a:t>
            </a:r>
            <a:r>
              <a:rPr lang="en-US" sz="3150" b="1" dirty="0">
                <a:solidFill>
                  <a:srgbClr val="FF0000"/>
                </a:solidFill>
                <a:latin typeface="UTM Avo" panose="02040603050506020204" pitchFamily="18" charset="0"/>
                <a:ea typeface="Lazydog"/>
                <a:cs typeface="Arial" panose="020B0604020202020204" pitchFamily="34" charset="0"/>
                <a:sym typeface="Lazydog"/>
              </a:rPr>
              <a:t> </a:t>
            </a:r>
            <a:r>
              <a:rPr lang="en-US" sz="3150" b="1" dirty="0" err="1">
                <a:solidFill>
                  <a:srgbClr val="FF0000"/>
                </a:solidFill>
                <a:latin typeface="UTM Avo" panose="02040603050506020204" pitchFamily="18" charset="0"/>
                <a:ea typeface="Lazydog"/>
                <a:cs typeface="Arial" panose="020B0604020202020204" pitchFamily="34" charset="0"/>
                <a:sym typeface="Lazydog"/>
              </a:rPr>
              <a:t>bài</a:t>
            </a:r>
            <a:endParaRPr lang="en-US" sz="3150" b="1" dirty="0">
              <a:solidFill>
                <a:srgbClr val="FF0000"/>
              </a:solidFill>
              <a:latin typeface="UTM Avo" panose="02040603050506020204" pitchFamily="18" charset="0"/>
              <a:ea typeface="Lazydog"/>
              <a:cs typeface="Arial" panose="020B0604020202020204" pitchFamily="34" charset="0"/>
              <a:sym typeface="Lazydog"/>
            </a:endParaRPr>
          </a:p>
          <a:p>
            <a:pPr algn="ctr">
              <a:lnSpc>
                <a:spcPct val="150000"/>
              </a:lnSpc>
            </a:pPr>
            <a:r>
              <a:rPr lang="en-US" sz="3150" b="1" dirty="0">
                <a:solidFill>
                  <a:srgbClr val="FF0000"/>
                </a:solidFill>
                <a:latin typeface="UTM Avo" panose="02040603050506020204" pitchFamily="18" charset="0"/>
                <a:ea typeface="Lazydog"/>
                <a:cs typeface="Arial" panose="020B0604020202020204" pitchFamily="34" charset="0"/>
                <a:sym typeface="Lazydog"/>
              </a:rPr>
              <a:t>Trao </a:t>
            </a:r>
            <a:r>
              <a:rPr lang="en-US" sz="3150" b="1" dirty="0" err="1">
                <a:solidFill>
                  <a:srgbClr val="FF0000"/>
                </a:solidFill>
                <a:latin typeface="UTM Avo" panose="02040603050506020204" pitchFamily="18" charset="0"/>
                <a:ea typeface="Lazydog"/>
                <a:cs typeface="Arial" panose="020B0604020202020204" pitchFamily="34" charset="0"/>
                <a:sym typeface="Lazydog"/>
              </a:rPr>
              <a:t>đổi</a:t>
            </a:r>
            <a:r>
              <a:rPr lang="en-US" sz="3150" b="1" dirty="0">
                <a:solidFill>
                  <a:srgbClr val="FF0000"/>
                </a:solidFill>
                <a:latin typeface="UTM Avo" panose="02040603050506020204" pitchFamily="18" charset="0"/>
                <a:ea typeface="Lazydog"/>
                <a:cs typeface="Arial" panose="020B0604020202020204" pitchFamily="34" charset="0"/>
                <a:sym typeface="Lazydog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3150" b="1" dirty="0" err="1">
                <a:solidFill>
                  <a:srgbClr val="FF0000"/>
                </a:solidFill>
                <a:latin typeface="UTM Avo" panose="02040603050506020204" pitchFamily="18" charset="0"/>
                <a:ea typeface="Lazydog"/>
                <a:cs typeface="Arial" panose="020B0604020202020204" pitchFamily="34" charset="0"/>
                <a:sym typeface="Lazydog"/>
              </a:rPr>
              <a:t>Bác</a:t>
            </a:r>
            <a:r>
              <a:rPr lang="en-US" sz="3150" b="1" dirty="0">
                <a:solidFill>
                  <a:srgbClr val="FF0000"/>
                </a:solidFill>
                <a:latin typeface="UTM Avo" panose="02040603050506020204" pitchFamily="18" charset="0"/>
                <a:ea typeface="Lazydog"/>
                <a:cs typeface="Arial" panose="020B0604020202020204" pitchFamily="34" charset="0"/>
                <a:sym typeface="Lazydog"/>
              </a:rPr>
              <a:t> </a:t>
            </a:r>
            <a:r>
              <a:rPr lang="en-US" sz="3150" b="1" dirty="0" err="1">
                <a:solidFill>
                  <a:srgbClr val="FF0000"/>
                </a:solidFill>
                <a:latin typeface="UTM Avo" panose="02040603050506020204" pitchFamily="18" charset="0"/>
                <a:ea typeface="Lazydog"/>
                <a:cs typeface="Arial" panose="020B0604020202020204" pitchFamily="34" charset="0"/>
                <a:sym typeface="Lazydog"/>
              </a:rPr>
              <a:t>Hồ</a:t>
            </a:r>
            <a:r>
              <a:rPr lang="en-US" sz="3150" b="1" dirty="0">
                <a:solidFill>
                  <a:srgbClr val="FF0000"/>
                </a:solidFill>
                <a:latin typeface="UTM Avo" panose="02040603050506020204" pitchFamily="18" charset="0"/>
                <a:ea typeface="Lazydog"/>
                <a:cs typeface="Arial" panose="020B0604020202020204" pitchFamily="34" charset="0"/>
                <a:sym typeface="Lazydog"/>
              </a:rPr>
              <a:t> </a:t>
            </a:r>
            <a:r>
              <a:rPr lang="en-US" sz="3150" b="1" dirty="0" err="1">
                <a:solidFill>
                  <a:srgbClr val="FF0000"/>
                </a:solidFill>
                <a:latin typeface="UTM Avo" panose="02040603050506020204" pitchFamily="18" charset="0"/>
                <a:ea typeface="Lazydog"/>
                <a:cs typeface="Arial" panose="020B0604020202020204" pitchFamily="34" charset="0"/>
                <a:sym typeface="Lazydog"/>
              </a:rPr>
              <a:t>của</a:t>
            </a:r>
            <a:r>
              <a:rPr lang="en-US" sz="3150" b="1" dirty="0">
                <a:solidFill>
                  <a:srgbClr val="FF0000"/>
                </a:solidFill>
                <a:latin typeface="UTM Avo" panose="02040603050506020204" pitchFamily="18" charset="0"/>
                <a:ea typeface="Lazydog"/>
                <a:cs typeface="Arial" panose="020B0604020202020204" pitchFamily="34" charset="0"/>
                <a:sym typeface="Lazydog"/>
              </a:rPr>
              <a:t> </a:t>
            </a:r>
            <a:r>
              <a:rPr lang="en-US" sz="3150" b="1" dirty="0" err="1">
                <a:solidFill>
                  <a:srgbClr val="FF0000"/>
                </a:solidFill>
                <a:latin typeface="UTM Avo" panose="02040603050506020204" pitchFamily="18" charset="0"/>
                <a:ea typeface="Lazydog"/>
                <a:cs typeface="Arial" panose="020B0604020202020204" pitchFamily="34" charset="0"/>
                <a:sym typeface="Lazydog"/>
              </a:rPr>
              <a:t>em</a:t>
            </a:r>
            <a:r>
              <a:rPr lang="en-US" sz="3150" b="1" dirty="0">
                <a:solidFill>
                  <a:srgbClr val="FF0000"/>
                </a:solidFill>
                <a:latin typeface="UTM Avo" panose="02040603050506020204" pitchFamily="18" charset="0"/>
                <a:ea typeface="Lazydog"/>
                <a:cs typeface="Arial" panose="020B0604020202020204" pitchFamily="34" charset="0"/>
                <a:sym typeface="Lazydog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85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D73460-C2C2-0F7E-7EBC-AFD36F3511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A650729-C8B5-4906-47B5-8C9DC1C99E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frame of flowers and trees&#10;&#10;Description automatically generated">
            <a:extLst>
              <a:ext uri="{FF2B5EF4-FFF2-40B4-BE49-F238E27FC236}">
                <a16:creationId xmlns:a16="http://schemas.microsoft.com/office/drawing/2014/main" xmlns="" id="{E0EB0C71-F75A-D41B-29E9-E9BC35550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61F1476-B7E3-EC34-AD93-8224DAC6E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417" y="1122363"/>
            <a:ext cx="6272652" cy="5093640"/>
          </a:xfrm>
          <a:prstGeom prst="rect">
            <a:avLst/>
          </a:prstGeom>
        </p:spPr>
      </p:pic>
      <p:sp>
        <p:nvSpPr>
          <p:cNvPr id="9" name="Freeform 7">
            <a:extLst>
              <a:ext uri="{FF2B5EF4-FFF2-40B4-BE49-F238E27FC236}">
                <a16:creationId xmlns:a16="http://schemas.microsoft.com/office/drawing/2014/main" xmlns="" id="{88486698-BF85-C80B-F8A1-214464A5749D}"/>
              </a:ext>
            </a:extLst>
          </p:cNvPr>
          <p:cNvSpPr/>
          <p:nvPr/>
        </p:nvSpPr>
        <p:spPr>
          <a:xfrm>
            <a:off x="8305665" y="2277373"/>
            <a:ext cx="3667799" cy="4109138"/>
          </a:xfrm>
          <a:custGeom>
            <a:avLst/>
            <a:gdLst/>
            <a:ahLst/>
            <a:cxnLst/>
            <a:rect l="l" t="t" r="r" b="b"/>
            <a:pathLst>
              <a:path w="2622158" h="2738546">
                <a:moveTo>
                  <a:pt x="0" y="0"/>
                </a:moveTo>
                <a:lnTo>
                  <a:pt x="2622158" y="0"/>
                </a:lnTo>
                <a:lnTo>
                  <a:pt x="2622158" y="2738546"/>
                </a:lnTo>
                <a:lnTo>
                  <a:pt x="0" y="27385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8513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nk flowers and trees&#10;&#10;Description automatically generated">
            <a:extLst>
              <a:ext uri="{FF2B5EF4-FFF2-40B4-BE49-F238E27FC236}">
                <a16:creationId xmlns:a16="http://schemas.microsoft.com/office/drawing/2014/main" xmlns="" id="{3D85349C-84A8-7CBC-C930-6559895E21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9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xmlns="" id="{67840DFE-B5CD-8F81-E6CE-4A94B3E66E25}"/>
              </a:ext>
            </a:extLst>
          </p:cNvPr>
          <p:cNvSpPr/>
          <p:nvPr/>
        </p:nvSpPr>
        <p:spPr>
          <a:xfrm>
            <a:off x="437071" y="396815"/>
            <a:ext cx="11580758" cy="606437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Google Shape;117;p6">
            <a:extLst>
              <a:ext uri="{FF2B5EF4-FFF2-40B4-BE49-F238E27FC236}">
                <a16:creationId xmlns:a16="http://schemas.microsoft.com/office/drawing/2014/main" xmlns="" id="{D9D67FFC-032A-41F8-BB88-CBA0F2BC181D}"/>
              </a:ext>
            </a:extLst>
          </p:cNvPr>
          <p:cNvSpPr/>
          <p:nvPr/>
        </p:nvSpPr>
        <p:spPr>
          <a:xfrm>
            <a:off x="736269" y="1111269"/>
            <a:ext cx="11018660" cy="5741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8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Calibri"/>
                <a:sym typeface="Calibri"/>
              </a:rPr>
              <a:t>TẠM</a:t>
            </a:r>
            <a:r>
              <a:rPr kumimoji="0" lang="vi-VN" sz="8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Calibri"/>
                <a:sym typeface="Calibri"/>
              </a:rPr>
              <a:t> BIỆT</a:t>
            </a:r>
            <a:endParaRPr kumimoji="0" lang="vi-VN" sz="80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52834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D73460-C2C2-0F7E-7EBC-AFD36F3511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A650729-C8B5-4906-47B5-8C9DC1C99E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frame of flowers and trees&#10;&#10;Description automatically generated">
            <a:extLst>
              <a:ext uri="{FF2B5EF4-FFF2-40B4-BE49-F238E27FC236}">
                <a16:creationId xmlns:a16="http://schemas.microsoft.com/office/drawing/2014/main" xmlns="" id="{E0EB0C71-F75A-D41B-29E9-E9BC35550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reeform 15">
            <a:extLst>
              <a:ext uri="{FF2B5EF4-FFF2-40B4-BE49-F238E27FC236}">
                <a16:creationId xmlns:a16="http://schemas.microsoft.com/office/drawing/2014/main" xmlns="" id="{57727E57-B7D0-26C3-8481-3C51A99BB472}"/>
              </a:ext>
            </a:extLst>
          </p:cNvPr>
          <p:cNvSpPr/>
          <p:nvPr/>
        </p:nvSpPr>
        <p:spPr>
          <a:xfrm>
            <a:off x="3950963" y="3784691"/>
            <a:ext cx="3701588" cy="3475724"/>
          </a:xfrm>
          <a:custGeom>
            <a:avLst/>
            <a:gdLst/>
            <a:ahLst/>
            <a:cxnLst/>
            <a:rect l="l" t="t" r="r" b="b"/>
            <a:pathLst>
              <a:path w="2706406" h="2472978">
                <a:moveTo>
                  <a:pt x="0" y="0"/>
                </a:moveTo>
                <a:lnTo>
                  <a:pt x="2706406" y="0"/>
                </a:lnTo>
                <a:lnTo>
                  <a:pt x="2706406" y="2472978"/>
                </a:lnTo>
                <a:lnTo>
                  <a:pt x="0" y="24729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9706ED9-68A9-F8F5-4AAD-0F4B96BD74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300" y="923106"/>
            <a:ext cx="10047079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9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nk flowers and trees&#10;&#10;Description automatically generated">
            <a:extLst>
              <a:ext uri="{FF2B5EF4-FFF2-40B4-BE49-F238E27FC236}">
                <a16:creationId xmlns:a16="http://schemas.microsoft.com/office/drawing/2014/main" xmlns="" id="{3D85349C-84A8-7CBC-C930-6559895E21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9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xmlns="" id="{67840DFE-B5CD-8F81-E6CE-4A94B3E66E25}"/>
              </a:ext>
            </a:extLst>
          </p:cNvPr>
          <p:cNvSpPr/>
          <p:nvPr/>
        </p:nvSpPr>
        <p:spPr>
          <a:xfrm>
            <a:off x="567699" y="213935"/>
            <a:ext cx="11317857" cy="606437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Google Shape;114;p6">
            <a:extLst>
              <a:ext uri="{FF2B5EF4-FFF2-40B4-BE49-F238E27FC236}">
                <a16:creationId xmlns:a16="http://schemas.microsoft.com/office/drawing/2014/main" xmlns="" id="{D81AE276-AE7E-DF88-0496-AC2144FE72C6}"/>
              </a:ext>
            </a:extLst>
          </p:cNvPr>
          <p:cNvSpPr/>
          <p:nvPr/>
        </p:nvSpPr>
        <p:spPr>
          <a:xfrm>
            <a:off x="10203682" y="945180"/>
            <a:ext cx="661787" cy="574100"/>
          </a:xfrm>
          <a:custGeom>
            <a:avLst/>
            <a:gdLst/>
            <a:ahLst/>
            <a:cxnLst/>
            <a:rect l="l" t="t" r="r" b="b"/>
            <a:pathLst>
              <a:path w="992680" h="861150" extrusionOk="0">
                <a:moveTo>
                  <a:pt x="0" y="0"/>
                </a:moveTo>
                <a:lnTo>
                  <a:pt x="992680" y="0"/>
                </a:lnTo>
                <a:lnTo>
                  <a:pt x="992680" y="861150"/>
                </a:lnTo>
                <a:lnTo>
                  <a:pt x="0" y="8611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5F74524-58FD-5B8C-ED48-6AFF9832338B}"/>
              </a:ext>
            </a:extLst>
          </p:cNvPr>
          <p:cNvSpPr txBox="1"/>
          <p:nvPr/>
        </p:nvSpPr>
        <p:spPr>
          <a:xfrm>
            <a:off x="3781651" y="337502"/>
            <a:ext cx="4208222" cy="2035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9" b="1" spc="-101" dirty="0">
                <a:solidFill>
                  <a:srgbClr val="FF0000"/>
                </a:solidFill>
                <a:latin typeface="Times New Roman" panose="02020603050405020304" pitchFamily="18" charset="0"/>
                <a:ea typeface="Fibre"/>
                <a:cs typeface="Times New Roman" panose="02020603050405020304" pitchFamily="18" charset="0"/>
                <a:sym typeface="Fibre"/>
              </a:rPr>
              <a:t>TRÒ CHƠI</a:t>
            </a:r>
          </a:p>
          <a:p>
            <a:pPr algn="ctr">
              <a:lnSpc>
                <a:spcPct val="150000"/>
              </a:lnSpc>
            </a:pPr>
            <a:r>
              <a:rPr lang="en-US" sz="4409" b="1" spc="-101" dirty="0">
                <a:solidFill>
                  <a:srgbClr val="FF0000"/>
                </a:solidFill>
                <a:latin typeface="Times New Roman" panose="02020603050405020304" pitchFamily="18" charset="0"/>
                <a:ea typeface="Fibre"/>
                <a:cs typeface="Times New Roman" panose="02020603050405020304" pitchFamily="18" charset="0"/>
                <a:sym typeface="Fibre"/>
              </a:rPr>
              <a:t>NƠI ĐÓ </a:t>
            </a:r>
            <a:r>
              <a:rPr lang="en-US" sz="4409" b="1" spc="-101" dirty="0" err="1">
                <a:solidFill>
                  <a:srgbClr val="FF0000"/>
                </a:solidFill>
                <a:latin typeface="Times New Roman" panose="02020603050405020304" pitchFamily="18" charset="0"/>
                <a:ea typeface="Fibre"/>
                <a:cs typeface="Times New Roman" panose="02020603050405020304" pitchFamily="18" charset="0"/>
                <a:sym typeface="Fibre"/>
              </a:rPr>
              <a:t>Ở</a:t>
            </a:r>
            <a:r>
              <a:rPr lang="en-US" sz="4409" b="1" spc="-101" dirty="0">
                <a:solidFill>
                  <a:srgbClr val="FF0000"/>
                </a:solidFill>
                <a:latin typeface="Times New Roman" panose="02020603050405020304" pitchFamily="18" charset="0"/>
                <a:ea typeface="Fibre"/>
                <a:cs typeface="Times New Roman" panose="02020603050405020304" pitchFamily="18" charset="0"/>
                <a:sym typeface="Fibre"/>
              </a:rPr>
              <a:t> ĐÂU</a:t>
            </a:r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xmlns="" id="{07829390-FEA5-4435-4237-B46AA72A2D0F}"/>
              </a:ext>
            </a:extLst>
          </p:cNvPr>
          <p:cNvSpPr/>
          <p:nvPr/>
        </p:nvSpPr>
        <p:spPr>
          <a:xfrm>
            <a:off x="3000154" y="2586994"/>
            <a:ext cx="6452945" cy="3461109"/>
          </a:xfrm>
          <a:custGeom>
            <a:avLst/>
            <a:gdLst/>
            <a:ahLst/>
            <a:cxnLst/>
            <a:rect l="l" t="t" r="r" b="b"/>
            <a:pathLst>
              <a:path w="2592333" h="1728222">
                <a:moveTo>
                  <a:pt x="0" y="0"/>
                </a:moveTo>
                <a:lnTo>
                  <a:pt x="2592333" y="0"/>
                </a:lnTo>
                <a:lnTo>
                  <a:pt x="2592333" y="1728223"/>
                </a:lnTo>
                <a:lnTo>
                  <a:pt x="0" y="17282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729"/>
          </a:p>
        </p:txBody>
      </p:sp>
    </p:spTree>
    <p:extLst>
      <p:ext uri="{BB962C8B-B14F-4D97-AF65-F5344CB8AC3E}">
        <p14:creationId xmlns:p14="http://schemas.microsoft.com/office/powerpoint/2010/main" val="18417942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D73460-C2C2-0F7E-7EBC-AFD36F3511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A650729-C8B5-4906-47B5-8C9DC1C99E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frame of flowers and trees&#10;&#10;Description automatically generated">
            <a:extLst>
              <a:ext uri="{FF2B5EF4-FFF2-40B4-BE49-F238E27FC236}">
                <a16:creationId xmlns:a16="http://schemas.microsoft.com/office/drawing/2014/main" xmlns="" id="{E0EB0C71-F75A-D41B-29E9-E9BC35550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reeform 15">
            <a:extLst>
              <a:ext uri="{FF2B5EF4-FFF2-40B4-BE49-F238E27FC236}">
                <a16:creationId xmlns:a16="http://schemas.microsoft.com/office/drawing/2014/main" xmlns="" id="{57727E57-B7D0-26C3-8481-3C51A99BB472}"/>
              </a:ext>
            </a:extLst>
          </p:cNvPr>
          <p:cNvSpPr/>
          <p:nvPr/>
        </p:nvSpPr>
        <p:spPr>
          <a:xfrm>
            <a:off x="3950963" y="3784691"/>
            <a:ext cx="3701588" cy="3475724"/>
          </a:xfrm>
          <a:custGeom>
            <a:avLst/>
            <a:gdLst/>
            <a:ahLst/>
            <a:cxnLst/>
            <a:rect l="l" t="t" r="r" b="b"/>
            <a:pathLst>
              <a:path w="2706406" h="2472978">
                <a:moveTo>
                  <a:pt x="0" y="0"/>
                </a:moveTo>
                <a:lnTo>
                  <a:pt x="2706406" y="0"/>
                </a:lnTo>
                <a:lnTo>
                  <a:pt x="2706406" y="2472978"/>
                </a:lnTo>
                <a:lnTo>
                  <a:pt x="0" y="24729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E1FEDF0-FEBC-4137-871B-D05F1763DDC6}"/>
              </a:ext>
            </a:extLst>
          </p:cNvPr>
          <p:cNvSpPr txBox="1"/>
          <p:nvPr/>
        </p:nvSpPr>
        <p:spPr>
          <a:xfrm>
            <a:off x="2336320" y="934111"/>
            <a:ext cx="75193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</a:t>
            </a:r>
            <a:endParaRPr lang="vi-VN" sz="54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65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94">
          <a:extLst>
            <a:ext uri="{FF2B5EF4-FFF2-40B4-BE49-F238E27FC236}">
              <a16:creationId xmlns:a16="http://schemas.microsoft.com/office/drawing/2014/main" xmlns="" id="{F9B215B7-17AF-37C5-C836-E21F7905F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xmlns="" id="{CA60A921-9633-7405-A8F5-02A0C254C2BE}"/>
              </a:ext>
            </a:extLst>
          </p:cNvPr>
          <p:cNvSpPr txBox="1"/>
          <p:nvPr/>
        </p:nvSpPr>
        <p:spPr>
          <a:xfrm>
            <a:off x="1589645" y="5966927"/>
            <a:ext cx="3430048" cy="6118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24" spc="-59" dirty="0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Quan </a:t>
            </a:r>
            <a:r>
              <a:rPr lang="en-US" sz="3024" spc="-59" dirty="0" err="1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sát</a:t>
            </a:r>
            <a:r>
              <a:rPr lang="en-US" sz="3024" spc="-59" dirty="0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3024" spc="-59" dirty="0" err="1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tranh</a:t>
            </a:r>
            <a:endParaRPr lang="en-US" sz="3024" spc="-59" dirty="0">
              <a:solidFill>
                <a:schemeClr val="tx1"/>
              </a:solidFill>
              <a:latin typeface="UTM Avo" panose="02040603050506020204" pitchFamily="18" charset="0"/>
              <a:ea typeface="Fibre"/>
              <a:cs typeface="Arial" panose="020B0604020202020204" pitchFamily="34" charset="0"/>
              <a:sym typeface="Fibre"/>
            </a:endParaRPr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xmlns="" id="{F6697DEC-B103-EF3F-0EF8-FC51A733AF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74468" y="1817051"/>
            <a:ext cx="2263454" cy="3836364"/>
          </a:xfrm>
          <a:prstGeom prst="rect">
            <a:avLst/>
          </a:prstGeom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xmlns="" id="{BEC9A7D9-922E-D532-E9DD-75753FA01B9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36668" y="1929145"/>
            <a:ext cx="2808999" cy="3624744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xmlns="" id="{60C20D27-B5E5-6CB9-903D-9C89C5FFDDE8}"/>
              </a:ext>
            </a:extLst>
          </p:cNvPr>
          <p:cNvSpPr txBox="1"/>
          <p:nvPr/>
        </p:nvSpPr>
        <p:spPr>
          <a:xfrm>
            <a:off x="6395530" y="5979495"/>
            <a:ext cx="4438056" cy="599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24" spc="-59" dirty="0" err="1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Đoán</a:t>
            </a:r>
            <a:r>
              <a:rPr lang="en-US" sz="3024" spc="-59" dirty="0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3024" spc="-59" dirty="0" err="1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tên</a:t>
            </a:r>
            <a:r>
              <a:rPr lang="en-US" sz="3024" spc="-59" dirty="0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3024" spc="-59" dirty="0" err="1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phong</a:t>
            </a:r>
            <a:r>
              <a:rPr lang="en-US" sz="3024" spc="-59" dirty="0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3024" spc="-59" dirty="0" err="1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cảnh</a:t>
            </a:r>
            <a:endParaRPr lang="en-US" sz="3024" spc="-59" dirty="0">
              <a:solidFill>
                <a:schemeClr val="tx1"/>
              </a:solidFill>
              <a:latin typeface="UTM Avo" panose="02040603050506020204" pitchFamily="18" charset="0"/>
              <a:ea typeface="Fibre"/>
              <a:cs typeface="Arial" panose="020B0604020202020204" pitchFamily="34" charset="0"/>
              <a:sym typeface="Fibre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9088F71-4CD8-B17A-0582-2F2D0FBDC8BB}"/>
              </a:ext>
            </a:extLst>
          </p:cNvPr>
          <p:cNvSpPr/>
          <p:nvPr/>
        </p:nvSpPr>
        <p:spPr>
          <a:xfrm>
            <a:off x="4849571" y="770937"/>
            <a:ext cx="2360488" cy="7326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pc="-101" dirty="0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CÁCH CHƠI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xmlns="" id="{D8314428-926D-AF20-EBE5-3CD6DB156068}"/>
              </a:ext>
            </a:extLst>
          </p:cNvPr>
          <p:cNvSpPr txBox="1"/>
          <p:nvPr/>
        </p:nvSpPr>
        <p:spPr>
          <a:xfrm rot="20581104">
            <a:off x="6987695" y="2564005"/>
            <a:ext cx="2093186" cy="4755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spc="-59" dirty="0" err="1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Đáp</a:t>
            </a:r>
            <a:r>
              <a:rPr lang="en-US" sz="2400" spc="-59" dirty="0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2400" spc="-59" dirty="0" err="1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án</a:t>
            </a:r>
            <a:endParaRPr lang="en-US" sz="2400" spc="-59" dirty="0">
              <a:solidFill>
                <a:schemeClr val="tx1"/>
              </a:solidFill>
              <a:latin typeface="UTM Avo" panose="02040603050506020204" pitchFamily="18" charset="0"/>
              <a:ea typeface="Fibre"/>
              <a:cs typeface="Arial" panose="020B0604020202020204" pitchFamily="34" charset="0"/>
              <a:sym typeface="Fibre"/>
            </a:endParaRPr>
          </a:p>
        </p:txBody>
      </p:sp>
    </p:spTree>
    <p:extLst>
      <p:ext uri="{BB962C8B-B14F-4D97-AF65-F5344CB8AC3E}">
        <p14:creationId xmlns:p14="http://schemas.microsoft.com/office/powerpoint/2010/main" val="130429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Shape 94">
          <a:extLst>
            <a:ext uri="{FF2B5EF4-FFF2-40B4-BE49-F238E27FC236}">
              <a16:creationId xmlns:a16="http://schemas.microsoft.com/office/drawing/2014/main" xmlns="" id="{7A5FAFD2-8913-2B47-9D87-D8DDC49FE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ám phá Vịnh Hạ Long - Kỳ quan thiên nhiên nổi tiếng thế giới">
            <a:extLst>
              <a:ext uri="{FF2B5EF4-FFF2-40B4-BE49-F238E27FC236}">
                <a16:creationId xmlns:a16="http://schemas.microsoft.com/office/drawing/2014/main" xmlns="" id="{0BD6590C-0FD8-F93D-40A9-49D8734D1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629" y="405626"/>
            <a:ext cx="7863753" cy="4954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0B60500-549F-794E-6A76-14A3DB54954B}"/>
              </a:ext>
            </a:extLst>
          </p:cNvPr>
          <p:cNvSpPr txBox="1"/>
          <p:nvPr/>
        </p:nvSpPr>
        <p:spPr>
          <a:xfrm>
            <a:off x="4240364" y="5848866"/>
            <a:ext cx="3711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VỊNH HẠ LONG</a:t>
            </a:r>
          </a:p>
        </p:txBody>
      </p:sp>
    </p:spTree>
    <p:extLst>
      <p:ext uri="{BB962C8B-B14F-4D97-AF65-F5344CB8AC3E}">
        <p14:creationId xmlns:p14="http://schemas.microsoft.com/office/powerpoint/2010/main" val="227123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94">
          <a:extLst>
            <a:ext uri="{FF2B5EF4-FFF2-40B4-BE49-F238E27FC236}">
              <a16:creationId xmlns:a16="http://schemas.microsoft.com/office/drawing/2014/main" xmlns="" id="{7A5E50F5-38EC-77D7-2304-2C6B4F862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C1B2A4E-D60E-AC96-5650-2F16A8ADA78B}"/>
              </a:ext>
            </a:extLst>
          </p:cNvPr>
          <p:cNvSpPr txBox="1"/>
          <p:nvPr/>
        </p:nvSpPr>
        <p:spPr>
          <a:xfrm>
            <a:off x="4641916" y="6127417"/>
            <a:ext cx="2908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75981">
              <a:defRPr/>
            </a:pPr>
            <a:r>
              <a:rPr lang="en-US" sz="36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CỐ ĐÔ HUẾ</a:t>
            </a:r>
          </a:p>
        </p:txBody>
      </p:sp>
      <p:pic>
        <p:nvPicPr>
          <p:cNvPr id="3" name="Picture 4" descr="Mức vé tham quan Di tích Cố đô Huế từ năm 2023">
            <a:extLst>
              <a:ext uri="{FF2B5EF4-FFF2-40B4-BE49-F238E27FC236}">
                <a16:creationId xmlns:a16="http://schemas.microsoft.com/office/drawing/2014/main" xmlns="" id="{794BE241-2EA1-8DED-BB3D-ACC8D23A4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779" y="849105"/>
            <a:ext cx="8761357" cy="4651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19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Shape 94">
          <a:extLst>
            <a:ext uri="{FF2B5EF4-FFF2-40B4-BE49-F238E27FC236}">
              <a16:creationId xmlns:a16="http://schemas.microsoft.com/office/drawing/2014/main" xmlns="" id="{300C3473-8E24-DD37-4C39-AA484DA94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7E3256A-8766-5915-E76B-1566B9FDF6B8}"/>
              </a:ext>
            </a:extLst>
          </p:cNvPr>
          <p:cNvSpPr txBox="1"/>
          <p:nvPr/>
        </p:nvSpPr>
        <p:spPr>
          <a:xfrm>
            <a:off x="4049606" y="6081661"/>
            <a:ext cx="4092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75981">
              <a:defRPr/>
            </a:pPr>
            <a:r>
              <a:rPr lang="en-US" sz="36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CHỢ BẾN THÀNH</a:t>
            </a:r>
          </a:p>
        </p:txBody>
      </p:sp>
      <p:pic>
        <p:nvPicPr>
          <p:cNvPr id="3" name="Picture 2" descr="Chợ Bến Thành sẽ được cải tạo ra sao? - Tuổi Trẻ Online">
            <a:extLst>
              <a:ext uri="{FF2B5EF4-FFF2-40B4-BE49-F238E27FC236}">
                <a16:creationId xmlns:a16="http://schemas.microsoft.com/office/drawing/2014/main" xmlns="" id="{BEDE9822-1E22-C4B1-7DAC-FEBC18985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017" y="611432"/>
            <a:ext cx="8102991" cy="5289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30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D73460-C2C2-0F7E-7EBC-AFD36F3511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A650729-C8B5-4906-47B5-8C9DC1C99E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frame of flowers and trees&#10;&#10;Description automatically generated">
            <a:extLst>
              <a:ext uri="{FF2B5EF4-FFF2-40B4-BE49-F238E27FC236}">
                <a16:creationId xmlns:a16="http://schemas.microsoft.com/office/drawing/2014/main" xmlns="" id="{E0EB0C71-F75A-D41B-29E9-E9BC35550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reeform 15">
            <a:extLst>
              <a:ext uri="{FF2B5EF4-FFF2-40B4-BE49-F238E27FC236}">
                <a16:creationId xmlns:a16="http://schemas.microsoft.com/office/drawing/2014/main" xmlns="" id="{57727E57-B7D0-26C3-8481-3C51A99BB472}"/>
              </a:ext>
            </a:extLst>
          </p:cNvPr>
          <p:cNvSpPr/>
          <p:nvPr/>
        </p:nvSpPr>
        <p:spPr>
          <a:xfrm>
            <a:off x="3950963" y="3784691"/>
            <a:ext cx="3701588" cy="3475724"/>
          </a:xfrm>
          <a:custGeom>
            <a:avLst/>
            <a:gdLst/>
            <a:ahLst/>
            <a:cxnLst/>
            <a:rect l="l" t="t" r="r" b="b"/>
            <a:pathLst>
              <a:path w="2706406" h="2472978">
                <a:moveTo>
                  <a:pt x="0" y="0"/>
                </a:moveTo>
                <a:lnTo>
                  <a:pt x="2706406" y="0"/>
                </a:lnTo>
                <a:lnTo>
                  <a:pt x="2706406" y="2472978"/>
                </a:lnTo>
                <a:lnTo>
                  <a:pt x="0" y="24729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E1FEDF0-FEBC-4137-871B-D05F1763DDC6}"/>
              </a:ext>
            </a:extLst>
          </p:cNvPr>
          <p:cNvSpPr txBox="1"/>
          <p:nvPr/>
        </p:nvSpPr>
        <p:spPr>
          <a:xfrm>
            <a:off x="2336320" y="2049177"/>
            <a:ext cx="751935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8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88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36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234</TotalTime>
  <Words>428</Words>
  <Application>Microsoft Office PowerPoint</Application>
  <PresentationFormat>Widescreen</PresentationFormat>
  <Paragraphs>48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Fibre</vt:lpstr>
      <vt:lpstr>Lazydog</vt:lpstr>
      <vt:lpstr>Quicksand Semi-Bold</vt:lpstr>
      <vt:lpstr>Times New Roman</vt:lpstr>
      <vt:lpstr>UTM Avo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description>9Slide.vn</dc:description>
  <cp:lastModifiedBy>Admin</cp:lastModifiedBy>
  <cp:revision>12</cp:revision>
  <dcterms:created xsi:type="dcterms:W3CDTF">2024-03-31T11:53:42Z</dcterms:created>
  <dcterms:modified xsi:type="dcterms:W3CDTF">2025-02-11T08:23:38Z</dcterms:modified>
  <cp:category>9Slide.vn</cp:category>
</cp:coreProperties>
</file>