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1" r:id="rId1"/>
  </p:sldMasterIdLst>
  <p:notesMasterIdLst>
    <p:notesMasterId r:id="rId15"/>
  </p:notesMasterIdLst>
  <p:sldIdLst>
    <p:sldId id="298" r:id="rId2"/>
    <p:sldId id="260" r:id="rId3"/>
    <p:sldId id="277" r:id="rId4"/>
    <p:sldId id="279" r:id="rId5"/>
    <p:sldId id="278" r:id="rId6"/>
    <p:sldId id="280" r:id="rId7"/>
    <p:sldId id="281" r:id="rId8"/>
    <p:sldId id="290" r:id="rId9"/>
    <p:sldId id="294" r:id="rId10"/>
    <p:sldId id="291" r:id="rId11"/>
    <p:sldId id="295" r:id="rId12"/>
    <p:sldId id="296" r:id="rId13"/>
    <p:sldId id="26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28"/>
  </p:normalViewPr>
  <p:slideViewPr>
    <p:cSldViewPr snapToGrid="0">
      <p:cViewPr varScale="1">
        <p:scale>
          <a:sx n="63" d="100"/>
          <a:sy n="63" d="100"/>
        </p:scale>
        <p:origin x="-9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3858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304AFD-CBB6-49B9-97BF-B7ECE65EE1B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865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“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55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“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702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“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68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6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44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38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11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36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ô </a:t>
            </a:r>
            <a:r>
              <a:rPr lang="en-US" baseline="0" dirty="0" err="1"/>
              <a:t>số</a:t>
            </a:r>
            <a:r>
              <a:rPr lang="en-US" baseline="0" dirty="0"/>
              <a:t> 1-9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lười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PLAY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xoay</a:t>
            </a:r>
            <a:r>
              <a:rPr lang="en-US" baseline="0" dirty="0"/>
              <a:t>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STOP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99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“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quay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99908-BD8C-4D42-845E-47FC8930B4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2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1DBFBBC3-DC52-43D9-B2DD-0275893A520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2025/3/12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A9052B5-471B-4F9D-B8AC-7194FB67EAE7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slide" Target="slide8.xml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slide" Target="slide8.xml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4.gif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12" Type="http://schemas.openxmlformats.org/officeDocument/2006/relationships/image" Target="../media/image23.gif"/><Relationship Id="rId2" Type="http://schemas.openxmlformats.org/officeDocument/2006/relationships/audio" Target="../media/media1.wav"/><Relationship Id="rId16" Type="http://schemas.openxmlformats.org/officeDocument/2006/relationships/slide" Target="slide13.xml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11" Type="http://schemas.openxmlformats.org/officeDocument/2006/relationships/image" Target="../media/image22.gif"/><Relationship Id="rId5" Type="http://schemas.openxmlformats.org/officeDocument/2006/relationships/audio" Target="../media/audio1.wav"/><Relationship Id="rId15" Type="http://schemas.openxmlformats.org/officeDocument/2006/relationships/image" Target="../media/image26.jpeg"/><Relationship Id="rId10" Type="http://schemas.openxmlformats.org/officeDocument/2006/relationships/slide" Target="slide12.xml"/><Relationship Id="rId4" Type="http://schemas.openxmlformats.org/officeDocument/2006/relationships/notesSlide" Target="../notesSlides/notesSlide8.xml"/><Relationship Id="rId9" Type="http://schemas.openxmlformats.org/officeDocument/2006/relationships/slide" Target="slide11.xml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5" Type="http://schemas.openxmlformats.org/officeDocument/2006/relationships/slide" Target="slide8.xml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98" y="0"/>
            <a:ext cx="12192000" cy="6858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F279F1D-AD08-4B45-B1EB-44BB66A16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83">
            <a:off x="69437" y="2604484"/>
            <a:ext cx="2640061" cy="26400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55ABCE1-5BDD-4F37-99CE-827B9212E845}"/>
              </a:ext>
            </a:extLst>
          </p:cNvPr>
          <p:cNvGrpSpPr/>
          <p:nvPr/>
        </p:nvGrpSpPr>
        <p:grpSpPr>
          <a:xfrm>
            <a:off x="1925872" y="1120329"/>
            <a:ext cx="649803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" name="流程图: 合并 9">
              <a:extLst>
                <a:ext uri="{FF2B5EF4-FFF2-40B4-BE49-F238E27FC236}">
                  <a16:creationId xmlns="" xmlns:a16="http://schemas.microsoft.com/office/drawing/2014/main" id="{24419F8B-E282-4D14-80A5-0D00875D9F99}"/>
                </a:ext>
              </a:extLst>
            </p:cNvPr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11" name="流程图: 合并 10">
              <a:extLst>
                <a:ext uri="{FF2B5EF4-FFF2-40B4-BE49-F238E27FC236}">
                  <a16:creationId xmlns="" xmlns:a16="http://schemas.microsoft.com/office/drawing/2014/main" id="{DB6C4316-9B7E-4C02-BFD6-077C14E31614}"/>
                </a:ext>
              </a:extLst>
            </p:cNvPr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=""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=""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zh-CN" altLang="en-US" sz="18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8E5723-B139-4A39-9047-4AA0B71BE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44" y="1952056"/>
            <a:ext cx="8646020" cy="26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75606" y="277654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Nên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000" y="2776540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nên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82" y="2802015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57" y="2853687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6BD2E2-2F14-C125-9561-A087B6FAD545}"/>
              </a:ext>
            </a:extLst>
          </p:cNvPr>
          <p:cNvGrpSpPr/>
          <p:nvPr/>
        </p:nvGrpSpPr>
        <p:grpSpPr>
          <a:xfrm>
            <a:off x="4667494" y="4702499"/>
            <a:ext cx="2830586" cy="1104900"/>
            <a:chOff x="4667494" y="4702499"/>
            <a:chExt cx="2359211" cy="1104900"/>
          </a:xfrm>
          <a:solidFill>
            <a:srgbClr val="00B0F0"/>
          </a:solidFill>
        </p:grpSpPr>
        <p:sp>
          <p:nvSpPr>
            <p:cNvPr id="3" name="Cloud 2">
              <a:hlinkClick r:id="rId14" action="ppaction://hlinksldjump"/>
              <a:extLst>
                <a:ext uri="{FF2B5EF4-FFF2-40B4-BE49-F238E27FC236}">
                  <a16:creationId xmlns:a16="http://schemas.microsoft.com/office/drawing/2014/main" xmlns="" id="{10C7B254-B144-00D2-B87E-5714030752D7}"/>
                </a:ext>
              </a:extLst>
            </p:cNvPr>
            <p:cNvSpPr/>
            <p:nvPr/>
          </p:nvSpPr>
          <p:spPr>
            <a:xfrm>
              <a:off x="4667494" y="4702499"/>
              <a:ext cx="2359211" cy="1104900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5" name="TextBox 4">
              <a:hlinkClick r:id="rId14" action="ppaction://hlinksldjump"/>
              <a:extLst>
                <a:ext uri="{FF2B5EF4-FFF2-40B4-BE49-F238E27FC236}">
                  <a16:creationId xmlns:a16="http://schemas.microsoft.com/office/drawing/2014/main" xmlns="" id="{86D4C9DA-0BA9-0FD5-132A-DB7F25AD664F}"/>
                </a:ext>
              </a:extLst>
            </p:cNvPr>
            <p:cNvSpPr txBox="1"/>
            <p:nvPr/>
          </p:nvSpPr>
          <p:spPr>
            <a:xfrm>
              <a:off x="5131881" y="4853628"/>
              <a:ext cx="14744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vòng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 quay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A7C782-0238-FEDE-BB74-8D6F0129ADE1}"/>
              </a:ext>
            </a:extLst>
          </p:cNvPr>
          <p:cNvSpPr txBox="1"/>
          <p:nvPr/>
        </p:nvSpPr>
        <p:spPr>
          <a:xfrm>
            <a:off x="10361978" y="6478960"/>
            <a:ext cx="172692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xmlns="" id="{AFD20DE9-387C-25F8-9E8E-469ADF57D9F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5"/>
            <a:ext cx="600075" cy="6696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F6E1E8-A4D6-157A-F749-8DECC37E1DB3}"/>
              </a:ext>
            </a:extLst>
          </p:cNvPr>
          <p:cNvGrpSpPr/>
          <p:nvPr/>
        </p:nvGrpSpPr>
        <p:grpSpPr>
          <a:xfrm>
            <a:off x="1838424" y="219226"/>
            <a:ext cx="8248852" cy="2264092"/>
            <a:chOff x="867250" y="219226"/>
            <a:chExt cx="10526728" cy="2264092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867250" y="219226"/>
              <a:ext cx="10526728" cy="2264092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5841F52-AED3-2B71-7CB9-67369F0E8CE9}"/>
                </a:ext>
              </a:extLst>
            </p:cNvPr>
            <p:cNvSpPr txBox="1"/>
            <p:nvPr/>
          </p:nvSpPr>
          <p:spPr>
            <a:xfrm>
              <a:off x="1575706" y="325621"/>
              <a:ext cx="507497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Quan sát hình sau đây và đưa ra nhận xét hành động đó là "Nên" hay "Không nên" để bảo vệ cột sống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FF2CC71-6532-BC83-96A7-C6582700BE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5530" y="325621"/>
            <a:ext cx="1910462" cy="21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96000" y="255259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Không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nên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62008" y="2552595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Nên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49" y="2578070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381" y="2629742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6BD2E2-2F14-C125-9561-A087B6FAD545}"/>
              </a:ext>
            </a:extLst>
          </p:cNvPr>
          <p:cNvGrpSpPr/>
          <p:nvPr/>
        </p:nvGrpSpPr>
        <p:grpSpPr>
          <a:xfrm>
            <a:off x="4667494" y="4702499"/>
            <a:ext cx="2830586" cy="1104900"/>
            <a:chOff x="4667494" y="4702499"/>
            <a:chExt cx="2359211" cy="1104900"/>
          </a:xfrm>
          <a:solidFill>
            <a:srgbClr val="00B0F0"/>
          </a:solidFill>
        </p:grpSpPr>
        <p:sp>
          <p:nvSpPr>
            <p:cNvPr id="3" name="Cloud 2">
              <a:hlinkClick r:id="rId14" action="ppaction://hlinksldjump"/>
              <a:extLst>
                <a:ext uri="{FF2B5EF4-FFF2-40B4-BE49-F238E27FC236}">
                  <a16:creationId xmlns:a16="http://schemas.microsoft.com/office/drawing/2014/main" xmlns="" id="{10C7B254-B144-00D2-B87E-5714030752D7}"/>
                </a:ext>
              </a:extLst>
            </p:cNvPr>
            <p:cNvSpPr/>
            <p:nvPr/>
          </p:nvSpPr>
          <p:spPr>
            <a:xfrm>
              <a:off x="4667494" y="4702499"/>
              <a:ext cx="2359211" cy="1104900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5" name="TextBox 4">
              <a:hlinkClick r:id="rId15" action="ppaction://hlinksldjump"/>
              <a:extLst>
                <a:ext uri="{FF2B5EF4-FFF2-40B4-BE49-F238E27FC236}">
                  <a16:creationId xmlns:a16="http://schemas.microsoft.com/office/drawing/2014/main" xmlns="" id="{86D4C9DA-0BA9-0FD5-132A-DB7F25AD664F}"/>
                </a:ext>
              </a:extLst>
            </p:cNvPr>
            <p:cNvSpPr txBox="1"/>
            <p:nvPr/>
          </p:nvSpPr>
          <p:spPr>
            <a:xfrm>
              <a:off x="5131881" y="4853628"/>
              <a:ext cx="14744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vòng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 quay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A7C782-0238-FEDE-BB74-8D6F0129ADE1}"/>
              </a:ext>
            </a:extLst>
          </p:cNvPr>
          <p:cNvSpPr txBox="1"/>
          <p:nvPr/>
        </p:nvSpPr>
        <p:spPr>
          <a:xfrm>
            <a:off x="10361978" y="6478960"/>
            <a:ext cx="172692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xmlns="" id="{AFD20DE9-387C-25F8-9E8E-469ADF57D9F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5"/>
            <a:ext cx="600075" cy="6696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F6E1E8-A4D6-157A-F749-8DECC37E1DB3}"/>
              </a:ext>
            </a:extLst>
          </p:cNvPr>
          <p:cNvGrpSpPr/>
          <p:nvPr/>
        </p:nvGrpSpPr>
        <p:grpSpPr>
          <a:xfrm>
            <a:off x="2003985" y="211122"/>
            <a:ext cx="8210349" cy="2211944"/>
            <a:chOff x="845044" y="211122"/>
            <a:chExt cx="10526728" cy="2211944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845044" y="223790"/>
              <a:ext cx="10526728" cy="2199276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5841F52-AED3-2B71-7CB9-67369F0E8CE9}"/>
                </a:ext>
              </a:extLst>
            </p:cNvPr>
            <p:cNvSpPr txBox="1"/>
            <p:nvPr/>
          </p:nvSpPr>
          <p:spPr>
            <a:xfrm>
              <a:off x="2039629" y="211122"/>
              <a:ext cx="544357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Quan sát hình sau đây và đưa ra nhận xét hành động đó là "Nên" hay "Không nên" để bảo vệ cột sống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6494F8-ED22-C408-2DAB-E5D85ACAE43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4680" t="20089" r="2357" b="46296"/>
          <a:stretch/>
        </p:blipFill>
        <p:spPr>
          <a:xfrm>
            <a:off x="7672705" y="260366"/>
            <a:ext cx="1300607" cy="21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4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96000" y="255259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Không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nên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62008" y="2552595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Nên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76" y="2578070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65" y="2629742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6BD2E2-2F14-C125-9561-A087B6FAD545}"/>
              </a:ext>
            </a:extLst>
          </p:cNvPr>
          <p:cNvGrpSpPr/>
          <p:nvPr/>
        </p:nvGrpSpPr>
        <p:grpSpPr>
          <a:xfrm>
            <a:off x="4667494" y="4702499"/>
            <a:ext cx="2830586" cy="1104900"/>
            <a:chOff x="4667494" y="4702499"/>
            <a:chExt cx="2359211" cy="1104900"/>
          </a:xfrm>
          <a:solidFill>
            <a:srgbClr val="00B0F0"/>
          </a:solidFill>
        </p:grpSpPr>
        <p:sp>
          <p:nvSpPr>
            <p:cNvPr id="3" name="Cloud 2">
              <a:hlinkClick r:id="rId14" action="ppaction://hlinksldjump"/>
              <a:extLst>
                <a:ext uri="{FF2B5EF4-FFF2-40B4-BE49-F238E27FC236}">
                  <a16:creationId xmlns:a16="http://schemas.microsoft.com/office/drawing/2014/main" xmlns="" id="{10C7B254-B144-00D2-B87E-5714030752D7}"/>
                </a:ext>
              </a:extLst>
            </p:cNvPr>
            <p:cNvSpPr/>
            <p:nvPr/>
          </p:nvSpPr>
          <p:spPr>
            <a:xfrm>
              <a:off x="4667494" y="4702499"/>
              <a:ext cx="2359211" cy="1104900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5" name="TextBox 4">
              <a:hlinkClick r:id="rId15" action="ppaction://hlinksldjump"/>
              <a:extLst>
                <a:ext uri="{FF2B5EF4-FFF2-40B4-BE49-F238E27FC236}">
                  <a16:creationId xmlns:a16="http://schemas.microsoft.com/office/drawing/2014/main" xmlns="" id="{86D4C9DA-0BA9-0FD5-132A-DB7F25AD664F}"/>
                </a:ext>
              </a:extLst>
            </p:cNvPr>
            <p:cNvSpPr txBox="1"/>
            <p:nvPr/>
          </p:nvSpPr>
          <p:spPr>
            <a:xfrm>
              <a:off x="5131881" y="4853628"/>
              <a:ext cx="14744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vòng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 quay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A7C782-0238-FEDE-BB74-8D6F0129ADE1}"/>
              </a:ext>
            </a:extLst>
          </p:cNvPr>
          <p:cNvSpPr txBox="1"/>
          <p:nvPr/>
        </p:nvSpPr>
        <p:spPr>
          <a:xfrm>
            <a:off x="10361978" y="6478960"/>
            <a:ext cx="172692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xmlns="" id="{AFD20DE9-387C-25F8-9E8E-469ADF57D9F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5"/>
            <a:ext cx="600075" cy="6696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F6E1E8-A4D6-157A-F749-8DECC37E1DB3}"/>
              </a:ext>
            </a:extLst>
          </p:cNvPr>
          <p:cNvGrpSpPr/>
          <p:nvPr/>
        </p:nvGrpSpPr>
        <p:grpSpPr>
          <a:xfrm>
            <a:off x="2003985" y="211122"/>
            <a:ext cx="8210349" cy="2211944"/>
            <a:chOff x="845044" y="211122"/>
            <a:chExt cx="10526728" cy="2211944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845044" y="223790"/>
              <a:ext cx="10526728" cy="2199276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5841F52-AED3-2B71-7CB9-67369F0E8CE9}"/>
                </a:ext>
              </a:extLst>
            </p:cNvPr>
            <p:cNvSpPr txBox="1"/>
            <p:nvPr/>
          </p:nvSpPr>
          <p:spPr>
            <a:xfrm>
              <a:off x="2039629" y="211122"/>
              <a:ext cx="544357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Quan sát hình sau đây và đưa ra nhận xét hành động đó là "Nên" hay "Không nên" để bảo vệ cột sống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A3C0A50-7ECC-5AFC-101C-3B5448D725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9442" y="276987"/>
            <a:ext cx="1059576" cy="20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3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3;p32">
            <a:extLst>
              <a:ext uri="{FF2B5EF4-FFF2-40B4-BE49-F238E27FC236}">
                <a16:creationId xmlns:a16="http://schemas.microsoft.com/office/drawing/2014/main" xmlns="" id="{5BA8216E-ADB4-81E6-9DEA-D616D3D4CE8A}"/>
              </a:ext>
            </a:extLst>
          </p:cNvPr>
          <p:cNvSpPr/>
          <p:nvPr/>
        </p:nvSpPr>
        <p:spPr>
          <a:xfrm rot="-126069" flipH="1">
            <a:off x="1806775" y="1739638"/>
            <a:ext cx="2150129" cy="110965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UTM Avo" panose="02040603050506020204" pitchFamily="18" charset="0"/>
            </a:endParaRPr>
          </a:p>
        </p:txBody>
      </p:sp>
      <p:sp>
        <p:nvSpPr>
          <p:cNvPr id="3" name="Google Shape;924;p32">
            <a:extLst>
              <a:ext uri="{FF2B5EF4-FFF2-40B4-BE49-F238E27FC236}">
                <a16:creationId xmlns:a16="http://schemas.microsoft.com/office/drawing/2014/main" xmlns="" id="{86C1C9D4-852F-C989-21E8-9DCDED3A5B20}"/>
              </a:ext>
            </a:extLst>
          </p:cNvPr>
          <p:cNvSpPr/>
          <p:nvPr/>
        </p:nvSpPr>
        <p:spPr>
          <a:xfrm rot="-126069" flipH="1">
            <a:off x="5266742" y="1739638"/>
            <a:ext cx="2150129" cy="110965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UTM Avo" panose="02040603050506020204" pitchFamily="18" charset="0"/>
            </a:endParaRPr>
          </a:p>
        </p:txBody>
      </p:sp>
      <p:sp>
        <p:nvSpPr>
          <p:cNvPr id="5" name="Google Shape;927;p32">
            <a:extLst>
              <a:ext uri="{FF2B5EF4-FFF2-40B4-BE49-F238E27FC236}">
                <a16:creationId xmlns:a16="http://schemas.microsoft.com/office/drawing/2014/main" xmlns="" id="{B0404196-0F38-7D16-36E1-95513F7F70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16789" y="2380508"/>
            <a:ext cx="2330100" cy="7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UTM Avo" panose="02040603050506020204" pitchFamily="18" charset="0"/>
              </a:rPr>
              <a:t>A.</a:t>
            </a:r>
            <a:endParaRPr sz="2600">
              <a:latin typeface="UTM Avo" panose="02040603050506020204" pitchFamily="18" charset="0"/>
            </a:endParaRPr>
          </a:p>
        </p:txBody>
      </p:sp>
      <p:sp>
        <p:nvSpPr>
          <p:cNvPr id="6" name="Google Shape;929;p32">
            <a:extLst>
              <a:ext uri="{FF2B5EF4-FFF2-40B4-BE49-F238E27FC236}">
                <a16:creationId xmlns:a16="http://schemas.microsoft.com/office/drawing/2014/main" xmlns="" id="{60784671-F79C-09E1-2A65-E9A0BC11A637}"/>
              </a:ext>
            </a:extLst>
          </p:cNvPr>
          <p:cNvSpPr txBox="1">
            <a:spLocks/>
          </p:cNvSpPr>
          <p:nvPr/>
        </p:nvSpPr>
        <p:spPr>
          <a:xfrm>
            <a:off x="5176757" y="2380508"/>
            <a:ext cx="2330100" cy="7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>
                <a:latin typeface="UTM Avo" panose="02040603050506020204" pitchFamily="18" charset="0"/>
              </a:rPr>
              <a:t>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0586A9-A177-11BC-8302-EC8CDE35178D}"/>
              </a:ext>
            </a:extLst>
          </p:cNvPr>
          <p:cNvSpPr txBox="1"/>
          <p:nvPr/>
        </p:nvSpPr>
        <p:spPr>
          <a:xfrm>
            <a:off x="1748390" y="3054076"/>
            <a:ext cx="2249914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Hoàn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vở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B797F1-E37F-052B-399E-B9C29ECB89C0}"/>
              </a:ext>
            </a:extLst>
          </p:cNvPr>
          <p:cNvSpPr txBox="1"/>
          <p:nvPr/>
        </p:nvSpPr>
        <p:spPr>
          <a:xfrm>
            <a:off x="5417706" y="3110869"/>
            <a:ext cx="1861185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Chuẩn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mới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</a:p>
        </p:txBody>
      </p:sp>
      <p:sp>
        <p:nvSpPr>
          <p:cNvPr id="9" name="Google Shape;3194;p35">
            <a:extLst>
              <a:ext uri="{FF2B5EF4-FFF2-40B4-BE49-F238E27FC236}">
                <a16:creationId xmlns:a16="http://schemas.microsoft.com/office/drawing/2014/main" xmlns="" id="{0E0D9AA2-416C-C133-A00A-D6AB1D9EBC7C}"/>
              </a:ext>
            </a:extLst>
          </p:cNvPr>
          <p:cNvSpPr txBox="1">
            <a:spLocks/>
          </p:cNvSpPr>
          <p:nvPr/>
        </p:nvSpPr>
        <p:spPr>
          <a:xfrm>
            <a:off x="2534674" y="821522"/>
            <a:ext cx="4682714" cy="7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7F1D8F-2D54-9406-A1AD-FFF82D50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9" y="3441490"/>
            <a:ext cx="3517840" cy="3512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650AB7-1BF6-BC5A-7266-6E13FC8B6E86}"/>
              </a:ext>
            </a:extLst>
          </p:cNvPr>
          <p:cNvSpPr txBox="1"/>
          <p:nvPr/>
        </p:nvSpPr>
        <p:spPr>
          <a:xfrm>
            <a:off x="885786" y="1076948"/>
            <a:ext cx="1019764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Thực hành luyện tập phòng tránh cong vẹo cột sống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362D5F-CB55-9FB4-92B7-918DD5B8FE2B}"/>
              </a:ext>
            </a:extLst>
          </p:cNvPr>
          <p:cNvSpPr txBox="1"/>
          <p:nvPr/>
        </p:nvSpPr>
        <p:spPr>
          <a:xfrm>
            <a:off x="1063287" y="1860452"/>
            <a:ext cx="10286798" cy="18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v"/>
            </a:pPr>
            <a:r>
              <a:rPr lang="nl-NL" sz="2600" i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nl-NL" sz="2600" i="1" dirty="0">
                <a:solidFill>
                  <a:schemeClr val="bg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 sát các hình và phát hiện xem cách đi, đứng, ngồi và đeo cặp sách của bạn nào có thể dẫn đến bị cong vẹo cột sống? Vì sao?</a:t>
            </a:r>
            <a:endParaRPr lang="en-US" sz="2600" dirty="0">
              <a:solidFill>
                <a:schemeClr val="bg2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81227295-38EC-82B4-1B55-242CB93DDE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09733" y="3668319"/>
            <a:ext cx="1940233" cy="31485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41383E6D-3240-CDB9-7140-C6D31EF4682D}"/>
              </a:ext>
            </a:extLst>
          </p:cNvPr>
          <p:cNvSpPr/>
          <p:nvPr/>
        </p:nvSpPr>
        <p:spPr>
          <a:xfrm>
            <a:off x="5523020" y="3407480"/>
            <a:ext cx="923176" cy="17706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19B0EB2-DF84-6F37-0781-971A05FDD5D5}"/>
              </a:ext>
            </a:extLst>
          </p:cNvPr>
          <p:cNvSpPr/>
          <p:nvPr/>
        </p:nvSpPr>
        <p:spPr>
          <a:xfrm>
            <a:off x="7366669" y="3429000"/>
            <a:ext cx="926725" cy="15795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9CE4AA3-5DFA-B532-BE35-865B2CFF64E0}"/>
              </a:ext>
            </a:extLst>
          </p:cNvPr>
          <p:cNvSpPr/>
          <p:nvPr/>
        </p:nvSpPr>
        <p:spPr>
          <a:xfrm>
            <a:off x="4703445" y="5477135"/>
            <a:ext cx="1093665" cy="13397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FF646E1-E7A2-EA04-1D9F-AC153AE97FEE}"/>
              </a:ext>
            </a:extLst>
          </p:cNvPr>
          <p:cNvSpPr/>
          <p:nvPr/>
        </p:nvSpPr>
        <p:spPr>
          <a:xfrm>
            <a:off x="6616882" y="5252484"/>
            <a:ext cx="1081090" cy="156435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C728E1-F574-B7F6-EA27-5791AC9468CD}"/>
              </a:ext>
            </a:extLst>
          </p:cNvPr>
          <p:cNvSpPr txBox="1"/>
          <p:nvPr/>
        </p:nvSpPr>
        <p:spPr>
          <a:xfrm>
            <a:off x="937588" y="1588470"/>
            <a:ext cx="1023685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Thực hành luyện tập phòng tránh cong vẹo cột sống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F5A519-F55F-CBF1-67BE-D9D0F67EA3B0}"/>
              </a:ext>
            </a:extLst>
          </p:cNvPr>
          <p:cNvSpPr txBox="1"/>
          <p:nvPr/>
        </p:nvSpPr>
        <p:spPr>
          <a:xfrm>
            <a:off x="1091171" y="4159724"/>
            <a:ext cx="5088710" cy="222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400" i="1" dirty="0">
                <a:solidFill>
                  <a:srgbClr val="0070C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Đi, đứng, ngồi sai tư thế lâu như cúi gập, ườn, vẹo sang phải hoặc trái sẽ dẫn đến cong lưng; vẹo lưng</a:t>
            </a:r>
            <a:endParaRPr lang="en-US" sz="2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6E4D2D-20C5-6C1D-ADD5-B04F094FAD9E}"/>
              </a:ext>
            </a:extLst>
          </p:cNvPr>
          <p:cNvSpPr txBox="1"/>
          <p:nvPr/>
        </p:nvSpPr>
        <p:spPr>
          <a:xfrm>
            <a:off x="1074631" y="2074366"/>
            <a:ext cx="10716875" cy="18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v"/>
            </a:pPr>
            <a:r>
              <a:rPr lang="nl-NL" sz="2600" i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nl-NL" sz="2600" i="1" dirty="0">
                <a:solidFill>
                  <a:schemeClr val="bg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 sát các hình và phát hiện xem cách đi, đứng, ngồi và đeo cặp sách của bạn nào có thể dẫn đến bị cong vẹo cột sống? Vì sao?</a:t>
            </a:r>
            <a:endParaRPr lang="en-US" sz="2600" dirty="0">
              <a:solidFill>
                <a:schemeClr val="bg2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AD15FF-C9B1-5413-470C-24237D60BBB5}"/>
              </a:ext>
            </a:extLst>
          </p:cNvPr>
          <p:cNvSpPr/>
          <p:nvPr/>
        </p:nvSpPr>
        <p:spPr>
          <a:xfrm>
            <a:off x="1074631" y="4016064"/>
            <a:ext cx="5284381" cy="2695353"/>
          </a:xfrm>
          <a:prstGeom prst="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557D65-F47A-AFCC-763E-CFE0741EC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72"/>
          <a:stretch/>
        </p:blipFill>
        <p:spPr>
          <a:xfrm>
            <a:off x="6874099" y="3260366"/>
            <a:ext cx="3667777" cy="3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ữ tư thế đúng trong các hoạt động hàng ngày">
            <a:extLst>
              <a:ext uri="{FF2B5EF4-FFF2-40B4-BE49-F238E27FC236}">
                <a16:creationId xmlns:a16="http://schemas.microsoft.com/office/drawing/2014/main" xmlns="" id="{48D2B9BF-0F79-5772-B58D-D9E16020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1" y="3069772"/>
            <a:ext cx="3020618" cy="29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C0F279-FD13-EDCF-D4C2-95FF3F4D50D3}"/>
              </a:ext>
            </a:extLst>
          </p:cNvPr>
          <p:cNvSpPr/>
          <p:nvPr/>
        </p:nvSpPr>
        <p:spPr>
          <a:xfrm>
            <a:off x="8333182" y="5972680"/>
            <a:ext cx="985282" cy="404037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0070C0"/>
                </a:solidFill>
                <a:latin typeface="UTM Avo" panose="02040603050506020204" pitchFamily="18" charset="0"/>
              </a:rPr>
              <a:t>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8E8A5E-0E84-A745-6137-211F96EE1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61" y="2754368"/>
            <a:ext cx="3059089" cy="7048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C7E9972-0B67-42A0-C473-AFBDA20F1B21}"/>
              </a:ext>
            </a:extLst>
          </p:cNvPr>
          <p:cNvGrpSpPr/>
          <p:nvPr/>
        </p:nvGrpSpPr>
        <p:grpSpPr>
          <a:xfrm>
            <a:off x="8020184" y="3196738"/>
            <a:ext cx="2686050" cy="2686050"/>
            <a:chOff x="8031126" y="3069772"/>
            <a:chExt cx="2686050" cy="2686050"/>
          </a:xfrm>
        </p:grpSpPr>
        <p:pic>
          <p:nvPicPr>
            <p:cNvPr id="4" name="Picture 6" descr="Đeo balo đúng cách như thế nào">
              <a:extLst>
                <a:ext uri="{FF2B5EF4-FFF2-40B4-BE49-F238E27FC236}">
                  <a16:creationId xmlns:a16="http://schemas.microsoft.com/office/drawing/2014/main" xmlns="" id="{7CCF82FD-C347-5BE1-922E-9E73DD4C7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126" y="3069772"/>
              <a:ext cx="2686050" cy="268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44D4FBE-AC6D-D536-6485-8658F3552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00613" y="4381750"/>
              <a:ext cx="675725" cy="137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11EED82-290E-5BB2-11FB-8F9232CA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9814" y="4382358"/>
              <a:ext cx="734618" cy="70485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CB77B8-B4F7-D491-F561-D1F257415608}"/>
              </a:ext>
            </a:extLst>
          </p:cNvPr>
          <p:cNvSpPr/>
          <p:nvPr/>
        </p:nvSpPr>
        <p:spPr>
          <a:xfrm>
            <a:off x="9866597" y="5956828"/>
            <a:ext cx="620335" cy="404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UTM Avo" panose="02040603050506020204" pitchFamily="18" charset="0"/>
              </a:rPr>
              <a:t>Sai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8CECA5-3F7D-AE69-9A44-5D812611D015}"/>
              </a:ext>
            </a:extLst>
          </p:cNvPr>
          <p:cNvSpPr/>
          <p:nvPr/>
        </p:nvSpPr>
        <p:spPr>
          <a:xfrm>
            <a:off x="6581191" y="5946147"/>
            <a:ext cx="985283" cy="404037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0070C0"/>
                </a:solidFill>
                <a:latin typeface="UTM Avo" panose="02040603050506020204" pitchFamily="18" charset="0"/>
              </a:rPr>
              <a:t>Đúng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F60C1BD-C81E-F52A-D082-09AD6A8A4283}"/>
              </a:ext>
            </a:extLst>
          </p:cNvPr>
          <p:cNvSpPr/>
          <p:nvPr/>
        </p:nvSpPr>
        <p:spPr>
          <a:xfrm>
            <a:off x="4761775" y="5946146"/>
            <a:ext cx="648148" cy="404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UTM Avo" panose="02040603050506020204" pitchFamily="18" charset="0"/>
              </a:rPr>
              <a:t>Sai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DB410EF-D6BB-017C-97A1-0FFBA46309B3}"/>
              </a:ext>
            </a:extLst>
          </p:cNvPr>
          <p:cNvSpPr/>
          <p:nvPr/>
        </p:nvSpPr>
        <p:spPr>
          <a:xfrm>
            <a:off x="2082562" y="5946702"/>
            <a:ext cx="871868" cy="404037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Đúng</a:t>
            </a:r>
            <a:endParaRPr lang="en-US" sz="18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1B9C06D-537A-7721-0B0F-9C3155FECE33}"/>
              </a:ext>
            </a:extLst>
          </p:cNvPr>
          <p:cNvSpPr/>
          <p:nvPr/>
        </p:nvSpPr>
        <p:spPr>
          <a:xfrm>
            <a:off x="3212174" y="5957334"/>
            <a:ext cx="771841" cy="404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UTM Avo" panose="02040603050506020204" pitchFamily="18" charset="0"/>
              </a:rPr>
              <a:t>Sai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AC408D3-6066-5173-2898-4DE45A37DCA8}"/>
              </a:ext>
            </a:extLst>
          </p:cNvPr>
          <p:cNvSpPr/>
          <p:nvPr/>
        </p:nvSpPr>
        <p:spPr>
          <a:xfrm>
            <a:off x="1094487" y="5956828"/>
            <a:ext cx="771842" cy="404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UTM Avo" panose="02040603050506020204" pitchFamily="18" charset="0"/>
              </a:rPr>
              <a:t>Sai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9DA55C-4A19-7D74-8B65-E29AABF93DA7}"/>
              </a:ext>
            </a:extLst>
          </p:cNvPr>
          <p:cNvSpPr txBox="1"/>
          <p:nvPr/>
        </p:nvSpPr>
        <p:spPr>
          <a:xfrm>
            <a:off x="1177114" y="1484511"/>
            <a:ext cx="979888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Thực hành luyện tập phòng tránh cong vẹo cột sống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B040C2-E60A-71AD-A02D-06DB50FAA520}"/>
              </a:ext>
            </a:extLst>
          </p:cNvPr>
          <p:cNvSpPr txBox="1"/>
          <p:nvPr/>
        </p:nvSpPr>
        <p:spPr>
          <a:xfrm>
            <a:off x="3858818" y="2201222"/>
            <a:ext cx="4474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tư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thế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đúng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endParaRPr lang="en-US" sz="2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" descr="Cách vẽ gấu con mới nhất 2021 - Vẽ.vn">
            <a:extLst>
              <a:ext uri="{FF2B5EF4-FFF2-40B4-BE49-F238E27FC236}">
                <a16:creationId xmlns:a16="http://schemas.microsoft.com/office/drawing/2014/main" xmlns="" id="{4CE60485-C8E3-80F2-92D7-9EEB12B27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69" y="2005279"/>
            <a:ext cx="1536806" cy="15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èn tư thế ngồi học đúng cách cho con khi học online tại nhà">
            <a:extLst>
              <a:ext uri="{FF2B5EF4-FFF2-40B4-BE49-F238E27FC236}">
                <a16:creationId xmlns:a16="http://schemas.microsoft.com/office/drawing/2014/main" xmlns="" id="{680F3EFC-40EC-04D2-9049-B9E5A297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7" y="4150399"/>
            <a:ext cx="3591494" cy="17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6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A8DB2E-EFB8-D031-4888-8D12DEFAFC2F}"/>
              </a:ext>
            </a:extLst>
          </p:cNvPr>
          <p:cNvSpPr txBox="1"/>
          <p:nvPr/>
        </p:nvSpPr>
        <p:spPr>
          <a:xfrm>
            <a:off x="1195184" y="1698267"/>
            <a:ext cx="976698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Thực hành luyện tập phòng tránh cong vẹo cột sống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A9D38C2-9BB5-8435-619B-BC4C58FE4B38}"/>
              </a:ext>
            </a:extLst>
          </p:cNvPr>
          <p:cNvSpPr/>
          <p:nvPr/>
        </p:nvSpPr>
        <p:spPr>
          <a:xfrm>
            <a:off x="1477926" y="3010633"/>
            <a:ext cx="8335925" cy="2331388"/>
          </a:xfrm>
          <a:prstGeom prst="roundRect">
            <a:avLst/>
          </a:prstGeom>
          <a:solidFill>
            <a:srgbClr val="D6F0C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5155D0-CE98-A2C7-0035-772A23E8BE6B}"/>
              </a:ext>
            </a:extLst>
          </p:cNvPr>
          <p:cNvSpPr txBox="1"/>
          <p:nvPr/>
        </p:nvSpPr>
        <p:spPr>
          <a:xfrm>
            <a:off x="2264645" y="3257372"/>
            <a:ext cx="7549205" cy="18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Chế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ăn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uống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không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hợp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lí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hoặc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phải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vác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nặng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quá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sức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không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đúng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dẫn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đến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cong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vẹo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cột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0E4B5828-95D3-CB27-2777-6BB9CDDFFFEB}"/>
              </a:ext>
            </a:extLst>
          </p:cNvPr>
          <p:cNvSpPr/>
          <p:nvPr/>
        </p:nvSpPr>
        <p:spPr>
          <a:xfrm>
            <a:off x="2208891" y="2392326"/>
            <a:ext cx="2252547" cy="865053"/>
          </a:xfrm>
          <a:prstGeom prst="wedgeEllipseCallout">
            <a:avLst>
              <a:gd name="adj1" fmla="val 39290"/>
              <a:gd name="adj2" fmla="val 660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FFFF"/>
                </a:solidFill>
                <a:latin typeface="UTM Avo" panose="02040603050506020204" pitchFamily="18" charset="0"/>
              </a:rPr>
              <a:t>Em có biết?</a:t>
            </a:r>
          </a:p>
        </p:txBody>
      </p:sp>
      <p:pic>
        <p:nvPicPr>
          <p:cNvPr id="8" name="Picture 2" descr="Hình ảnh Mặt Trời đẹp nhất (ảnh chụp, 3D, hình vẽ)">
            <a:extLst>
              <a:ext uri="{FF2B5EF4-FFF2-40B4-BE49-F238E27FC236}">
                <a16:creationId xmlns:a16="http://schemas.microsoft.com/office/drawing/2014/main" xmlns="" id="{5B8F8AA8-45C6-4AAF-062C-4C23507B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596" y="571216"/>
            <a:ext cx="1538404" cy="15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ẻ Em, Học Tập, Học Bài, Giáo Dục, Mầm Non, Tải hình PNG 118 -  Free.Vector6.com">
            <a:extLst>
              <a:ext uri="{FF2B5EF4-FFF2-40B4-BE49-F238E27FC236}">
                <a16:creationId xmlns:a16="http://schemas.microsoft.com/office/drawing/2014/main" xmlns="" id="{FD69A8E2-0DCA-A2FC-564C-C38F48B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280"/>
            <a:ext cx="2692937" cy="23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2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FFC993-23E4-B036-150F-2D4B9AD243F1}"/>
              </a:ext>
            </a:extLst>
          </p:cNvPr>
          <p:cNvSpPr txBox="1"/>
          <p:nvPr/>
        </p:nvSpPr>
        <p:spPr>
          <a:xfrm>
            <a:off x="1204889" y="1468718"/>
            <a:ext cx="978222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Thực hành luyện tập phòng tránh cong vẹo cột sống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F3BB87-1C78-2B76-9231-9930019BA90E}"/>
              </a:ext>
            </a:extLst>
          </p:cNvPr>
          <p:cNvSpPr txBox="1"/>
          <p:nvPr/>
        </p:nvSpPr>
        <p:spPr>
          <a:xfrm>
            <a:off x="1586903" y="2107933"/>
            <a:ext cx="7489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Quan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ảnh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cùng</a:t>
            </a:r>
            <a:endParaRPr lang="en-US" sz="2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CC0C51-9BE2-2C9A-983C-EFB79645E78D}"/>
              </a:ext>
            </a:extLst>
          </p:cNvPr>
          <p:cNvSpPr txBox="1"/>
          <p:nvPr/>
        </p:nvSpPr>
        <p:spPr>
          <a:xfrm>
            <a:off x="705682" y="2600376"/>
            <a:ext cx="5122127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Thự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hiện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đúng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endParaRPr lang="en-US" sz="2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4B5925-7F1D-DB6E-9A67-BAB32BCEFD9A}"/>
              </a:ext>
            </a:extLst>
          </p:cNvPr>
          <p:cNvSpPr txBox="1"/>
          <p:nvPr/>
        </p:nvSpPr>
        <p:spPr>
          <a:xfrm>
            <a:off x="6199588" y="2777969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Thực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600" b="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hiện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600" b="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ngồi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600" b="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học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, </a:t>
            </a:r>
            <a:r>
              <a:rPr lang="en-US" sz="2600" b="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đeo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600" b="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cặp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600" b="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đúng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600" b="0" i="0" dirty="0" err="1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cách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UTM Avo" panose="02040603050506020204" pitchFamily="18" charset="0"/>
              </a:rPr>
              <a:t> </a:t>
            </a:r>
            <a:endParaRPr lang="en-US" sz="2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604BE80-C2E4-F665-F954-27F4FCA30FC6}"/>
              </a:ext>
            </a:extLst>
          </p:cNvPr>
          <p:cNvCxnSpPr/>
          <p:nvPr/>
        </p:nvCxnSpPr>
        <p:spPr>
          <a:xfrm>
            <a:off x="5827809" y="2753618"/>
            <a:ext cx="0" cy="3436239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LaPorte County Parks">
            <a:extLst>
              <a:ext uri="{FF2B5EF4-FFF2-40B4-BE49-F238E27FC236}">
                <a16:creationId xmlns:a16="http://schemas.microsoft.com/office/drawing/2014/main" xmlns="" id="{7EE0BB4B-1826-1BA1-B73B-D4DEAA90AC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544" y="448819"/>
            <a:ext cx="1300456" cy="15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CE3E079-F8AD-5CD3-70F8-4F074C31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81" y="3808079"/>
            <a:ext cx="4365365" cy="23817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6BCBC87-1A37-7BA6-F281-560AD9760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852" y="3848114"/>
            <a:ext cx="5084250" cy="22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6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01BC8C-C0E3-E151-F1BB-E003220D3520}"/>
              </a:ext>
            </a:extLst>
          </p:cNvPr>
          <p:cNvSpPr txBox="1"/>
          <p:nvPr/>
        </p:nvSpPr>
        <p:spPr>
          <a:xfrm>
            <a:off x="946576" y="1451059"/>
            <a:ext cx="10545988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Thực hành luyện tập phòng tránh cong vẹo cột sống</a:t>
            </a:r>
            <a:endParaRPr lang="en-US" sz="260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0C6BAE-5FEC-6AC7-CE6D-AD1B93E5BE8E}"/>
              </a:ext>
            </a:extLst>
          </p:cNvPr>
          <p:cNvSpPr/>
          <p:nvPr/>
        </p:nvSpPr>
        <p:spPr>
          <a:xfrm>
            <a:off x="1188310" y="2599372"/>
            <a:ext cx="9284760" cy="2117007"/>
          </a:xfrm>
          <a:prstGeom prst="rect">
            <a:avLst/>
          </a:prstGeom>
          <a:solidFill>
            <a:srgbClr val="D6F0CD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E09767-384E-32F0-2DE4-C423628FD61F}"/>
              </a:ext>
            </a:extLst>
          </p:cNvPr>
          <p:cNvSpPr txBox="1"/>
          <p:nvPr/>
        </p:nvSpPr>
        <p:spPr>
          <a:xfrm>
            <a:off x="1864969" y="2685913"/>
            <a:ext cx="7931442" cy="18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phòng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tránh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cong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vẹo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cột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cần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đứng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ngồi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đeo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cặp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sách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đúng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;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không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mang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vác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vật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nặng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quá</a:t>
            </a:r>
            <a:r>
              <a:rPr lang="en-US" sz="2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Avo" panose="02040603050506020204" pitchFamily="18" charset="0"/>
              </a:rPr>
              <a:t>sức</a:t>
            </a:r>
            <a:endParaRPr lang="en-US" sz="2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447A068-3ED1-A8F6-C261-8643482B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3" y="2156679"/>
            <a:ext cx="914400" cy="10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rẻ Em, Học Tập, Học Bài, Giáo Dục, Mầm Non, Tải hình PNG 125 -  Free.Vector6.com">
            <a:extLst>
              <a:ext uri="{FF2B5EF4-FFF2-40B4-BE49-F238E27FC236}">
                <a16:creationId xmlns:a16="http://schemas.microsoft.com/office/drawing/2014/main" xmlns="" id="{6852E7B9-607B-8ABA-617C-BD28956BD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6175"/>
            <a:ext cx="4316819" cy="31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9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323960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9037343" y="19914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85017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6" name="Rounded Rectangle 25">
            <a:hlinkClick r:id="rId7" action="ppaction://hlinksldjump"/>
          </p:cNvPr>
          <p:cNvSpPr/>
          <p:nvPr/>
        </p:nvSpPr>
        <p:spPr>
          <a:xfrm>
            <a:off x="1635358" y="235886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7" name="Rounded Rectangle 26">
            <a:hlinkClick r:id="rId8" action="ppaction://hlinksldjump"/>
          </p:cNvPr>
          <p:cNvSpPr/>
          <p:nvPr/>
        </p:nvSpPr>
        <p:spPr>
          <a:xfrm>
            <a:off x="3133275" y="235886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1635358" y="383365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5" name="Rounded Rectangle 34">
            <a:hlinkClick r:id="rId10" action="ppaction://hlinksldjump"/>
          </p:cNvPr>
          <p:cNvSpPr/>
          <p:nvPr/>
        </p:nvSpPr>
        <p:spPr>
          <a:xfrm>
            <a:off x="3133275" y="383365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740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52" y="225567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5964" y="5403792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STOP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79E1F8EB-50A3-2881-636C-C5872072E2F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5"/>
            <a:ext cx="600075" cy="669657"/>
          </a:xfrm>
          <a:prstGeom prst="rect">
            <a:avLst/>
          </a:prstGeom>
        </p:spPr>
      </p:pic>
      <p:sp>
        <p:nvSpPr>
          <p:cNvPr id="7" name="Oval 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1910BD6-D280-066A-5FD6-56AF6245D8C1}"/>
              </a:ext>
            </a:extLst>
          </p:cNvPr>
          <p:cNvSpPr/>
          <p:nvPr/>
        </p:nvSpPr>
        <p:spPr>
          <a:xfrm>
            <a:off x="972457" y="5394375"/>
            <a:ext cx="3221665" cy="942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Hoàn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thành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59259E-6 L 3.125E-6 -0.02407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96000" y="255259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Không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nên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62008" y="2552595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Nên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76" y="2578070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65" y="2629742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6BD2E2-2F14-C125-9561-A087B6FAD545}"/>
              </a:ext>
            </a:extLst>
          </p:cNvPr>
          <p:cNvGrpSpPr/>
          <p:nvPr/>
        </p:nvGrpSpPr>
        <p:grpSpPr>
          <a:xfrm>
            <a:off x="4667494" y="4702499"/>
            <a:ext cx="2830586" cy="1104900"/>
            <a:chOff x="4667494" y="4702499"/>
            <a:chExt cx="2359211" cy="1104900"/>
          </a:xfrm>
          <a:solidFill>
            <a:srgbClr val="00B0F0"/>
          </a:solidFill>
        </p:grpSpPr>
        <p:sp>
          <p:nvSpPr>
            <p:cNvPr id="3" name="Cloud 2">
              <a:hlinkClick r:id="rId14" action="ppaction://hlinksldjump"/>
              <a:extLst>
                <a:ext uri="{FF2B5EF4-FFF2-40B4-BE49-F238E27FC236}">
                  <a16:creationId xmlns:a16="http://schemas.microsoft.com/office/drawing/2014/main" xmlns="" id="{10C7B254-B144-00D2-B87E-5714030752D7}"/>
                </a:ext>
              </a:extLst>
            </p:cNvPr>
            <p:cNvSpPr/>
            <p:nvPr/>
          </p:nvSpPr>
          <p:spPr>
            <a:xfrm>
              <a:off x="4667494" y="4702499"/>
              <a:ext cx="2359211" cy="1104900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5" name="TextBox 4">
              <a:hlinkClick r:id="rId15" action="ppaction://hlinksldjump"/>
              <a:extLst>
                <a:ext uri="{FF2B5EF4-FFF2-40B4-BE49-F238E27FC236}">
                  <a16:creationId xmlns:a16="http://schemas.microsoft.com/office/drawing/2014/main" xmlns="" id="{86D4C9DA-0BA9-0FD5-132A-DB7F25AD664F}"/>
                </a:ext>
              </a:extLst>
            </p:cNvPr>
            <p:cNvSpPr txBox="1"/>
            <p:nvPr/>
          </p:nvSpPr>
          <p:spPr>
            <a:xfrm>
              <a:off x="5131881" y="4853628"/>
              <a:ext cx="147440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Về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vòng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  <a:sym typeface="Arial"/>
                </a:rPr>
                <a:t> quay</a:t>
              </a:r>
              <a:endPara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A7C782-0238-FEDE-BB74-8D6F0129ADE1}"/>
              </a:ext>
            </a:extLst>
          </p:cNvPr>
          <p:cNvSpPr txBox="1"/>
          <p:nvPr/>
        </p:nvSpPr>
        <p:spPr>
          <a:xfrm>
            <a:off x="10361978" y="6478960"/>
            <a:ext cx="1726928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xmlns="" id="{AFD20DE9-387C-25F8-9E8E-469ADF57D9F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5"/>
            <a:ext cx="600075" cy="6696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F6E1E8-A4D6-157A-F749-8DECC37E1DB3}"/>
              </a:ext>
            </a:extLst>
          </p:cNvPr>
          <p:cNvGrpSpPr/>
          <p:nvPr/>
        </p:nvGrpSpPr>
        <p:grpSpPr>
          <a:xfrm>
            <a:off x="2003985" y="211122"/>
            <a:ext cx="8210349" cy="2211944"/>
            <a:chOff x="845044" y="211122"/>
            <a:chExt cx="10526728" cy="2211944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845044" y="223790"/>
              <a:ext cx="10526728" cy="2199276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5841F52-AED3-2B71-7CB9-67369F0E8CE9}"/>
                </a:ext>
              </a:extLst>
            </p:cNvPr>
            <p:cNvSpPr txBox="1"/>
            <p:nvPr/>
          </p:nvSpPr>
          <p:spPr>
            <a:xfrm>
              <a:off x="2039629" y="211122"/>
              <a:ext cx="544357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Quan sát hình sau đây và đưa ra nhận xét hành động đó là "Nên" hay "Không nên" để bảo vệ cột sống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D75C46-6EDD-6659-2200-9504596360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4146" y="325621"/>
            <a:ext cx="1125253" cy="20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591</Words>
  <Application>Microsoft Office PowerPoint</Application>
  <PresentationFormat>Custom</PresentationFormat>
  <Paragraphs>73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Windows User</cp:lastModifiedBy>
  <cp:revision>16</cp:revision>
  <dcterms:created xsi:type="dcterms:W3CDTF">2023-04-10T09:01:57Z</dcterms:created>
  <dcterms:modified xsi:type="dcterms:W3CDTF">2025-03-12T13:00:13Z</dcterms:modified>
</cp:coreProperties>
</file>