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2"/>
    <p:sldId id="258" r:id="rId3"/>
    <p:sldId id="276" r:id="rId4"/>
    <p:sldId id="256" r:id="rId5"/>
    <p:sldId id="274" r:id="rId6"/>
    <p:sldId id="277" r:id="rId7"/>
    <p:sldId id="278" r:id="rId8"/>
    <p:sldId id="279" r:id="rId9"/>
    <p:sldId id="260" r:id="rId10"/>
    <p:sldId id="280" r:id="rId11"/>
    <p:sldId id="282" r:id="rId12"/>
    <p:sldId id="283" r:id="rId13"/>
    <p:sldId id="284" r:id="rId14"/>
    <p:sldId id="285" r:id="rId15"/>
    <p:sldId id="286" r:id="rId16"/>
    <p:sldId id="287" r:id="rId17"/>
    <p:sldId id="288" r:id="rId18"/>
    <p:sldId id="289"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CAB0ED-E8D8-47FB-B4A2-1689435DD56F}">
          <p14:sldIdLst>
            <p14:sldId id="270"/>
            <p14:sldId id="258"/>
            <p14:sldId id="276"/>
            <p14:sldId id="256"/>
            <p14:sldId id="274"/>
            <p14:sldId id="277"/>
            <p14:sldId id="278"/>
            <p14:sldId id="279"/>
            <p14:sldId id="260"/>
            <p14:sldId id="280"/>
            <p14:sldId id="282"/>
            <p14:sldId id="283"/>
            <p14:sldId id="284"/>
            <p14:sldId id="285"/>
            <p14:sldId id="286"/>
            <p14:sldId id="287"/>
            <p14:sldId id="288"/>
            <p14:sldId id="2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8C77C"/>
    <a:srgbClr val="B7472A"/>
    <a:srgbClr val="84604E"/>
    <a:srgbClr val="C98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7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7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svg"/><Relationship Id="rId7"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16.svg"/><Relationship Id="rId12"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7.pn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14.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13.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15.png"/><Relationship Id="rId9" Type="http://schemas.openxmlformats.org/officeDocument/2006/relationships/image" Target="../media/image44.sv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3.pn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57.svg"/><Relationship Id="rId4" Type="http://schemas.openxmlformats.org/officeDocument/2006/relationships/image" Target="../media/image14.sv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8.png"/><Relationship Id="rId16"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60.svg"/><Relationship Id="rId9" Type="http://schemas.openxmlformats.org/officeDocument/2006/relationships/image" Target="../media/image63.png"/><Relationship Id="rId1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1003" y="0"/>
            <a:ext cx="1019698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92014" y="0"/>
            <a:ext cx="1019698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0668" y="2071406"/>
            <a:ext cx="12935065" cy="7186894"/>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350">
            <a:off x="-93613" y="7616740"/>
            <a:ext cx="3781265" cy="405398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93665">
            <a:off x="-909454" y="-1151112"/>
            <a:ext cx="4125515" cy="369046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97166">
            <a:off x="16029699" y="-837481"/>
            <a:ext cx="2666942" cy="37323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50632" y="6949743"/>
            <a:ext cx="3687506" cy="4250727"/>
          </a:xfrm>
          <a:prstGeom prst="rect">
            <a:avLst/>
          </a:prstGeom>
        </p:spPr>
      </p:pic>
      <p:sp>
        <p:nvSpPr>
          <p:cNvPr id="20" name="TextBox 19"/>
          <p:cNvSpPr txBox="1"/>
          <p:nvPr/>
        </p:nvSpPr>
        <p:spPr>
          <a:xfrm>
            <a:off x="1094922" y="2696277"/>
            <a:ext cx="16002000" cy="5078313"/>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XIN CHÀO CÁC EM! </a:t>
            </a:r>
          </a:p>
          <a:p>
            <a:pPr algn="ctr">
              <a:lnSpc>
                <a:spcPct val="150000"/>
              </a:lnSpc>
            </a:pPr>
            <a:r>
              <a:rPr lang="en-US" sz="7200" b="1">
                <a:latin typeface="Arial" panose="020B0604020202020204" pitchFamily="34" charset="0"/>
                <a:cs typeface="Arial" panose="020B0604020202020204" pitchFamily="34" charset="0"/>
              </a:rPr>
              <a:t>CHÀO MỪNG CÁC EM </a:t>
            </a:r>
          </a:p>
          <a:p>
            <a:pPr algn="ctr">
              <a:lnSpc>
                <a:spcPct val="150000"/>
              </a:lnSpc>
            </a:pPr>
            <a:r>
              <a:rPr lang="en-US" sz="7200" b="1">
                <a:latin typeface="Arial" panose="020B0604020202020204" pitchFamily="34" charset="0"/>
                <a:cs typeface="Arial" panose="020B0604020202020204" pitchFamily="34" charset="0"/>
              </a:rPr>
              <a:t>ĐẾN VỚI TIẾT HỌC HÔM NAY!</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Rounded Rectangle 1"/>
          <p:cNvSpPr/>
          <p:nvPr/>
        </p:nvSpPr>
        <p:spPr>
          <a:xfrm>
            <a:off x="1639697" y="3315289"/>
            <a:ext cx="15621000" cy="4502963"/>
          </a:xfrm>
          <a:prstGeom prst="roundRect">
            <a:avLst/>
          </a:prstGeom>
          <a:solidFill>
            <a:schemeClr val="accent6">
              <a:lumMod val="20000"/>
              <a:lumOff val="8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Thêm ảnh vào trang trình chiếu sẽ giúp bài trình chiếu của em sinh động và hấp dẫn hơn. Hình ảnh sau khi chèn có thể thay đổi kích thước và vị trí cho phù hợp với trang trình chiếu.</a:t>
            </a:r>
            <a:endParaRPr lang="en-US" sz="4000">
              <a:solidFill>
                <a:schemeClr val="tx1"/>
              </a:solidFill>
            </a:endParaRPr>
          </a:p>
        </p:txBody>
      </p:sp>
      <p:sp>
        <p:nvSpPr>
          <p:cNvPr id="22" name="Rectangle 21"/>
          <p:cNvSpPr/>
          <p:nvPr/>
        </p:nvSpPr>
        <p:spPr>
          <a:xfrm>
            <a:off x="0" y="1715989"/>
            <a:ext cx="18288000" cy="861774"/>
          </a:xfrm>
          <a:prstGeom prst="rect">
            <a:avLst/>
          </a:prstGeom>
          <a:solidFill>
            <a:schemeClr val="tx2">
              <a:lumMod val="20000"/>
              <a:lumOff val="80000"/>
            </a:schemeClr>
          </a:solidFill>
          <a:ln>
            <a:solidFill>
              <a:schemeClr val="tx2">
                <a:lumMod val="20000"/>
                <a:lumOff val="80000"/>
              </a:schemeClr>
            </a:solidFill>
          </a:ln>
        </p:spPr>
        <p:txBody>
          <a:bodyPr wrap="square">
            <a:spAutoFit/>
          </a:bodyPr>
          <a:lstStyle/>
          <a:p>
            <a:pPr algn="ctr"/>
            <a:r>
              <a:rPr lang="en-US" sz="5000" b="1">
                <a:solidFill>
                  <a:srgbClr val="C00000"/>
                </a:solidFill>
                <a:latin typeface="Arial" panose="020B0604020202020204" pitchFamily="34" charset="0"/>
                <a:cs typeface="Arial" panose="020B0604020202020204" pitchFamily="34" charset="0"/>
              </a:rPr>
              <a:t>KẾT LUẬN </a:t>
            </a:r>
          </a:p>
        </p:txBody>
      </p:sp>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KHÁM PHÁ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Tree>
    <p:extLst>
      <p:ext uri="{BB962C8B-B14F-4D97-AF65-F5344CB8AC3E}">
        <p14:creationId xmlns:p14="http://schemas.microsoft.com/office/powerpoint/2010/main" val="40143941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3" name="Rectangle 2"/>
          <p:cNvSpPr/>
          <p:nvPr/>
        </p:nvSpPr>
        <p:spPr>
          <a:xfrm>
            <a:off x="1143000" y="1438364"/>
            <a:ext cx="14906645" cy="830997"/>
          </a:xfrm>
          <a:prstGeom prst="rect">
            <a:avLst/>
          </a:prstGeom>
        </p:spPr>
        <p:txBody>
          <a:bodyPr wrap="none">
            <a:spAutoFit/>
          </a:bodyPr>
          <a:lstStyle/>
          <a:p>
            <a:r>
              <a:rPr lang="en-US" sz="4800" b="1">
                <a:solidFill>
                  <a:srgbClr val="C00000"/>
                </a:solidFill>
                <a:latin typeface="Arial" panose="020B0604020202020204" pitchFamily="34" charset="0"/>
                <a:cs typeface="Arial" panose="020B0604020202020204" pitchFamily="34" charset="0"/>
              </a:rPr>
              <a:t>HĐ: Ghi nhớ thao tác thêm ảnh vào bài trình chiếu</a:t>
            </a:r>
          </a:p>
        </p:txBody>
      </p:sp>
      <p:sp>
        <p:nvSpPr>
          <p:cNvPr id="4" name="Rounded Rectangle 3"/>
          <p:cNvSpPr/>
          <p:nvPr/>
        </p:nvSpPr>
        <p:spPr>
          <a:xfrm>
            <a:off x="1790700" y="2577763"/>
            <a:ext cx="15392400" cy="1248304"/>
          </a:xfrm>
          <a:prstGeom prst="roundRect">
            <a:avLst/>
          </a:prstGeom>
          <a:solidFill>
            <a:srgbClr val="FFFF99"/>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Thao tác nào sau đây giúp em thêm ảnh vào bài trình chiếu?</a:t>
            </a:r>
          </a:p>
        </p:txBody>
      </p:sp>
      <p:sp>
        <p:nvSpPr>
          <p:cNvPr id="5" name="Flowchart: Terminator 4"/>
          <p:cNvSpPr/>
          <p:nvPr/>
        </p:nvSpPr>
        <p:spPr>
          <a:xfrm>
            <a:off x="2514600" y="4759330"/>
            <a:ext cx="5867400" cy="1155700"/>
          </a:xfrm>
          <a:prstGeom prst="flowChartTermina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1) Insert/Pictures </a:t>
            </a:r>
          </a:p>
        </p:txBody>
      </p:sp>
      <p:sp>
        <p:nvSpPr>
          <p:cNvPr id="13" name="Flowchart: Terminator 12"/>
          <p:cNvSpPr/>
          <p:nvPr/>
        </p:nvSpPr>
        <p:spPr>
          <a:xfrm>
            <a:off x="2514600" y="7003094"/>
            <a:ext cx="5867400" cy="1155700"/>
          </a:xfrm>
          <a:prstGeom prst="flowChartTermina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3) View/Pictures</a:t>
            </a:r>
          </a:p>
        </p:txBody>
      </p:sp>
      <p:sp>
        <p:nvSpPr>
          <p:cNvPr id="14" name="Flowchart: Terminator 13"/>
          <p:cNvSpPr/>
          <p:nvPr/>
        </p:nvSpPr>
        <p:spPr>
          <a:xfrm>
            <a:off x="9451340" y="4759330"/>
            <a:ext cx="5867400" cy="1155700"/>
          </a:xfrm>
          <a:prstGeom prst="flowChartTermina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2) Home/Pictures</a:t>
            </a:r>
          </a:p>
        </p:txBody>
      </p:sp>
      <p:sp>
        <p:nvSpPr>
          <p:cNvPr id="15" name="Flowchart: Terminator 14"/>
          <p:cNvSpPr/>
          <p:nvPr/>
        </p:nvSpPr>
        <p:spPr>
          <a:xfrm>
            <a:off x="9486900" y="7003094"/>
            <a:ext cx="5867400" cy="1155700"/>
          </a:xfrm>
          <a:prstGeom prst="flowChartTermina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4) Review/Pictures</a:t>
            </a:r>
          </a:p>
        </p:txBody>
      </p:sp>
    </p:spTree>
    <p:extLst>
      <p:ext uri="{BB962C8B-B14F-4D97-AF65-F5344CB8AC3E}">
        <p14:creationId xmlns:p14="http://schemas.microsoft.com/office/powerpoint/2010/main" val="32710959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5"/>
                                        </p:tgtEl>
                                        <p:attrNameLst>
                                          <p:attrName>fillcolor</p:attrName>
                                        </p:attrNameLst>
                                      </p:cBhvr>
                                      <p:to>
                                        <a:srgbClr val="92D050"/>
                                      </p:to>
                                    </p:animClr>
                                    <p:set>
                                      <p:cBhvr>
                                        <p:cTn id="32" dur="2000" fill="hold"/>
                                        <p:tgtEl>
                                          <p:spTgt spid="5"/>
                                        </p:tgtEl>
                                        <p:attrNameLst>
                                          <p:attrName>fill.type</p:attrName>
                                        </p:attrNameLst>
                                      </p:cBhvr>
                                      <p:to>
                                        <p:strVal val="solid"/>
                                      </p:to>
                                    </p:set>
                                    <p:set>
                                      <p:cBhvr>
                                        <p:cTn id="33"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2" name="Rounded Rectangle 1"/>
          <p:cNvSpPr/>
          <p:nvPr/>
        </p:nvSpPr>
        <p:spPr>
          <a:xfrm>
            <a:off x="1143000" y="1853863"/>
            <a:ext cx="16155771" cy="4038600"/>
          </a:xfrm>
          <a:prstGeom prst="roundRect">
            <a:avLst/>
          </a:prstGeom>
          <a:solidFill>
            <a:schemeClr val="accent2">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hãy tạo một tệp trình chiếu gồm có hai trang. Trang thứ nhất có tiêu đề: “</a:t>
            </a:r>
            <a:r>
              <a:rPr lang="vi-VN" sz="4000" b="1" i="1">
                <a:solidFill>
                  <a:schemeClr val="tx1"/>
                </a:solidFill>
              </a:rPr>
              <a:t>Gia đình của em</a:t>
            </a:r>
            <a:r>
              <a:rPr lang="vi-VN" sz="4000">
                <a:solidFill>
                  <a:schemeClr val="tx1"/>
                </a:solidFill>
              </a:rPr>
              <a:t>”. Trang thứ hai giới thiệu các thành viên trong gia đình và một số hình ảnh minh họa về gia đình em. Lưu lại tệp trình chiếu đó với tên là </a:t>
            </a:r>
            <a:r>
              <a:rPr lang="vi-VN" sz="4000" b="1" i="1">
                <a:solidFill>
                  <a:schemeClr val="tx1"/>
                </a:solidFill>
              </a:rPr>
              <a:t>giadinh</a:t>
            </a:r>
            <a:r>
              <a:rPr lang="vi-VN" sz="4000">
                <a:solidFill>
                  <a:schemeClr val="tx1"/>
                </a:solidFill>
              </a:rPr>
              <a:t>.</a:t>
            </a:r>
            <a:endParaRPr lang="en-US" sz="4000">
              <a:solidFill>
                <a:schemeClr val="tx1"/>
              </a:solidFill>
            </a:endParaRPr>
          </a:p>
        </p:txBody>
      </p:sp>
      <p:pic>
        <p:nvPicPr>
          <p:cNvPr id="16"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55351" y="6835140"/>
            <a:ext cx="8665029" cy="3032760"/>
          </a:xfrm>
          <a:prstGeom prst="rect">
            <a:avLst/>
          </a:prstGeom>
        </p:spPr>
      </p:pic>
    </p:spTree>
    <p:extLst>
      <p:ext uri="{BB962C8B-B14F-4D97-AF65-F5344CB8AC3E}">
        <p14:creationId xmlns:p14="http://schemas.microsoft.com/office/powerpoint/2010/main" val="9194574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3" name="TextBox 2"/>
          <p:cNvSpPr txBox="1"/>
          <p:nvPr/>
        </p:nvSpPr>
        <p:spPr>
          <a:xfrm>
            <a:off x="1295400" y="1638300"/>
            <a:ext cx="8645906"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a:latin typeface="Arial" panose="020B0604020202020204" pitchFamily="34" charset="0"/>
                <a:cs typeface="Arial" panose="020B0604020202020204" pitchFamily="34" charset="0"/>
              </a:rPr>
              <a:t>Gợi ý các bước thực hiện: </a:t>
            </a:r>
          </a:p>
        </p:txBody>
      </p:sp>
      <p:grpSp>
        <p:nvGrpSpPr>
          <p:cNvPr id="6" name="Group 5"/>
          <p:cNvGrpSpPr/>
          <p:nvPr/>
        </p:nvGrpSpPr>
        <p:grpSpPr>
          <a:xfrm>
            <a:off x="1421029" y="3031169"/>
            <a:ext cx="4267200" cy="5274631"/>
            <a:chOff x="1905000" y="3023548"/>
            <a:chExt cx="4267200" cy="5274631"/>
          </a:xfrm>
        </p:grpSpPr>
        <p:sp>
          <p:nvSpPr>
            <p:cNvPr id="4" name="Rounded Rectangle 3"/>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Mở phần mềm trình chiếu </a:t>
              </a:r>
            </a:p>
          </p:txBody>
        </p:sp>
        <p:sp>
          <p:nvSpPr>
            <p:cNvPr id="5" name="Oval 4"/>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grpSp>
      <p:grpSp>
        <p:nvGrpSpPr>
          <p:cNvPr id="14" name="Group 13"/>
          <p:cNvGrpSpPr/>
          <p:nvPr/>
        </p:nvGrpSpPr>
        <p:grpSpPr>
          <a:xfrm>
            <a:off x="7176923" y="3031169"/>
            <a:ext cx="4267200" cy="5274631"/>
            <a:chOff x="1905000" y="3023548"/>
            <a:chExt cx="4267200" cy="5274631"/>
          </a:xfrm>
        </p:grpSpPr>
        <p:sp>
          <p:nvSpPr>
            <p:cNvPr id="15" name="Rounded Rectangle 14"/>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Trên bảng chọn </a:t>
              </a:r>
              <a:r>
                <a:rPr lang="vi-VN" sz="3500" b="1">
                  <a:solidFill>
                    <a:schemeClr val="tx1"/>
                  </a:solidFill>
                  <a:cs typeface="Arial" panose="020B0604020202020204" pitchFamily="34" charset="0"/>
                </a:rPr>
                <a:t>File</a:t>
              </a:r>
              <a:r>
                <a:rPr lang="vi-VN" sz="3500">
                  <a:solidFill>
                    <a:schemeClr val="tx1"/>
                  </a:solidFill>
                  <a:cs typeface="Arial" panose="020B0604020202020204" pitchFamily="34" charset="0"/>
                </a:rPr>
                <a:t> nháy chuột chọn lệnh </a:t>
              </a:r>
              <a:r>
                <a:rPr lang="vi-VN" sz="3500" b="1">
                  <a:solidFill>
                    <a:schemeClr val="tx1"/>
                  </a:solidFill>
                  <a:cs typeface="Arial" panose="020B0604020202020204" pitchFamily="34" charset="0"/>
                </a:rPr>
                <a:t>New</a:t>
              </a:r>
              <a:r>
                <a:rPr lang="vi-VN" sz="3500">
                  <a:solidFill>
                    <a:schemeClr val="tx1"/>
                  </a:solidFill>
                  <a:cs typeface="Arial" panose="020B0604020202020204" pitchFamily="34" charset="0"/>
                </a:rPr>
                <a:t>. Chọn </a:t>
              </a:r>
              <a:r>
                <a:rPr lang="vi-VN" sz="3500" b="1">
                  <a:solidFill>
                    <a:schemeClr val="tx1"/>
                  </a:solidFill>
                  <a:cs typeface="Arial" panose="020B0604020202020204" pitchFamily="34" charset="0"/>
                </a:rPr>
                <a:t>Blank Presentatio</a:t>
              </a:r>
              <a:r>
                <a:rPr lang="en-US" sz="3500" b="1">
                  <a:solidFill>
                    <a:schemeClr val="tx1"/>
                  </a:solidFill>
                  <a:latin typeface="Arial" panose="020B0604020202020204" pitchFamily="34" charset="0"/>
                  <a:cs typeface="Arial" panose="020B0604020202020204" pitchFamily="34" charset="0"/>
                </a:rPr>
                <a:t>n</a:t>
              </a:r>
            </a:p>
          </p:txBody>
        </p:sp>
        <p:sp>
          <p:nvSpPr>
            <p:cNvPr id="17" name="Oval 16"/>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grpSp>
      <p:grpSp>
        <p:nvGrpSpPr>
          <p:cNvPr id="22" name="Group 21"/>
          <p:cNvGrpSpPr/>
          <p:nvPr/>
        </p:nvGrpSpPr>
        <p:grpSpPr>
          <a:xfrm>
            <a:off x="12897055" y="3031169"/>
            <a:ext cx="4267200" cy="5274631"/>
            <a:chOff x="1905000" y="3023548"/>
            <a:chExt cx="4267200" cy="5274631"/>
          </a:xfrm>
        </p:grpSpPr>
        <p:sp>
          <p:nvSpPr>
            <p:cNvPr id="23" name="Rounded Rectangle 22"/>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Nháy chuột vào </a:t>
              </a:r>
              <a:r>
                <a:rPr lang="en-US" sz="4000" b="1">
                  <a:solidFill>
                    <a:schemeClr val="tx1"/>
                  </a:solidFill>
                  <a:latin typeface="Arial" panose="020B0604020202020204" pitchFamily="34" charset="0"/>
                  <a:cs typeface="Arial" panose="020B0604020202020204" pitchFamily="34" charset="0"/>
                </a:rPr>
                <a:t>Click to add title </a:t>
              </a:r>
              <a:r>
                <a:rPr lang="en-US" sz="4000">
                  <a:solidFill>
                    <a:schemeClr val="tx1"/>
                  </a:solidFill>
                  <a:latin typeface="Arial" panose="020B0604020202020204" pitchFamily="34" charset="0"/>
                  <a:cs typeface="Arial" panose="020B0604020202020204" pitchFamily="34" charset="0"/>
                </a:rPr>
                <a:t>sau đó gõ “</a:t>
              </a:r>
              <a:r>
                <a:rPr lang="en-US" sz="4000" b="1" i="1">
                  <a:solidFill>
                    <a:schemeClr val="tx1"/>
                  </a:solidFill>
                  <a:latin typeface="Arial" panose="020B0604020202020204" pitchFamily="34" charset="0"/>
                  <a:cs typeface="Arial" panose="020B0604020202020204" pitchFamily="34" charset="0"/>
                </a:rPr>
                <a:t>gia đình em</a:t>
              </a:r>
              <a:r>
                <a:rPr lang="en-US" sz="4000">
                  <a:solidFill>
                    <a:schemeClr val="tx1"/>
                  </a:solidFill>
                  <a:latin typeface="Arial" panose="020B0604020202020204" pitchFamily="34" charset="0"/>
                  <a:cs typeface="Arial" panose="020B0604020202020204" pitchFamily="34" charset="0"/>
                </a:rPr>
                <a:t>”</a:t>
              </a:r>
            </a:p>
          </p:txBody>
        </p:sp>
        <p:sp>
          <p:nvSpPr>
            <p:cNvPr id="24" name="Oval 23"/>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11662596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3" name="TextBox 2"/>
          <p:cNvSpPr txBox="1"/>
          <p:nvPr/>
        </p:nvSpPr>
        <p:spPr>
          <a:xfrm>
            <a:off x="1295400" y="1638300"/>
            <a:ext cx="8645906"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a:latin typeface="Arial" panose="020B0604020202020204" pitchFamily="34" charset="0"/>
                <a:cs typeface="Arial" panose="020B0604020202020204" pitchFamily="34" charset="0"/>
              </a:rPr>
              <a:t>Gợi ý các bước thực hiện: </a:t>
            </a:r>
          </a:p>
        </p:txBody>
      </p:sp>
      <p:grpSp>
        <p:nvGrpSpPr>
          <p:cNvPr id="6" name="Group 5"/>
          <p:cNvGrpSpPr/>
          <p:nvPr/>
        </p:nvGrpSpPr>
        <p:grpSpPr>
          <a:xfrm>
            <a:off x="1421029" y="3031169"/>
            <a:ext cx="4267200" cy="5274631"/>
            <a:chOff x="1905000" y="3023548"/>
            <a:chExt cx="4267200" cy="5274631"/>
          </a:xfrm>
        </p:grpSpPr>
        <p:sp>
          <p:nvSpPr>
            <p:cNvPr id="4" name="Rounded Rectangle 3"/>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Nháy chuột chọn </a:t>
              </a:r>
              <a:r>
                <a:rPr lang="vi-VN" sz="4000" b="1">
                  <a:solidFill>
                    <a:schemeClr val="tx1"/>
                  </a:solidFill>
                  <a:cs typeface="Arial" panose="020B0604020202020204" pitchFamily="34" charset="0"/>
                </a:rPr>
                <a:t>New slide </a:t>
              </a:r>
              <a:r>
                <a:rPr lang="vi-VN" sz="4000">
                  <a:solidFill>
                    <a:schemeClr val="tx1"/>
                  </a:solidFill>
                  <a:cs typeface="Arial" panose="020B0604020202020204" pitchFamily="34" charset="0"/>
                </a:rPr>
                <a:t>trên dải lệnh </a:t>
              </a:r>
              <a:r>
                <a:rPr lang="vi-VN" sz="4000" b="1">
                  <a:solidFill>
                    <a:schemeClr val="tx1"/>
                  </a:solidFill>
                  <a:cs typeface="Arial" panose="020B0604020202020204" pitchFamily="34" charset="0"/>
                </a:rPr>
                <a:t>Home</a:t>
              </a:r>
              <a:endParaRPr lang="en-US" sz="4000" b="1">
                <a:solidFill>
                  <a:schemeClr val="tx1"/>
                </a:solidFill>
                <a:latin typeface="Arial" panose="020B0604020202020204" pitchFamily="34" charset="0"/>
                <a:cs typeface="Arial" panose="020B0604020202020204" pitchFamily="34" charset="0"/>
              </a:endParaRPr>
            </a:p>
          </p:txBody>
        </p:sp>
        <p:sp>
          <p:nvSpPr>
            <p:cNvPr id="5" name="Oval 4"/>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4</a:t>
              </a:r>
            </a:p>
          </p:txBody>
        </p:sp>
      </p:grpSp>
      <p:grpSp>
        <p:nvGrpSpPr>
          <p:cNvPr id="14" name="Group 13"/>
          <p:cNvGrpSpPr/>
          <p:nvPr/>
        </p:nvGrpSpPr>
        <p:grpSpPr>
          <a:xfrm>
            <a:off x="7176923" y="3031169"/>
            <a:ext cx="4267200" cy="5274631"/>
            <a:chOff x="1905000" y="3023548"/>
            <a:chExt cx="4267200" cy="5274631"/>
          </a:xfrm>
        </p:grpSpPr>
        <p:sp>
          <p:nvSpPr>
            <p:cNvPr id="15" name="Rounded Rectangle 14"/>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Gõ thông tin về các thành viên trong gia đình</a:t>
              </a:r>
              <a:endParaRPr lang="en-US" sz="4000" b="1">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5</a:t>
              </a:r>
            </a:p>
          </p:txBody>
        </p:sp>
      </p:grpSp>
      <p:grpSp>
        <p:nvGrpSpPr>
          <p:cNvPr id="22" name="Group 21"/>
          <p:cNvGrpSpPr/>
          <p:nvPr/>
        </p:nvGrpSpPr>
        <p:grpSpPr>
          <a:xfrm>
            <a:off x="12897055" y="3031169"/>
            <a:ext cx="4267200" cy="5274631"/>
            <a:chOff x="1905000" y="3023548"/>
            <a:chExt cx="4267200" cy="5274631"/>
          </a:xfrm>
        </p:grpSpPr>
        <p:sp>
          <p:nvSpPr>
            <p:cNvPr id="23" name="Rounded Rectangle 22"/>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Trên dải lệnh </a:t>
              </a:r>
              <a:r>
                <a:rPr lang="vi-VN" sz="4000" b="1">
                  <a:solidFill>
                    <a:schemeClr val="tx1"/>
                  </a:solidFill>
                  <a:cs typeface="Arial" panose="020B0604020202020204" pitchFamily="34" charset="0"/>
                </a:rPr>
                <a:t>Insert</a:t>
              </a:r>
              <a:r>
                <a:rPr lang="vi-VN" sz="4000">
                  <a:solidFill>
                    <a:schemeClr val="tx1"/>
                  </a:solidFill>
                  <a:cs typeface="Arial" panose="020B0604020202020204" pitchFamily="34" charset="0"/>
                </a:rPr>
                <a:t>, nháy chuột chọn lệnh </a:t>
              </a:r>
              <a:r>
                <a:rPr lang="vi-VN" sz="4000" b="1">
                  <a:solidFill>
                    <a:schemeClr val="tx1"/>
                  </a:solidFill>
                  <a:cs typeface="Arial" panose="020B0604020202020204" pitchFamily="34" charset="0"/>
                </a:rPr>
                <a:t>Pictures</a:t>
              </a:r>
              <a:endParaRPr lang="en-US" sz="4000" b="1">
                <a:solidFill>
                  <a:schemeClr val="tx1"/>
                </a:solidFill>
                <a:latin typeface="Arial" panose="020B0604020202020204" pitchFamily="34" charset="0"/>
                <a:cs typeface="Arial" panose="020B0604020202020204" pitchFamily="34" charset="0"/>
              </a:endParaRPr>
            </a:p>
          </p:txBody>
        </p:sp>
        <p:sp>
          <p:nvSpPr>
            <p:cNvPr id="24" name="Oval 23"/>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6</a:t>
              </a:r>
            </a:p>
          </p:txBody>
        </p:sp>
      </p:grpSp>
    </p:spTree>
    <p:extLst>
      <p:ext uri="{BB962C8B-B14F-4D97-AF65-F5344CB8AC3E}">
        <p14:creationId xmlns:p14="http://schemas.microsoft.com/office/powerpoint/2010/main" val="21505067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3" name="TextBox 2"/>
          <p:cNvSpPr txBox="1"/>
          <p:nvPr/>
        </p:nvSpPr>
        <p:spPr>
          <a:xfrm>
            <a:off x="1295400" y="1638300"/>
            <a:ext cx="8645906"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a:latin typeface="Arial" panose="020B0604020202020204" pitchFamily="34" charset="0"/>
                <a:cs typeface="Arial" panose="020B0604020202020204" pitchFamily="34" charset="0"/>
              </a:rPr>
              <a:t>Gợi ý các bước thực hiện: </a:t>
            </a:r>
          </a:p>
        </p:txBody>
      </p:sp>
      <p:grpSp>
        <p:nvGrpSpPr>
          <p:cNvPr id="6" name="Group 5"/>
          <p:cNvGrpSpPr/>
          <p:nvPr/>
        </p:nvGrpSpPr>
        <p:grpSpPr>
          <a:xfrm>
            <a:off x="1421029" y="3031169"/>
            <a:ext cx="4267200" cy="5274631"/>
            <a:chOff x="1905000" y="3023548"/>
            <a:chExt cx="4267200" cy="5274631"/>
          </a:xfrm>
        </p:grpSpPr>
        <p:sp>
          <p:nvSpPr>
            <p:cNvPr id="4" name="Rounded Rectangle 3"/>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Mở thư mục chứa ảnh </a:t>
              </a:r>
              <a:endParaRPr lang="en-US" sz="4000" b="1">
                <a:solidFill>
                  <a:schemeClr val="tx1"/>
                </a:solidFill>
                <a:latin typeface="Arial" panose="020B0604020202020204" pitchFamily="34" charset="0"/>
                <a:cs typeface="Arial" panose="020B0604020202020204" pitchFamily="34" charset="0"/>
              </a:endParaRPr>
            </a:p>
          </p:txBody>
        </p:sp>
        <p:sp>
          <p:nvSpPr>
            <p:cNvPr id="5" name="Oval 4"/>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7</a:t>
              </a:r>
            </a:p>
          </p:txBody>
        </p:sp>
      </p:grpSp>
      <p:grpSp>
        <p:nvGrpSpPr>
          <p:cNvPr id="14" name="Group 13"/>
          <p:cNvGrpSpPr/>
          <p:nvPr/>
        </p:nvGrpSpPr>
        <p:grpSpPr>
          <a:xfrm>
            <a:off x="7176923" y="3031169"/>
            <a:ext cx="4267200" cy="5274631"/>
            <a:chOff x="1905000" y="3023548"/>
            <a:chExt cx="4267200" cy="5274631"/>
          </a:xfrm>
        </p:grpSpPr>
        <p:sp>
          <p:nvSpPr>
            <p:cNvPr id="15" name="Rounded Rectangle 14"/>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Chọn ảnh muốn thêm vào bản trình chiếu </a:t>
              </a:r>
              <a:endParaRPr lang="en-US" sz="4000" b="1">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8</a:t>
              </a:r>
            </a:p>
          </p:txBody>
        </p:sp>
      </p:grpSp>
      <p:grpSp>
        <p:nvGrpSpPr>
          <p:cNvPr id="22" name="Group 21"/>
          <p:cNvGrpSpPr/>
          <p:nvPr/>
        </p:nvGrpSpPr>
        <p:grpSpPr>
          <a:xfrm>
            <a:off x="12897055" y="3031169"/>
            <a:ext cx="4267200" cy="5274631"/>
            <a:chOff x="1905000" y="3023548"/>
            <a:chExt cx="4267200" cy="5274631"/>
          </a:xfrm>
        </p:grpSpPr>
        <p:sp>
          <p:nvSpPr>
            <p:cNvPr id="23" name="Rounded Rectangle 22"/>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Nháy chuột chọn </a:t>
              </a:r>
              <a:r>
                <a:rPr lang="en-US" sz="4000" b="1">
                  <a:solidFill>
                    <a:schemeClr val="tx1"/>
                  </a:solidFill>
                  <a:latin typeface="Arial" panose="020B0604020202020204" pitchFamily="34" charset="0"/>
                  <a:cs typeface="Arial" panose="020B0604020202020204" pitchFamily="34" charset="0"/>
                </a:rPr>
                <a:t>Insert</a:t>
              </a:r>
              <a:r>
                <a:rPr lang="en-US" sz="4000">
                  <a:solidFill>
                    <a:schemeClr val="tx1"/>
                  </a:solidFill>
                  <a:latin typeface="Arial" panose="020B0604020202020204" pitchFamily="34" charset="0"/>
                  <a:cs typeface="Arial" panose="020B0604020202020204" pitchFamily="34" charset="0"/>
                </a:rPr>
                <a:t> hoặc </a:t>
              </a:r>
              <a:r>
                <a:rPr lang="en-US" sz="4000" b="1">
                  <a:solidFill>
                    <a:schemeClr val="tx1"/>
                  </a:solidFill>
                  <a:latin typeface="Arial" panose="020B0604020202020204" pitchFamily="34" charset="0"/>
                  <a:cs typeface="Arial" panose="020B0604020202020204" pitchFamily="34" charset="0"/>
                </a:rPr>
                <a:t>Open</a:t>
              </a:r>
            </a:p>
          </p:txBody>
        </p:sp>
        <p:sp>
          <p:nvSpPr>
            <p:cNvPr id="24" name="Oval 23"/>
            <p:cNvSpPr/>
            <p:nvPr/>
          </p:nvSpPr>
          <p:spPr>
            <a:xfrm>
              <a:off x="3543300" y="3023548"/>
              <a:ext cx="990600"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9</a:t>
              </a:r>
            </a:p>
          </p:txBody>
        </p:sp>
      </p:grpSp>
    </p:spTree>
    <p:extLst>
      <p:ext uri="{BB962C8B-B14F-4D97-AF65-F5344CB8AC3E}">
        <p14:creationId xmlns:p14="http://schemas.microsoft.com/office/powerpoint/2010/main" val="30745522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976290"/>
            <a:ext cx="2491942" cy="2310710"/>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3" name="TextBox 2"/>
          <p:cNvSpPr txBox="1"/>
          <p:nvPr/>
        </p:nvSpPr>
        <p:spPr>
          <a:xfrm>
            <a:off x="1295400" y="1638300"/>
            <a:ext cx="8645906"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a:latin typeface="Arial" panose="020B0604020202020204" pitchFamily="34" charset="0"/>
                <a:cs typeface="Arial" panose="020B0604020202020204" pitchFamily="34" charset="0"/>
              </a:rPr>
              <a:t>Gợi ý các bước thực hiện: </a:t>
            </a:r>
          </a:p>
        </p:txBody>
      </p:sp>
      <p:grpSp>
        <p:nvGrpSpPr>
          <p:cNvPr id="6" name="Group 5"/>
          <p:cNvGrpSpPr/>
          <p:nvPr/>
        </p:nvGrpSpPr>
        <p:grpSpPr>
          <a:xfrm>
            <a:off x="1421029" y="3023548"/>
            <a:ext cx="4267200" cy="5282252"/>
            <a:chOff x="1905000" y="3015927"/>
            <a:chExt cx="4267200" cy="5282252"/>
          </a:xfrm>
        </p:grpSpPr>
        <p:sp>
          <p:nvSpPr>
            <p:cNvPr id="4" name="Rounded Rectangle 3"/>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Chọn </a:t>
              </a:r>
              <a:r>
                <a:rPr lang="vi-VN" sz="4000" b="1">
                  <a:solidFill>
                    <a:schemeClr val="tx1"/>
                  </a:solidFill>
                  <a:cs typeface="Arial" panose="020B0604020202020204" pitchFamily="34" charset="0"/>
                </a:rPr>
                <a:t>File</a:t>
              </a:r>
              <a:r>
                <a:rPr lang="vi-VN" sz="4000">
                  <a:solidFill>
                    <a:schemeClr val="tx1"/>
                  </a:solidFill>
                  <a:cs typeface="Arial" panose="020B0604020202020204" pitchFamily="34" charset="0"/>
                </a:rPr>
                <a:t> ⇒ </a:t>
              </a:r>
              <a:r>
                <a:rPr lang="vi-VN" sz="4000" b="1">
                  <a:solidFill>
                    <a:schemeClr val="tx1"/>
                  </a:solidFill>
                  <a:cs typeface="Arial" panose="020B0604020202020204" pitchFamily="34" charset="0"/>
                </a:rPr>
                <a:t>Save</a:t>
              </a:r>
              <a:r>
                <a:rPr lang="vi-VN" sz="4000">
                  <a:solidFill>
                    <a:schemeClr val="tx1"/>
                  </a:solidFill>
                  <a:cs typeface="Arial" panose="020B0604020202020204" pitchFamily="34" charset="0"/>
                </a:rPr>
                <a:t> để lưu tệp trình chiếu</a:t>
              </a:r>
              <a:endParaRPr lang="en-US" sz="4000" b="1">
                <a:solidFill>
                  <a:schemeClr val="tx1"/>
                </a:solidFill>
                <a:latin typeface="Arial" panose="020B0604020202020204" pitchFamily="34" charset="0"/>
                <a:cs typeface="Arial" panose="020B0604020202020204" pitchFamily="34" charset="0"/>
              </a:endParaRPr>
            </a:p>
          </p:txBody>
        </p:sp>
        <p:sp>
          <p:nvSpPr>
            <p:cNvPr id="5" name="Oval 4"/>
            <p:cNvSpPr/>
            <p:nvPr/>
          </p:nvSpPr>
          <p:spPr>
            <a:xfrm>
              <a:off x="3370022" y="3015927"/>
              <a:ext cx="1284071"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10</a:t>
              </a:r>
            </a:p>
          </p:txBody>
        </p:sp>
      </p:grpSp>
      <p:grpSp>
        <p:nvGrpSpPr>
          <p:cNvPr id="25" name="Group 24"/>
          <p:cNvGrpSpPr/>
          <p:nvPr/>
        </p:nvGrpSpPr>
        <p:grpSpPr>
          <a:xfrm>
            <a:off x="6629400" y="3039736"/>
            <a:ext cx="4267200" cy="5282252"/>
            <a:chOff x="1905000" y="3015927"/>
            <a:chExt cx="4267200" cy="5282252"/>
          </a:xfrm>
        </p:grpSpPr>
        <p:sp>
          <p:nvSpPr>
            <p:cNvPr id="26" name="Rounded Rectangle 25"/>
            <p:cNvSpPr/>
            <p:nvPr/>
          </p:nvSpPr>
          <p:spPr>
            <a:xfrm>
              <a:off x="1905000" y="3315288"/>
              <a:ext cx="4267200" cy="498289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Đặt tên cho tệp trình chiếu, sau đó chọn </a:t>
              </a:r>
              <a:r>
                <a:rPr lang="vi-VN" sz="4000" b="1">
                  <a:solidFill>
                    <a:schemeClr val="tx1"/>
                  </a:solidFill>
                  <a:cs typeface="Arial" panose="020B0604020202020204" pitchFamily="34" charset="0"/>
                </a:rPr>
                <a:t>Save</a:t>
              </a:r>
              <a:endParaRPr lang="en-US" sz="4000" b="1">
                <a:solidFill>
                  <a:schemeClr val="tx1"/>
                </a:solidFill>
                <a:latin typeface="Arial" panose="020B0604020202020204" pitchFamily="34" charset="0"/>
                <a:cs typeface="Arial" panose="020B0604020202020204" pitchFamily="34" charset="0"/>
              </a:endParaRPr>
            </a:p>
          </p:txBody>
        </p:sp>
        <p:sp>
          <p:nvSpPr>
            <p:cNvPr id="27" name="Oval 26"/>
            <p:cNvSpPr/>
            <p:nvPr/>
          </p:nvSpPr>
          <p:spPr>
            <a:xfrm>
              <a:off x="3370022" y="3015927"/>
              <a:ext cx="1284071" cy="990600"/>
            </a:xfrm>
            <a:prstGeom prst="ellipse">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11</a:t>
              </a:r>
            </a:p>
          </p:txBody>
        </p:sp>
      </p:grpSp>
      <p:pic>
        <p:nvPicPr>
          <p:cNvPr id="30"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14660" y="2805415"/>
            <a:ext cx="5398331" cy="5737819"/>
          </a:xfrm>
          <a:prstGeom prst="rect">
            <a:avLst/>
          </a:prstGeom>
        </p:spPr>
      </p:pic>
    </p:spTree>
    <p:extLst>
      <p:ext uri="{BB962C8B-B14F-4D97-AF65-F5344CB8AC3E}">
        <p14:creationId xmlns:p14="http://schemas.microsoft.com/office/powerpoint/2010/main" val="30206769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976290"/>
            <a:ext cx="2491942" cy="2310710"/>
          </a:xfrm>
          <a:prstGeom prst="rect">
            <a:avLst/>
          </a:prstGeom>
        </p:spPr>
      </p:pic>
      <p:sp>
        <p:nvSpPr>
          <p:cNvPr id="18" name="TextBox 17"/>
          <p:cNvSpPr txBox="1"/>
          <p:nvPr/>
        </p:nvSpPr>
        <p:spPr>
          <a:xfrm>
            <a:off x="-10160" y="1104900"/>
            <a:ext cx="18288000" cy="938719"/>
          </a:xfrm>
          <a:prstGeom prst="rect">
            <a:avLst/>
          </a:prstGeom>
          <a:solidFill>
            <a:schemeClr val="accent6">
              <a:lumMod val="40000"/>
              <a:lumOff val="60000"/>
            </a:schemeClr>
          </a:solidFill>
        </p:spPr>
        <p:txBody>
          <a:bodyPr wrap="square" rtlCol="0" anchor="ctr">
            <a:spAutoFit/>
          </a:bodyPr>
          <a:lstStyle/>
          <a:p>
            <a:pPr algn="ctr"/>
            <a:r>
              <a:rPr lang="en-US" sz="5500" b="1">
                <a:latin typeface="Arial" panose="020B0604020202020204" pitchFamily="34" charset="0"/>
                <a:cs typeface="Arial" panose="020B0604020202020204" pitchFamily="34" charset="0"/>
              </a:rPr>
              <a:t>KẾT LUẬN</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2" name="TextBox 1"/>
          <p:cNvSpPr txBox="1"/>
          <p:nvPr/>
        </p:nvSpPr>
        <p:spPr>
          <a:xfrm>
            <a:off x="1754568" y="2265735"/>
            <a:ext cx="14758543" cy="725304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571500" indent="-571500" algn="just">
              <a:lnSpc>
                <a:spcPct val="150000"/>
              </a:lnSpc>
              <a:buFont typeface="Wingdings" panose="05000000000000000000" pitchFamily="2" charset="2"/>
              <a:buChar char="§"/>
            </a:pPr>
            <a:r>
              <a:rPr lang="vi-VN" sz="4000"/>
              <a:t>Để mở tệp trình chiếu đã có, trên bảng chọn File nháy chọn lệnh Open. Sau đó, chọn tệp cần mở trong thư mục lưu trữ và chọn Open.</a:t>
            </a:r>
          </a:p>
          <a:p>
            <a:pPr marL="571500" indent="-571500" algn="just">
              <a:lnSpc>
                <a:spcPct val="150000"/>
              </a:lnSpc>
              <a:buFont typeface="Wingdings" panose="05000000000000000000" pitchFamily="2" charset="2"/>
              <a:buChar char="§"/>
            </a:pPr>
            <a:r>
              <a:rPr lang="vi-VN" sz="4000"/>
              <a:t>Các bước để thêm ảnh vào trang trình chiếu mới:</a:t>
            </a:r>
          </a:p>
          <a:p>
            <a:pPr marL="571500" indent="-571500" algn="just">
              <a:lnSpc>
                <a:spcPct val="150000"/>
              </a:lnSpc>
              <a:buFontTx/>
              <a:buChar char="-"/>
            </a:pPr>
            <a:r>
              <a:rPr lang="vi-VN" sz="4000"/>
              <a:t>Trên dải lệnh Insert nháy chuột chọn lệnh Pictures.</a:t>
            </a:r>
            <a:endParaRPr lang="en-US" sz="4000"/>
          </a:p>
          <a:p>
            <a:pPr marL="571500" indent="-571500" algn="just">
              <a:lnSpc>
                <a:spcPct val="150000"/>
              </a:lnSpc>
              <a:buFontTx/>
              <a:buChar char="-"/>
            </a:pPr>
            <a:r>
              <a:rPr lang="vi-VN" sz="4000"/>
              <a:t>Mở thư mục chứa ảnh, chọn ảnh cần thêm và nháy chuột chọn Insert.</a:t>
            </a:r>
          </a:p>
        </p:txBody>
      </p:sp>
    </p:spTree>
    <p:extLst>
      <p:ext uri="{BB962C8B-B14F-4D97-AF65-F5344CB8AC3E}">
        <p14:creationId xmlns:p14="http://schemas.microsoft.com/office/powerpoint/2010/main" val="5125345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1003" y="0"/>
            <a:ext cx="1019698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92014" y="0"/>
            <a:ext cx="1019698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0668" y="2071406"/>
            <a:ext cx="12935065" cy="7186894"/>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350">
            <a:off x="-93613" y="7616740"/>
            <a:ext cx="3781265" cy="405398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93665">
            <a:off x="-909454" y="-1151112"/>
            <a:ext cx="4125515" cy="3690461"/>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97166">
            <a:off x="16029699" y="-837481"/>
            <a:ext cx="2666942" cy="37323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50632" y="6949743"/>
            <a:ext cx="3687506" cy="4250727"/>
          </a:xfrm>
          <a:prstGeom prst="rect">
            <a:avLst/>
          </a:prstGeom>
        </p:spPr>
      </p:pic>
      <p:sp>
        <p:nvSpPr>
          <p:cNvPr id="20" name="TextBox 19"/>
          <p:cNvSpPr txBox="1"/>
          <p:nvPr/>
        </p:nvSpPr>
        <p:spPr>
          <a:xfrm>
            <a:off x="1294857" y="2804463"/>
            <a:ext cx="160020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a:t>
            </a:r>
          </a:p>
          <a:p>
            <a:pPr algn="ctr">
              <a:lnSpc>
                <a:spcPct val="150000"/>
              </a:lnSpc>
            </a:pPr>
            <a:r>
              <a:rPr lang="en-US" sz="7200" b="1">
                <a:latin typeface="Arial" panose="020B0604020202020204" pitchFamily="34" charset="0"/>
                <a:cs typeface="Arial" panose="020B0604020202020204" pitchFamily="34" charset="0"/>
              </a:rPr>
              <a:t>LẮNG NGHE BÀI GIẢNG!</a:t>
            </a:r>
          </a:p>
        </p:txBody>
      </p:sp>
    </p:spTree>
    <p:extLst>
      <p:ext uri="{BB962C8B-B14F-4D97-AF65-F5344CB8AC3E}">
        <p14:creationId xmlns:p14="http://schemas.microsoft.com/office/powerpoint/2010/main" val="4291942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990600" y="419100"/>
            <a:ext cx="5029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KHỞI ĐỘNG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21681" t="40759" r="19697" b="4445"/>
          <a:stretch/>
        </p:blipFill>
        <p:spPr>
          <a:xfrm>
            <a:off x="965200" y="2413301"/>
            <a:ext cx="11000549" cy="4264832"/>
          </a:xfrm>
          <a:prstGeom prst="rect">
            <a:avLst/>
          </a:prstGeom>
        </p:spPr>
      </p:pic>
      <p:sp>
        <p:nvSpPr>
          <p:cNvPr id="23" name="TextBox 22"/>
          <p:cNvSpPr txBox="1"/>
          <p:nvPr/>
        </p:nvSpPr>
        <p:spPr>
          <a:xfrm>
            <a:off x="990600" y="1604145"/>
            <a:ext cx="13030200" cy="784830"/>
          </a:xfrm>
          <a:prstGeom prst="rect">
            <a:avLst/>
          </a:prstGeom>
          <a:noFill/>
        </p:spPr>
        <p:txBody>
          <a:bodyPr wrap="square" rtlCol="0">
            <a:spAutoFit/>
          </a:bodyPr>
          <a:lstStyle/>
          <a:p>
            <a:pPr marL="571500" indent="-571500">
              <a:buFont typeface="Wingdings" panose="05000000000000000000" pitchFamily="2" charset="2"/>
              <a:buChar char="Ø"/>
            </a:pPr>
            <a:r>
              <a:rPr lang="en-US" sz="4500">
                <a:latin typeface="Arial" panose="020B0604020202020204" pitchFamily="34" charset="0"/>
                <a:cs typeface="Arial" panose="020B0604020202020204" pitchFamily="34" charset="0"/>
              </a:rPr>
              <a:t>Quan sát hình ảnh và trả lời câu hỏi sau: </a:t>
            </a:r>
          </a:p>
        </p:txBody>
      </p:sp>
      <p:sp>
        <p:nvSpPr>
          <p:cNvPr id="24" name="Rounded Rectangular Callout 23"/>
          <p:cNvSpPr/>
          <p:nvPr/>
        </p:nvSpPr>
        <p:spPr>
          <a:xfrm>
            <a:off x="11277600" y="2803989"/>
            <a:ext cx="6639561" cy="4899774"/>
          </a:xfrm>
          <a:prstGeom prst="wedgeRoundRectCallout">
            <a:avLst>
              <a:gd name="adj1" fmla="val -51629"/>
              <a:gd name="adj2" fmla="val -4139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bài giới thiệu của bạn Lan Anh ở bài học này khác gì so với bài giới thiệu của bạn Lan Anh ở bài học trước?</a:t>
            </a:r>
            <a:endParaRPr lang="en-US" sz="4000">
              <a:solidFill>
                <a:schemeClr val="tx1"/>
              </a:solidFill>
            </a:endParaRPr>
          </a:p>
        </p:txBody>
      </p:sp>
      <p:sp>
        <p:nvSpPr>
          <p:cNvPr id="25" name="Right Arrow 24"/>
          <p:cNvSpPr/>
          <p:nvPr/>
        </p:nvSpPr>
        <p:spPr>
          <a:xfrm>
            <a:off x="1001687" y="7364939"/>
            <a:ext cx="990600" cy="75129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23415" y="6771540"/>
            <a:ext cx="8888629" cy="1824923"/>
          </a:xfrm>
          <a:prstGeom prst="rect">
            <a:avLst/>
          </a:prstGeom>
          <a:noFill/>
        </p:spPr>
        <p:txBody>
          <a:bodyPr wrap="square" rtlCol="0">
            <a:spAutoFit/>
          </a:bodyPr>
          <a:lstStyle/>
          <a:p>
            <a:pPr>
              <a:lnSpc>
                <a:spcPct val="150000"/>
              </a:lnSpc>
            </a:pPr>
            <a:r>
              <a:rPr lang="en-US" sz="4000" i="1">
                <a:solidFill>
                  <a:srgbClr val="C00000"/>
                </a:solidFill>
                <a:latin typeface="Arial" panose="020B0604020202020204" pitchFamily="34" charset="0"/>
                <a:cs typeface="Arial" panose="020B0604020202020204" pitchFamily="34" charset="0"/>
              </a:rPr>
              <a:t>Bài trình chiếu này có thêm hình ảnh về con vật yêu thích</a:t>
            </a: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animBg="1"/>
      <p:bldP spid="25"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3"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3414" y="3466996"/>
            <a:ext cx="5791200" cy="5359272"/>
          </a:xfrm>
          <a:prstGeom prst="rect">
            <a:avLst/>
          </a:prstGeom>
        </p:spPr>
      </p:pic>
      <p:pic>
        <p:nvPicPr>
          <p:cNvPr id="12"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643658" y="7834974"/>
            <a:ext cx="2644342" cy="2452026"/>
          </a:xfrm>
          <a:prstGeom prst="rect">
            <a:avLst/>
          </a:prstGeom>
        </p:spPr>
      </p:pic>
      <p:sp>
        <p:nvSpPr>
          <p:cNvPr id="18" name="TextBox 17"/>
          <p:cNvSpPr txBox="1"/>
          <p:nvPr/>
        </p:nvSpPr>
        <p:spPr>
          <a:xfrm>
            <a:off x="990600" y="419100"/>
            <a:ext cx="5029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KHỞI ĐỘNG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572500"/>
            <a:ext cx="2974594" cy="1947236"/>
          </a:xfrm>
          <a:prstGeom prst="rect">
            <a:avLst/>
          </a:prstGeom>
        </p:spPr>
      </p:pic>
      <p:sp>
        <p:nvSpPr>
          <p:cNvPr id="2" name="Rounded Rectangular Callout 1"/>
          <p:cNvSpPr/>
          <p:nvPr/>
        </p:nvSpPr>
        <p:spPr>
          <a:xfrm>
            <a:off x="7620000" y="3771900"/>
            <a:ext cx="9372600" cy="1826475"/>
          </a:xfrm>
          <a:prstGeom prst="wedgeRoundRectCallout">
            <a:avLst>
              <a:gd name="adj1" fmla="val -54654"/>
              <a:gd name="adj2" fmla="val 34782"/>
              <a:gd name="adj3" fmla="val 16667"/>
            </a:avLst>
          </a:prstGeom>
          <a:solidFill>
            <a:schemeClr val="accent6">
              <a:lumMod val="40000"/>
              <a:lumOff val="6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phải làm gì để có trang trình chiếu như của bạn Lan Anh?</a:t>
            </a:r>
            <a:endParaRPr lang="en-US" sz="4000">
              <a:solidFill>
                <a:schemeClr val="tx1"/>
              </a:solidFill>
            </a:endParaRPr>
          </a:p>
        </p:txBody>
      </p:sp>
      <p:sp>
        <p:nvSpPr>
          <p:cNvPr id="3" name="Rectangle 2"/>
          <p:cNvSpPr/>
          <p:nvPr/>
        </p:nvSpPr>
        <p:spPr>
          <a:xfrm>
            <a:off x="1219200" y="1457623"/>
            <a:ext cx="16396386"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t>Để giới thiệu về bản thân, Lan Anh còn thêm được ảnh về loài vật yêu thích của mình như </a:t>
            </a:r>
            <a:r>
              <a:rPr lang="vi-VN" sz="4000" b="1" i="1"/>
              <a:t>Hình 1</a:t>
            </a:r>
            <a:r>
              <a:rPr lang="vi-VN" sz="4000"/>
              <a:t>. </a:t>
            </a:r>
            <a:endParaRPr lang="en-US" sz="4000"/>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1091" t="22970" r="15310" b="22630"/>
          <a:stretch/>
        </p:blipFill>
        <p:spPr>
          <a:xfrm>
            <a:off x="6881814" y="6757297"/>
            <a:ext cx="1952573" cy="1443207"/>
          </a:xfrm>
          <a:prstGeom prst="rect">
            <a:avLst/>
          </a:prstGeom>
        </p:spPr>
      </p:pic>
      <p:sp>
        <p:nvSpPr>
          <p:cNvPr id="5" name="Rectangle 4"/>
          <p:cNvSpPr/>
          <p:nvPr/>
        </p:nvSpPr>
        <p:spPr>
          <a:xfrm>
            <a:off x="8834387" y="6509404"/>
            <a:ext cx="7539632" cy="1824923"/>
          </a:xfrm>
          <a:prstGeom prst="rect">
            <a:avLst/>
          </a:prstGeom>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Em cần phải chèn (thêm) ảnh cho bài trình chiếu</a:t>
            </a:r>
          </a:p>
        </p:txBody>
      </p:sp>
    </p:spTree>
    <p:extLst>
      <p:ext uri="{BB962C8B-B14F-4D97-AF65-F5344CB8AC3E}">
        <p14:creationId xmlns:p14="http://schemas.microsoft.com/office/powerpoint/2010/main" val="30669365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7227" y="0"/>
            <a:ext cx="1019698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68238" y="0"/>
            <a:ext cx="1019698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84027" y="986585"/>
            <a:ext cx="14119946" cy="8313829"/>
          </a:xfrm>
          <a:prstGeom prst="rect">
            <a:avLst/>
          </a:prstGeom>
        </p:spPr>
      </p:pic>
      <p:pic>
        <p:nvPicPr>
          <p:cNvPr id="5" name="Picture 5"/>
          <p:cNvPicPr>
            <a:picLocks noChangeAspect="1"/>
          </p:cNvPicPr>
          <p:nvPr/>
        </p:nvPicPr>
        <p:blipFill>
          <a:blip r:embed="rId6"/>
          <a:srcRect/>
          <a:stretch>
            <a:fillRect/>
          </a:stretch>
        </p:blipFill>
        <p:spPr>
          <a:xfrm>
            <a:off x="14104230" y="296840"/>
            <a:ext cx="3113939" cy="333487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50231" y="7667388"/>
            <a:ext cx="2953206" cy="205740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41074">
            <a:off x="-800100" y="331470"/>
            <a:ext cx="3657600" cy="139446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49170">
            <a:off x="-1476991" y="7085691"/>
            <a:ext cx="3837986" cy="41148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923452" y="7756757"/>
            <a:ext cx="4587510" cy="3003087"/>
          </a:xfrm>
          <a:prstGeom prst="rect">
            <a:avLst/>
          </a:prstGeom>
        </p:spPr>
      </p:pic>
      <p:sp>
        <p:nvSpPr>
          <p:cNvPr id="14" name="TextBox 13"/>
          <p:cNvSpPr txBox="1"/>
          <p:nvPr/>
        </p:nvSpPr>
        <p:spPr>
          <a:xfrm>
            <a:off x="3143732" y="3508451"/>
            <a:ext cx="12000536"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BÀI 2. THÊM ẢNH </a:t>
            </a:r>
          </a:p>
          <a:p>
            <a:pPr algn="ctr">
              <a:lnSpc>
                <a:spcPct val="150000"/>
              </a:lnSpc>
            </a:pPr>
            <a:r>
              <a:rPr lang="en-US" sz="7200" b="1">
                <a:latin typeface="Arial" panose="020B0604020202020204" pitchFamily="34" charset="0"/>
                <a:cs typeface="Arial" panose="020B0604020202020204" pitchFamily="34" charset="0"/>
              </a:rPr>
              <a:t>VÀO TRANG TRÌNH CHIẾU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7227" y="0"/>
            <a:ext cx="1019698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68238" y="0"/>
            <a:ext cx="1019698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47044" y="1104900"/>
            <a:ext cx="14020800" cy="746845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3610" y="8033667"/>
            <a:ext cx="4587510" cy="300308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51766" y="257238"/>
            <a:ext cx="2251625" cy="2328211"/>
          </a:xfrm>
          <a:prstGeom prst="rect">
            <a:avLst/>
          </a:prstGeom>
        </p:spPr>
      </p:pic>
      <p:pic>
        <p:nvPicPr>
          <p:cNvPr id="15" name="Picture 7"/>
          <p:cNvPicPr>
            <a:picLocks noChangeAspect="1"/>
          </p:cNvPicPr>
          <p:nvPr/>
        </p:nvPicPr>
        <p:blipFill>
          <a:blip r:embed="rId10"/>
          <a:srcRect/>
          <a:stretch>
            <a:fillRect/>
          </a:stretch>
        </p:blipFill>
        <p:spPr>
          <a:xfrm rot="358778">
            <a:off x="447406" y="-8037"/>
            <a:ext cx="3104697" cy="4744523"/>
          </a:xfrm>
          <a:prstGeom prst="rect">
            <a:avLst/>
          </a:prstGeom>
        </p:spPr>
      </p:pic>
      <p:pic>
        <p:nvPicPr>
          <p:cNvPr id="16"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394920" y="5949927"/>
            <a:ext cx="4513692" cy="4254365"/>
          </a:xfrm>
          <a:prstGeom prst="rect">
            <a:avLst/>
          </a:prstGeom>
        </p:spPr>
      </p:pic>
      <p:sp>
        <p:nvSpPr>
          <p:cNvPr id="17" name="TextBox 16"/>
          <p:cNvSpPr txBox="1"/>
          <p:nvPr/>
        </p:nvSpPr>
        <p:spPr>
          <a:xfrm>
            <a:off x="2156166" y="1659715"/>
            <a:ext cx="13802556"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NỘI DUNG BÀI HỌC</a:t>
            </a:r>
          </a:p>
        </p:txBody>
      </p:sp>
      <p:sp>
        <p:nvSpPr>
          <p:cNvPr id="18" name="TextBox 17"/>
          <p:cNvSpPr txBox="1"/>
          <p:nvPr/>
        </p:nvSpPr>
        <p:spPr>
          <a:xfrm>
            <a:off x="4798638" y="3242648"/>
            <a:ext cx="9153500" cy="1103892"/>
          </a:xfrm>
          <a:prstGeom prst="rect">
            <a:avLst/>
          </a:prstGeom>
          <a:noFill/>
        </p:spPr>
        <p:txBody>
          <a:bodyPr wrap="square" rtlCol="0">
            <a:spAutoFit/>
          </a:bodyPr>
          <a:lstStyle/>
          <a:p>
            <a:pPr>
              <a:lnSpc>
                <a:spcPct val="150000"/>
              </a:lnSpc>
            </a:pPr>
            <a:r>
              <a:rPr lang="en-US" sz="5000" b="1">
                <a:latin typeface="Arial" panose="020B0604020202020204" pitchFamily="34" charset="0"/>
                <a:cs typeface="Arial" panose="020B0604020202020204" pitchFamily="34" charset="0"/>
              </a:rPr>
              <a:t>Mở tệp trình chiếu đã lưu</a:t>
            </a:r>
          </a:p>
        </p:txBody>
      </p:sp>
      <p:sp>
        <p:nvSpPr>
          <p:cNvPr id="19" name="Oval 18"/>
          <p:cNvSpPr/>
          <p:nvPr/>
        </p:nvSpPr>
        <p:spPr>
          <a:xfrm>
            <a:off x="3170866" y="3228788"/>
            <a:ext cx="1140011" cy="1126922"/>
          </a:xfrm>
          <a:prstGeom prst="ellipse">
            <a:avLst/>
          </a:prstGeom>
          <a:solidFill>
            <a:schemeClr val="accent6">
              <a:lumMod val="40000"/>
              <a:lumOff val="6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sp>
        <p:nvSpPr>
          <p:cNvPr id="20" name="Oval 19"/>
          <p:cNvSpPr/>
          <p:nvPr/>
        </p:nvSpPr>
        <p:spPr>
          <a:xfrm>
            <a:off x="3142023" y="5896020"/>
            <a:ext cx="1140011" cy="1126922"/>
          </a:xfrm>
          <a:prstGeom prst="ellipse">
            <a:avLst/>
          </a:prstGeom>
          <a:solidFill>
            <a:schemeClr val="accent6">
              <a:lumMod val="40000"/>
              <a:lumOff val="6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21" name="Rectangle 20"/>
          <p:cNvSpPr/>
          <p:nvPr/>
        </p:nvSpPr>
        <p:spPr>
          <a:xfrm>
            <a:off x="4722723" y="5867219"/>
            <a:ext cx="9898864" cy="1103892"/>
          </a:xfrm>
          <a:prstGeom prst="rect">
            <a:avLst/>
          </a:prstGeom>
        </p:spPr>
        <p:txBody>
          <a:bodyPr wrap="none">
            <a:spAutoFit/>
          </a:bodyPr>
          <a:lstStyle/>
          <a:p>
            <a:pPr lvl="0">
              <a:lnSpc>
                <a:spcPct val="150000"/>
              </a:lnSpc>
            </a:pPr>
            <a:r>
              <a:rPr lang="en-US" sz="5000" b="1">
                <a:solidFill>
                  <a:prstClr val="black"/>
                </a:solidFill>
                <a:latin typeface="Arial" panose="020B0604020202020204" pitchFamily="34" charset="0"/>
                <a:cs typeface="Arial" panose="020B0604020202020204" pitchFamily="34" charset="0"/>
              </a:rPr>
              <a:t>Thêm ảnh vào trang trình chiếu </a:t>
            </a:r>
          </a:p>
        </p:txBody>
      </p:sp>
    </p:spTree>
    <p:extLst>
      <p:ext uri="{BB962C8B-B14F-4D97-AF65-F5344CB8AC3E}">
        <p14:creationId xmlns:p14="http://schemas.microsoft.com/office/powerpoint/2010/main" val="399839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37923"/>
          <a:stretch/>
        </p:blipFill>
        <p:spPr>
          <a:xfrm>
            <a:off x="1483613" y="2887828"/>
            <a:ext cx="3276600" cy="6173159"/>
          </a:xfrm>
          <a:prstGeom prst="rect">
            <a:avLst/>
          </a:prstGeom>
        </p:spPr>
      </p:pic>
      <p:pic>
        <p:nvPicPr>
          <p:cNvPr id="12"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KHÁM PHÁ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8572500"/>
            <a:ext cx="2974594" cy="1947236"/>
          </a:xfrm>
          <a:prstGeom prst="rect">
            <a:avLst/>
          </a:prstGeom>
        </p:spPr>
      </p:pic>
      <p:sp>
        <p:nvSpPr>
          <p:cNvPr id="6" name="Rectangle 5"/>
          <p:cNvSpPr/>
          <p:nvPr/>
        </p:nvSpPr>
        <p:spPr>
          <a:xfrm>
            <a:off x="925664" y="1580955"/>
            <a:ext cx="9390712" cy="830997"/>
          </a:xfrm>
          <a:prstGeom prst="rect">
            <a:avLst/>
          </a:prstGeom>
        </p:spPr>
        <p:txBody>
          <a:bodyPr wrap="none">
            <a:spAutoFit/>
          </a:bodyPr>
          <a:lstStyle/>
          <a:p>
            <a:r>
              <a:rPr lang="en-US" sz="4800" b="1">
                <a:solidFill>
                  <a:srgbClr val="C00000"/>
                </a:solidFill>
                <a:latin typeface="Arial" panose="020B0604020202020204" pitchFamily="34" charset="0"/>
                <a:cs typeface="Arial" panose="020B0604020202020204" pitchFamily="34" charset="0"/>
              </a:rPr>
              <a:t>HĐ</a:t>
            </a:r>
            <a:r>
              <a:rPr lang="vi-VN" sz="4800" b="1">
                <a:solidFill>
                  <a:srgbClr val="C00000"/>
                </a:solidFill>
                <a:latin typeface="Arial" panose="020B0604020202020204" pitchFamily="34" charset="0"/>
                <a:cs typeface="Arial" panose="020B0604020202020204" pitchFamily="34" charset="0"/>
              </a:rPr>
              <a:t> 1: Mở tệp trình chiếu đã lưu</a:t>
            </a:r>
            <a:endParaRPr lang="en-US" sz="4800" b="1">
              <a:solidFill>
                <a:srgbClr val="C00000"/>
              </a:solidFill>
              <a:latin typeface="Arial" panose="020B0604020202020204" pitchFamily="34" charset="0"/>
              <a:cs typeface="Arial" panose="020B0604020202020204" pitchFamily="34" charset="0"/>
            </a:endParaRPr>
          </a:p>
        </p:txBody>
      </p:sp>
      <p:sp>
        <p:nvSpPr>
          <p:cNvPr id="8" name="Rounded Rectangle 7"/>
          <p:cNvSpPr/>
          <p:nvPr/>
        </p:nvSpPr>
        <p:spPr>
          <a:xfrm>
            <a:off x="5621020" y="2794498"/>
            <a:ext cx="3585974" cy="1203301"/>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Chỉnh sửa </a:t>
            </a:r>
          </a:p>
        </p:txBody>
      </p:sp>
      <p:sp>
        <p:nvSpPr>
          <p:cNvPr id="15" name="Rounded Rectangle 14"/>
          <p:cNvSpPr/>
          <p:nvPr/>
        </p:nvSpPr>
        <p:spPr>
          <a:xfrm>
            <a:off x="13364615" y="2794497"/>
            <a:ext cx="3585974" cy="1203301"/>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Mở tệp </a:t>
            </a:r>
          </a:p>
        </p:txBody>
      </p:sp>
      <p:cxnSp>
        <p:nvCxnSpPr>
          <p:cNvPr id="10" name="Straight Arrow Connector 9"/>
          <p:cNvCxnSpPr/>
          <p:nvPr/>
        </p:nvCxnSpPr>
        <p:spPr>
          <a:xfrm>
            <a:off x="9206994" y="3443918"/>
            <a:ext cx="4157621"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61804" y="2737265"/>
            <a:ext cx="3048000" cy="630942"/>
          </a:xfrm>
          <a:prstGeom prst="rect">
            <a:avLst/>
          </a:prstGeom>
          <a:noFill/>
        </p:spPr>
        <p:txBody>
          <a:bodyPr wrap="square" rtlCol="0">
            <a:spAutoFit/>
          </a:bodyPr>
          <a:lstStyle/>
          <a:p>
            <a:r>
              <a:rPr lang="en-US" sz="3500" b="1" i="1">
                <a:solidFill>
                  <a:srgbClr val="002060"/>
                </a:solidFill>
                <a:latin typeface="Arial" panose="020B0604020202020204" pitchFamily="34" charset="0"/>
                <a:cs typeface="Arial" panose="020B0604020202020204" pitchFamily="34" charset="0"/>
              </a:rPr>
              <a:t>Chúng ta cần </a:t>
            </a:r>
          </a:p>
        </p:txBody>
      </p:sp>
      <p:cxnSp>
        <p:nvCxnSpPr>
          <p:cNvPr id="22" name="Straight Arrow Connector 21"/>
          <p:cNvCxnSpPr/>
          <p:nvPr/>
        </p:nvCxnSpPr>
        <p:spPr>
          <a:xfrm flipH="1">
            <a:off x="3949700" y="6667500"/>
            <a:ext cx="11557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775875" y="5047959"/>
            <a:ext cx="3529926" cy="3201961"/>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chemeClr val="tx1"/>
                </a:solidFill>
                <a:latin typeface="Arial" panose="020B0604020202020204" pitchFamily="34" charset="0"/>
                <a:cs typeface="Arial" panose="020B0604020202020204" pitchFamily="34" charset="0"/>
              </a:rPr>
              <a:t>Bước 1. Trên bảng chọn </a:t>
            </a:r>
            <a:r>
              <a:rPr lang="en-US" sz="3000" b="1">
                <a:solidFill>
                  <a:schemeClr val="tx1"/>
                </a:solidFill>
                <a:latin typeface="Arial" panose="020B0604020202020204" pitchFamily="34" charset="0"/>
                <a:cs typeface="Arial" panose="020B0604020202020204" pitchFamily="34" charset="0"/>
              </a:rPr>
              <a:t>File</a:t>
            </a:r>
            <a:r>
              <a:rPr lang="en-US" sz="3000">
                <a:solidFill>
                  <a:schemeClr val="tx1"/>
                </a:solidFill>
                <a:latin typeface="Arial" panose="020B0604020202020204" pitchFamily="34" charset="0"/>
                <a:cs typeface="Arial" panose="020B0604020202020204" pitchFamily="34" charset="0"/>
              </a:rPr>
              <a:t>, nháy chuột chọn lệnh </a:t>
            </a:r>
            <a:r>
              <a:rPr lang="en-US" sz="3000" b="1">
                <a:solidFill>
                  <a:schemeClr val="tx1"/>
                </a:solidFill>
                <a:latin typeface="Arial" panose="020B0604020202020204" pitchFamily="34" charset="0"/>
                <a:cs typeface="Arial" panose="020B0604020202020204" pitchFamily="34" charset="0"/>
              </a:rPr>
              <a:t>Open</a:t>
            </a:r>
          </a:p>
        </p:txBody>
      </p:sp>
      <p:pic>
        <p:nvPicPr>
          <p:cNvPr id="26" name="Picture 25"/>
          <p:cNvPicPr>
            <a:picLocks noChangeAspect="1"/>
          </p:cNvPicPr>
          <p:nvPr/>
        </p:nvPicPr>
        <p:blipFill rotWithShape="1">
          <a:blip r:embed="rId7"/>
          <a:srcRect r="1977" b="2547"/>
          <a:stretch/>
        </p:blipFill>
        <p:spPr>
          <a:xfrm>
            <a:off x="9112811" y="5335077"/>
            <a:ext cx="8021320" cy="3352028"/>
          </a:xfrm>
          <a:prstGeom prst="rect">
            <a:avLst/>
          </a:prstGeom>
        </p:spPr>
      </p:pic>
      <p:grpSp>
        <p:nvGrpSpPr>
          <p:cNvPr id="33" name="Group 32"/>
          <p:cNvGrpSpPr/>
          <p:nvPr/>
        </p:nvGrpSpPr>
        <p:grpSpPr>
          <a:xfrm>
            <a:off x="11044660" y="4902200"/>
            <a:ext cx="1613739" cy="748535"/>
            <a:chOff x="11044660" y="4902200"/>
            <a:chExt cx="4157621" cy="748535"/>
          </a:xfrm>
        </p:grpSpPr>
        <p:cxnSp>
          <p:nvCxnSpPr>
            <p:cNvPr id="27" name="Straight Arrow Connector 26"/>
            <p:cNvCxnSpPr/>
            <p:nvPr/>
          </p:nvCxnSpPr>
          <p:spPr>
            <a:xfrm>
              <a:off x="11044660" y="4902200"/>
              <a:ext cx="0" cy="74853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1044660" y="4902200"/>
              <a:ext cx="4157621" cy="0"/>
            </a:xfrm>
            <a:prstGeom prst="straightConnector1">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4" name="Rounded Rectangle 33"/>
          <p:cNvSpPr/>
          <p:nvPr/>
        </p:nvSpPr>
        <p:spPr>
          <a:xfrm>
            <a:off x="12658399" y="4340968"/>
            <a:ext cx="4867601" cy="935499"/>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chemeClr val="tx1"/>
                </a:solidFill>
                <a:latin typeface="Arial" panose="020B0604020202020204" pitchFamily="34" charset="0"/>
                <a:cs typeface="Arial" panose="020B0604020202020204" pitchFamily="34" charset="0"/>
              </a:rPr>
              <a:t>Bước 2. Chọn tệp cần mở </a:t>
            </a:r>
            <a:endParaRPr lang="en-US" sz="3000" b="1">
              <a:solidFill>
                <a:schemeClr val="tx1"/>
              </a:solidFill>
              <a:latin typeface="Arial" panose="020B0604020202020204" pitchFamily="34" charset="0"/>
              <a:cs typeface="Arial" panose="020B0604020202020204" pitchFamily="34" charset="0"/>
            </a:endParaRPr>
          </a:p>
        </p:txBody>
      </p:sp>
      <p:cxnSp>
        <p:nvCxnSpPr>
          <p:cNvPr id="35" name="Straight Arrow Connector 34"/>
          <p:cNvCxnSpPr/>
          <p:nvPr/>
        </p:nvCxnSpPr>
        <p:spPr>
          <a:xfrm flipV="1">
            <a:off x="15151657" y="8572500"/>
            <a:ext cx="0" cy="6778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13277594" y="9087341"/>
            <a:ext cx="3748125" cy="935499"/>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000">
                <a:solidFill>
                  <a:schemeClr val="tx1"/>
                </a:solidFill>
                <a:latin typeface="Arial" panose="020B0604020202020204" pitchFamily="34" charset="0"/>
                <a:cs typeface="Arial" panose="020B0604020202020204" pitchFamily="34" charset="0"/>
              </a:rPr>
              <a:t>Bước 3. Chọn Open</a:t>
            </a:r>
            <a:endParaRPr lang="en-US" sz="3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8043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animBg="1"/>
      <p:bldP spid="15" grpId="0" animBg="1"/>
      <p:bldP spid="11" grpId="0"/>
      <p:bldP spid="23" grpId="0" animBg="1"/>
      <p:bldP spid="34"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12"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KHÁM PHÁ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8572500"/>
            <a:ext cx="2974594" cy="1947236"/>
          </a:xfrm>
          <a:prstGeom prst="rect">
            <a:avLst/>
          </a:prstGeom>
        </p:spPr>
      </p:pic>
      <p:sp>
        <p:nvSpPr>
          <p:cNvPr id="2" name="Pentagon 1"/>
          <p:cNvSpPr/>
          <p:nvPr/>
        </p:nvSpPr>
        <p:spPr>
          <a:xfrm>
            <a:off x="721360" y="1753189"/>
            <a:ext cx="8229600" cy="990600"/>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Các bước để mở tệp trình chiếu </a:t>
            </a:r>
          </a:p>
        </p:txBody>
      </p:sp>
      <p:pic>
        <p:nvPicPr>
          <p:cNvPr id="25"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4144" y="3633346"/>
            <a:ext cx="5085255" cy="4722931"/>
          </a:xfrm>
          <a:prstGeom prst="rect">
            <a:avLst/>
          </a:prstGeom>
        </p:spPr>
      </p:pic>
      <p:pic>
        <p:nvPicPr>
          <p:cNvPr id="28"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68478" y="3633346"/>
            <a:ext cx="5085255" cy="4722931"/>
          </a:xfrm>
          <a:prstGeom prst="rect">
            <a:avLst/>
          </a:prstGeom>
        </p:spPr>
      </p:pic>
      <p:pic>
        <p:nvPicPr>
          <p:cNvPr id="30"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62053" y="3633346"/>
            <a:ext cx="5085255" cy="4722931"/>
          </a:xfrm>
          <a:prstGeom prst="rect">
            <a:avLst/>
          </a:prstGeom>
        </p:spPr>
      </p:pic>
      <p:pic>
        <p:nvPicPr>
          <p:cNvPr id="31"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31576" y="3274516"/>
            <a:ext cx="2312835" cy="1198820"/>
          </a:xfrm>
          <a:prstGeom prst="rect">
            <a:avLst/>
          </a:prstGeom>
        </p:spPr>
      </p:pic>
      <p:pic>
        <p:nvPicPr>
          <p:cNvPr id="32"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030070" y="3209637"/>
            <a:ext cx="2563172" cy="1328577"/>
          </a:xfrm>
          <a:prstGeom prst="rect">
            <a:avLst/>
          </a:prstGeom>
        </p:spPr>
      </p:pic>
      <p:pic>
        <p:nvPicPr>
          <p:cNvPr id="36"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325977" y="3274516"/>
            <a:ext cx="2312835" cy="1198820"/>
          </a:xfrm>
          <a:prstGeom prst="rect">
            <a:avLst/>
          </a:prstGeom>
        </p:spPr>
      </p:pic>
      <p:sp>
        <p:nvSpPr>
          <p:cNvPr id="37" name="TextBox 15"/>
          <p:cNvSpPr txBox="1"/>
          <p:nvPr/>
        </p:nvSpPr>
        <p:spPr>
          <a:xfrm>
            <a:off x="2083778" y="4731372"/>
            <a:ext cx="4290148" cy="276998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Trên bảng chọn File, nhảy chuột chọn lệnh Open </a:t>
            </a:r>
          </a:p>
        </p:txBody>
      </p:sp>
      <p:sp>
        <p:nvSpPr>
          <p:cNvPr id="41" name="TextBox 18"/>
          <p:cNvSpPr txBox="1"/>
          <p:nvPr/>
        </p:nvSpPr>
        <p:spPr>
          <a:xfrm>
            <a:off x="2826157" y="3652946"/>
            <a:ext cx="2523672" cy="462242"/>
          </a:xfrm>
          <a:prstGeom prst="rect">
            <a:avLst/>
          </a:prstGeom>
        </p:spPr>
        <p:txBody>
          <a:bodyPr lIns="0" tIns="0" rIns="0" bIns="0" rtlCol="0" anchor="t">
            <a:spAutoFit/>
          </a:bodyPr>
          <a:lstStyle/>
          <a:p>
            <a:pPr algn="ctr">
              <a:lnSpc>
                <a:spcPts val="3360"/>
              </a:lnSpc>
            </a:pPr>
            <a:r>
              <a:rPr lang="en-US" sz="4200" b="1">
                <a:solidFill>
                  <a:srgbClr val="4F3B20"/>
                </a:solidFill>
                <a:latin typeface="Arial" panose="020B0604020202020204" pitchFamily="34" charset="0"/>
                <a:cs typeface="Arial" panose="020B0604020202020204" pitchFamily="34" charset="0"/>
              </a:rPr>
              <a:t>Bước 1</a:t>
            </a:r>
          </a:p>
        </p:txBody>
      </p:sp>
      <p:sp>
        <p:nvSpPr>
          <p:cNvPr id="42" name="TextBox 19"/>
          <p:cNvSpPr txBox="1"/>
          <p:nvPr/>
        </p:nvSpPr>
        <p:spPr>
          <a:xfrm>
            <a:off x="8030070" y="3652946"/>
            <a:ext cx="2523672" cy="462242"/>
          </a:xfrm>
          <a:prstGeom prst="rect">
            <a:avLst/>
          </a:prstGeom>
        </p:spPr>
        <p:txBody>
          <a:bodyPr lIns="0" tIns="0" rIns="0" bIns="0" rtlCol="0" anchor="t">
            <a:spAutoFit/>
          </a:bodyPr>
          <a:lstStyle/>
          <a:p>
            <a:pPr algn="ctr">
              <a:lnSpc>
                <a:spcPts val="3360"/>
              </a:lnSpc>
            </a:pPr>
            <a:r>
              <a:rPr lang="en-US" sz="4200" b="1">
                <a:solidFill>
                  <a:srgbClr val="4F3B20"/>
                </a:solidFill>
                <a:latin typeface="Arial" panose="020B0604020202020204" pitchFamily="34" charset="0"/>
                <a:cs typeface="Arial" panose="020B0604020202020204" pitchFamily="34" charset="0"/>
              </a:rPr>
              <a:t>Bước 2</a:t>
            </a:r>
          </a:p>
        </p:txBody>
      </p:sp>
      <p:sp>
        <p:nvSpPr>
          <p:cNvPr id="43" name="TextBox 20"/>
          <p:cNvSpPr txBox="1"/>
          <p:nvPr/>
        </p:nvSpPr>
        <p:spPr>
          <a:xfrm>
            <a:off x="13220558" y="3652946"/>
            <a:ext cx="2523672" cy="462242"/>
          </a:xfrm>
          <a:prstGeom prst="rect">
            <a:avLst/>
          </a:prstGeom>
        </p:spPr>
        <p:txBody>
          <a:bodyPr lIns="0" tIns="0" rIns="0" bIns="0" rtlCol="0" anchor="t">
            <a:spAutoFit/>
          </a:bodyPr>
          <a:lstStyle/>
          <a:p>
            <a:pPr algn="ctr">
              <a:lnSpc>
                <a:spcPts val="3360"/>
              </a:lnSpc>
            </a:pPr>
            <a:r>
              <a:rPr lang="en-US" sz="4200" b="1">
                <a:solidFill>
                  <a:srgbClr val="4F3B20"/>
                </a:solidFill>
                <a:latin typeface="Arial" panose="020B0604020202020204" pitchFamily="34" charset="0"/>
                <a:cs typeface="Arial" panose="020B0604020202020204" pitchFamily="34" charset="0"/>
              </a:rPr>
              <a:t>Bước 3</a:t>
            </a:r>
          </a:p>
        </p:txBody>
      </p:sp>
      <p:sp>
        <p:nvSpPr>
          <p:cNvPr id="44" name="TextBox 15"/>
          <p:cNvSpPr txBox="1"/>
          <p:nvPr/>
        </p:nvSpPr>
        <p:spPr>
          <a:xfrm>
            <a:off x="7306758" y="4731372"/>
            <a:ext cx="4290148" cy="265592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Trong thư mục lưu trữ tệp, chọn tệp cần mở</a:t>
            </a:r>
            <a:endParaRPr lang="en-US" sz="4000">
              <a:latin typeface="Arial" panose="020B0604020202020204" pitchFamily="34" charset="0"/>
              <a:cs typeface="Arial" panose="020B0604020202020204" pitchFamily="34" charset="0"/>
            </a:endParaRPr>
          </a:p>
        </p:txBody>
      </p:sp>
      <p:sp>
        <p:nvSpPr>
          <p:cNvPr id="45" name="TextBox 15"/>
          <p:cNvSpPr txBox="1"/>
          <p:nvPr/>
        </p:nvSpPr>
        <p:spPr>
          <a:xfrm>
            <a:off x="13325977" y="5301888"/>
            <a:ext cx="2828423" cy="923330"/>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Chọn Open</a:t>
            </a:r>
          </a:p>
        </p:txBody>
      </p:sp>
    </p:spTree>
    <p:extLst>
      <p:ext uri="{BB962C8B-B14F-4D97-AF65-F5344CB8AC3E}">
        <p14:creationId xmlns:p14="http://schemas.microsoft.com/office/powerpoint/2010/main" val="21485335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barn(inVertical)">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p:bldP spid="41" grpId="0"/>
      <p:bldP spid="42"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48417" t="10495" r="3166" b="38885"/>
          <a:stretch/>
        </p:blipFill>
        <p:spPr>
          <a:xfrm>
            <a:off x="6733540" y="3224008"/>
            <a:ext cx="4481703" cy="3258365"/>
          </a:xfrm>
          <a:prstGeom prst="rect">
            <a:avLst/>
          </a:prstGeom>
        </p:spPr>
      </p:pic>
      <p:pic>
        <p:nvPicPr>
          <p:cNvPr id="12"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643658" y="7834974"/>
            <a:ext cx="2644342" cy="2452026"/>
          </a:xfrm>
          <a:prstGeom prst="rect">
            <a:avLst/>
          </a:prstGeom>
        </p:spPr>
      </p:pic>
      <p:sp>
        <p:nvSpPr>
          <p:cNvPr id="18" name="TextBox 17"/>
          <p:cNvSpPr txBox="1"/>
          <p:nvPr/>
        </p:nvSpPr>
        <p:spPr>
          <a:xfrm>
            <a:off x="0" y="4191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KHÁM PHÁ </a:t>
            </a:r>
          </a:p>
        </p:txBody>
      </p:sp>
      <p:sp>
        <p:nvSpPr>
          <p:cNvPr id="19" name="Rectangle 18"/>
          <p:cNvSpPr/>
          <p:nvPr/>
        </p:nvSpPr>
        <p:spPr>
          <a:xfrm>
            <a:off x="457200" y="0"/>
            <a:ext cx="228600" cy="10287000"/>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7666889" y="2048611"/>
            <a:ext cx="304800" cy="15638578"/>
          </a:xfrm>
          <a:prstGeom prst="rect">
            <a:avLst/>
          </a:prstGeom>
          <a:solidFill>
            <a:srgbClr val="C98C60"/>
          </a:solidFill>
          <a:ln w="57150">
            <a:solidFill>
              <a:srgbClr val="846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8572500"/>
            <a:ext cx="2974594" cy="1947236"/>
          </a:xfrm>
          <a:prstGeom prst="rect">
            <a:avLst/>
          </a:prstGeom>
        </p:spPr>
      </p:pic>
      <p:sp>
        <p:nvSpPr>
          <p:cNvPr id="22" name="Rectangle 21"/>
          <p:cNvSpPr/>
          <p:nvPr/>
        </p:nvSpPr>
        <p:spPr>
          <a:xfrm>
            <a:off x="975360" y="1438364"/>
            <a:ext cx="11144397" cy="830997"/>
          </a:xfrm>
          <a:prstGeom prst="rect">
            <a:avLst/>
          </a:prstGeom>
        </p:spPr>
        <p:txBody>
          <a:bodyPr wrap="none">
            <a:spAutoFit/>
          </a:bodyPr>
          <a:lstStyle/>
          <a:p>
            <a:r>
              <a:rPr lang="en-US" sz="4800" b="1">
                <a:solidFill>
                  <a:srgbClr val="C00000"/>
                </a:solidFill>
                <a:latin typeface="Arial" panose="020B0604020202020204" pitchFamily="34" charset="0"/>
                <a:cs typeface="Arial" panose="020B0604020202020204" pitchFamily="34" charset="0"/>
              </a:rPr>
              <a:t>HĐ</a:t>
            </a:r>
            <a:r>
              <a:rPr lang="vi-VN" sz="4800" b="1">
                <a:solidFill>
                  <a:srgbClr val="C00000"/>
                </a:solidFill>
                <a:latin typeface="Arial" panose="020B0604020202020204" pitchFamily="34" charset="0"/>
                <a:cs typeface="Arial" panose="020B0604020202020204" pitchFamily="34" charset="0"/>
              </a:rPr>
              <a:t> </a:t>
            </a:r>
            <a:r>
              <a:rPr lang="en-US" sz="4800" b="1">
                <a:solidFill>
                  <a:srgbClr val="C00000"/>
                </a:solidFill>
                <a:latin typeface="Arial" panose="020B0604020202020204" pitchFamily="34" charset="0"/>
                <a:cs typeface="Arial" panose="020B0604020202020204" pitchFamily="34" charset="0"/>
              </a:rPr>
              <a:t>2</a:t>
            </a:r>
            <a:r>
              <a:rPr lang="vi-VN" sz="4800" b="1">
                <a:solidFill>
                  <a:srgbClr val="C00000"/>
                </a:solidFill>
                <a:latin typeface="Arial" panose="020B0604020202020204" pitchFamily="34" charset="0"/>
                <a:cs typeface="Arial" panose="020B0604020202020204" pitchFamily="34" charset="0"/>
              </a:rPr>
              <a:t>: </a:t>
            </a:r>
            <a:r>
              <a:rPr lang="en-US" sz="4800" b="1">
                <a:solidFill>
                  <a:srgbClr val="C00000"/>
                </a:solidFill>
                <a:latin typeface="Arial" panose="020B0604020202020204" pitchFamily="34" charset="0"/>
                <a:cs typeface="Arial" panose="020B0604020202020204" pitchFamily="34" charset="0"/>
              </a:rPr>
              <a:t>Thêm ảnh vào trang trình chiếu</a:t>
            </a:r>
          </a:p>
        </p:txBody>
      </p:sp>
      <p:sp>
        <p:nvSpPr>
          <p:cNvPr id="3" name="TextBox 2"/>
          <p:cNvSpPr txBox="1"/>
          <p:nvPr/>
        </p:nvSpPr>
        <p:spPr>
          <a:xfrm>
            <a:off x="975360" y="2435993"/>
            <a:ext cx="1556004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latin typeface="Arial" panose="020B0604020202020204" pitchFamily="34" charset="0"/>
                <a:cs typeface="Arial" panose="020B0604020202020204" pitchFamily="34" charset="0"/>
              </a:rPr>
              <a:t>Các em hãy quan sát </a:t>
            </a:r>
            <a:r>
              <a:rPr lang="en-US" sz="4000" b="1" i="1">
                <a:latin typeface="Arial" panose="020B0604020202020204" pitchFamily="34" charset="0"/>
                <a:cs typeface="Arial" panose="020B0604020202020204" pitchFamily="34" charset="0"/>
              </a:rPr>
              <a:t>hình 3</a:t>
            </a:r>
            <a:r>
              <a:rPr lang="en-US" sz="4000" i="1">
                <a:latin typeface="Arial" panose="020B0604020202020204" pitchFamily="34" charset="0"/>
                <a:cs typeface="Arial" panose="020B0604020202020204" pitchFamily="34" charset="0"/>
              </a:rPr>
              <a:t> SGK trang 53 và thực hiện yêu cầu: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568" t="28864" r="52312" b="40634"/>
          <a:stretch/>
        </p:blipFill>
        <p:spPr>
          <a:xfrm>
            <a:off x="1277620" y="3249230"/>
            <a:ext cx="5486400" cy="3135085"/>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11028" t="60019" r="5318" b="8714"/>
          <a:stretch/>
        </p:blipFill>
        <p:spPr>
          <a:xfrm>
            <a:off x="1373683" y="6608088"/>
            <a:ext cx="11849101" cy="3079754"/>
          </a:xfrm>
          <a:prstGeom prst="rect">
            <a:avLst/>
          </a:prstGeom>
        </p:spPr>
      </p:pic>
      <p:grpSp>
        <p:nvGrpSpPr>
          <p:cNvPr id="6" name="Group 5"/>
          <p:cNvGrpSpPr/>
          <p:nvPr/>
        </p:nvGrpSpPr>
        <p:grpSpPr>
          <a:xfrm>
            <a:off x="11943526" y="3713966"/>
            <a:ext cx="6115874" cy="4960383"/>
            <a:chOff x="11943526" y="3713966"/>
            <a:chExt cx="6115874" cy="4960383"/>
          </a:xfrm>
        </p:grpSpPr>
        <p:pic>
          <p:nvPicPr>
            <p:cNvPr id="26"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1760" y="3800604"/>
              <a:ext cx="5247640" cy="4873745"/>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013385" y="3713966"/>
              <a:ext cx="2312835" cy="1198820"/>
            </a:xfrm>
            <a:prstGeom prst="rect">
              <a:avLst/>
            </a:prstGeom>
          </p:spPr>
        </p:pic>
        <p:sp>
          <p:nvSpPr>
            <p:cNvPr id="29" name="TextBox 26"/>
            <p:cNvSpPr txBox="1"/>
            <p:nvPr/>
          </p:nvSpPr>
          <p:spPr>
            <a:xfrm>
              <a:off x="11943526" y="4199185"/>
              <a:ext cx="2418254" cy="436017"/>
            </a:xfrm>
            <a:prstGeom prst="rect">
              <a:avLst/>
            </a:prstGeom>
          </p:spPr>
          <p:txBody>
            <a:bodyPr wrap="square" lIns="0" tIns="0" rIns="0" bIns="0" rtlCol="0" anchor="t">
              <a:spAutoFit/>
            </a:bodyPr>
            <a:lstStyle/>
            <a:p>
              <a:pPr algn="ctr">
                <a:lnSpc>
                  <a:spcPts val="3360"/>
                </a:lnSpc>
              </a:pPr>
              <a:r>
                <a:rPr lang="en-US" sz="4000" b="1">
                  <a:latin typeface="Arial" panose="020B0604020202020204" pitchFamily="34" charset="0"/>
                  <a:cs typeface="Arial" panose="020B0604020202020204" pitchFamily="34" charset="0"/>
                </a:rPr>
                <a:t>Câu hỏi </a:t>
              </a:r>
            </a:p>
          </p:txBody>
        </p:sp>
        <p:sp>
          <p:nvSpPr>
            <p:cNvPr id="5" name="TextBox 4"/>
            <p:cNvSpPr txBox="1"/>
            <p:nvPr/>
          </p:nvSpPr>
          <p:spPr>
            <a:xfrm>
              <a:off x="13369874" y="4696866"/>
              <a:ext cx="4131411" cy="3508653"/>
            </a:xfrm>
            <a:prstGeom prst="rect">
              <a:avLst/>
            </a:prstGeom>
            <a:noFill/>
          </p:spPr>
          <p:txBody>
            <a:bodyPr wrap="square" rtlCol="0">
              <a:spAutoFit/>
            </a:bodyPr>
            <a:lstStyle/>
            <a:p>
              <a:pPr algn="just">
                <a:lnSpc>
                  <a:spcPct val="150000"/>
                </a:lnSpc>
              </a:pPr>
              <a:r>
                <a:rPr lang="en-US" sz="3700" b="1" i="1">
                  <a:latin typeface="Arial" panose="020B0604020202020204" pitchFamily="34" charset="0"/>
                  <a:cs typeface="Arial" panose="020B0604020202020204" pitchFamily="34" charset="0"/>
                </a:rPr>
                <a:t>Em hãy nêu các bước để thêm ảnh vào trang trình chiếu.</a:t>
              </a:r>
            </a:p>
          </p:txBody>
        </p:sp>
      </p:grpSp>
    </p:spTree>
    <p:extLst>
      <p:ext uri="{BB962C8B-B14F-4D97-AF65-F5344CB8AC3E}">
        <p14:creationId xmlns:p14="http://schemas.microsoft.com/office/powerpoint/2010/main" val="29624507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5613222" y="3882219"/>
            <a:ext cx="12649200" cy="6376159"/>
          </a:xfrm>
          <a:prstGeom prst="rect">
            <a:avLst/>
          </a:prstGeom>
        </p:spPr>
      </p:pic>
      <p:sp>
        <p:nvSpPr>
          <p:cNvPr id="34" name="TextBox 33"/>
          <p:cNvSpPr txBox="1"/>
          <p:nvPr/>
        </p:nvSpPr>
        <p:spPr>
          <a:xfrm>
            <a:off x="685800" y="881151"/>
            <a:ext cx="11740985"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i="1">
                <a:latin typeface="Arial" panose="020B0604020202020204" pitchFamily="34" charset="0"/>
                <a:cs typeface="Arial" panose="020B0604020202020204" pitchFamily="34" charset="0"/>
              </a:rPr>
              <a:t>Các bước để thêm ảnh vào trang trình chiếu: </a:t>
            </a:r>
          </a:p>
        </p:txBody>
      </p:sp>
      <p:grpSp>
        <p:nvGrpSpPr>
          <p:cNvPr id="37" name="Group 36"/>
          <p:cNvGrpSpPr/>
          <p:nvPr/>
        </p:nvGrpSpPr>
        <p:grpSpPr>
          <a:xfrm>
            <a:off x="274672" y="5691004"/>
            <a:ext cx="5338549" cy="4392092"/>
            <a:chOff x="274672" y="5691004"/>
            <a:chExt cx="5338549" cy="4392092"/>
          </a:xfrm>
        </p:grpSpPr>
        <p:grpSp>
          <p:nvGrpSpPr>
            <p:cNvPr id="30" name="Group 29"/>
            <p:cNvGrpSpPr/>
            <p:nvPr/>
          </p:nvGrpSpPr>
          <p:grpSpPr>
            <a:xfrm>
              <a:off x="274672" y="5691004"/>
              <a:ext cx="5338549" cy="4392092"/>
              <a:chOff x="789579" y="4127806"/>
              <a:chExt cx="4103280" cy="439209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579" y="4371361"/>
                <a:ext cx="4103280" cy="4148537"/>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6269" y="4127806"/>
                <a:ext cx="2312835" cy="1198820"/>
              </a:xfrm>
              <a:prstGeom prst="rect">
                <a:avLst/>
              </a:prstGeom>
            </p:spPr>
          </p:pic>
        </p:grpSp>
        <p:sp>
          <p:nvSpPr>
            <p:cNvPr id="35" name="TextBox 34"/>
            <p:cNvSpPr txBox="1"/>
            <p:nvPr/>
          </p:nvSpPr>
          <p:spPr>
            <a:xfrm>
              <a:off x="2600333" y="5886440"/>
              <a:ext cx="676267"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1</a:t>
              </a:r>
            </a:p>
          </p:txBody>
        </p:sp>
        <p:sp>
          <p:nvSpPr>
            <p:cNvPr id="36" name="TextBox 23"/>
            <p:cNvSpPr txBox="1"/>
            <p:nvPr/>
          </p:nvSpPr>
          <p:spPr>
            <a:xfrm>
              <a:off x="854219" y="7157948"/>
              <a:ext cx="4168494" cy="2323906"/>
            </a:xfrm>
            <a:prstGeom prst="rect">
              <a:avLst/>
            </a:prstGeom>
          </p:spPr>
          <p:txBody>
            <a:bodyPr wrap="square" lIns="0" tIns="0" rIns="0" bIns="0" rtlCol="0" anchor="t">
              <a:spAutoFit/>
            </a:bodyPr>
            <a:lstStyle/>
            <a:p>
              <a:pPr algn="ctr">
                <a:lnSpc>
                  <a:spcPct val="150000"/>
                </a:lnSpc>
              </a:pPr>
              <a:r>
                <a:rPr lang="en-US" sz="3500">
                  <a:latin typeface="Arial" panose="020B0604020202020204" pitchFamily="34" charset="0"/>
                  <a:cs typeface="Arial" panose="020B0604020202020204" pitchFamily="34" charset="0"/>
                </a:rPr>
                <a:t>Trên dải lệnh Insert, nháy chuột chọn lệnh Pictures.</a:t>
              </a:r>
            </a:p>
          </p:txBody>
        </p:sp>
      </p:grpSp>
      <p:grpSp>
        <p:nvGrpSpPr>
          <p:cNvPr id="41" name="Group 40"/>
          <p:cNvGrpSpPr/>
          <p:nvPr/>
        </p:nvGrpSpPr>
        <p:grpSpPr>
          <a:xfrm>
            <a:off x="3680015" y="1844461"/>
            <a:ext cx="4103280" cy="4148537"/>
            <a:chOff x="3680015" y="1844461"/>
            <a:chExt cx="4103280" cy="4148537"/>
          </a:xfrm>
        </p:grpSpPr>
        <p:grpSp>
          <p:nvGrpSpPr>
            <p:cNvPr id="31" name="Group 30"/>
            <p:cNvGrpSpPr/>
            <p:nvPr/>
          </p:nvGrpSpPr>
          <p:grpSpPr>
            <a:xfrm>
              <a:off x="3680015" y="1844461"/>
              <a:ext cx="4103280" cy="4148537"/>
              <a:chOff x="5711184" y="1178089"/>
              <a:chExt cx="4103280" cy="4148537"/>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11184" y="1178089"/>
                <a:ext cx="4103280" cy="4148537"/>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06407" y="1178089"/>
                <a:ext cx="2312835" cy="1198820"/>
              </a:xfrm>
              <a:prstGeom prst="rect">
                <a:avLst/>
              </a:prstGeom>
            </p:spPr>
          </p:pic>
        </p:grpSp>
        <p:sp>
          <p:nvSpPr>
            <p:cNvPr id="39" name="TextBox 38"/>
            <p:cNvSpPr txBox="1"/>
            <p:nvPr/>
          </p:nvSpPr>
          <p:spPr>
            <a:xfrm>
              <a:off x="5472396" y="1983299"/>
              <a:ext cx="676267"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2</a:t>
              </a:r>
            </a:p>
          </p:txBody>
        </p:sp>
        <p:sp>
          <p:nvSpPr>
            <p:cNvPr id="40" name="TextBox 23"/>
            <p:cNvSpPr txBox="1"/>
            <p:nvPr/>
          </p:nvSpPr>
          <p:spPr>
            <a:xfrm>
              <a:off x="4281883" y="3383107"/>
              <a:ext cx="2899543" cy="1615827"/>
            </a:xfrm>
            <a:prstGeom prst="rect">
              <a:avLst/>
            </a:prstGeom>
          </p:spPr>
          <p:txBody>
            <a:bodyPr wrap="square" lIns="0" tIns="0" rIns="0" bIns="0" rtlCol="0" anchor="t">
              <a:spAutoFit/>
            </a:bodyPr>
            <a:lstStyle/>
            <a:p>
              <a:pPr algn="ctr">
                <a:lnSpc>
                  <a:spcPct val="150000"/>
                </a:lnSpc>
              </a:pPr>
              <a:r>
                <a:rPr lang="en-US" sz="3500">
                  <a:latin typeface="Arial" panose="020B0604020202020204" pitchFamily="34" charset="0"/>
                  <a:cs typeface="Arial" panose="020B0604020202020204" pitchFamily="34" charset="0"/>
                </a:rPr>
                <a:t>Mở thư mục chứa ảnh </a:t>
              </a:r>
            </a:p>
          </p:txBody>
        </p:sp>
      </p:grpSp>
      <p:grpSp>
        <p:nvGrpSpPr>
          <p:cNvPr id="47" name="Group 46"/>
          <p:cNvGrpSpPr/>
          <p:nvPr/>
        </p:nvGrpSpPr>
        <p:grpSpPr>
          <a:xfrm>
            <a:off x="8820592" y="1737903"/>
            <a:ext cx="4103280" cy="4148537"/>
            <a:chOff x="8820592" y="1737903"/>
            <a:chExt cx="4103280" cy="4148537"/>
          </a:xfrm>
        </p:grpSpPr>
        <p:grpSp>
          <p:nvGrpSpPr>
            <p:cNvPr id="32" name="Group 31"/>
            <p:cNvGrpSpPr/>
            <p:nvPr/>
          </p:nvGrpSpPr>
          <p:grpSpPr>
            <a:xfrm>
              <a:off x="8820592" y="1737903"/>
              <a:ext cx="4103280" cy="4148537"/>
              <a:chOff x="10059546" y="1178089"/>
              <a:chExt cx="4103280" cy="4148537"/>
            </a:xfrm>
          </p:grpSpPr>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59546" y="1178089"/>
                <a:ext cx="4103280" cy="4148537"/>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54769" y="1178089"/>
                <a:ext cx="2312835" cy="1198820"/>
              </a:xfrm>
              <a:prstGeom prst="rect">
                <a:avLst/>
              </a:prstGeom>
            </p:spPr>
          </p:pic>
        </p:grpSp>
        <p:sp>
          <p:nvSpPr>
            <p:cNvPr id="42" name="TextBox 41"/>
            <p:cNvSpPr txBox="1"/>
            <p:nvPr/>
          </p:nvSpPr>
          <p:spPr>
            <a:xfrm>
              <a:off x="10534098" y="1948287"/>
              <a:ext cx="676267"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3</a:t>
              </a:r>
            </a:p>
          </p:txBody>
        </p:sp>
        <p:sp>
          <p:nvSpPr>
            <p:cNvPr id="43" name="TextBox 23"/>
            <p:cNvSpPr txBox="1"/>
            <p:nvPr/>
          </p:nvSpPr>
          <p:spPr>
            <a:xfrm>
              <a:off x="9422459" y="3231992"/>
              <a:ext cx="2899543" cy="1515992"/>
            </a:xfrm>
            <a:prstGeom prst="rect">
              <a:avLst/>
            </a:prstGeom>
          </p:spPr>
          <p:txBody>
            <a:bodyPr wrap="square" lIns="0" tIns="0" rIns="0" bIns="0" rtlCol="0" anchor="t">
              <a:spAutoFit/>
            </a:bodyPr>
            <a:lstStyle/>
            <a:p>
              <a:pPr algn="ctr">
                <a:lnSpc>
                  <a:spcPct val="150000"/>
                </a:lnSpc>
              </a:pPr>
              <a:r>
                <a:rPr lang="en-US" sz="3500">
                  <a:latin typeface="Arial" panose="020B0604020202020204" pitchFamily="34" charset="0"/>
                  <a:cs typeface="Arial" panose="020B0604020202020204" pitchFamily="34" charset="0"/>
                </a:rPr>
                <a:t>Chọn ảnh muốn thêm </a:t>
              </a:r>
            </a:p>
          </p:txBody>
        </p:sp>
      </p:grpSp>
      <p:grpSp>
        <p:nvGrpSpPr>
          <p:cNvPr id="46" name="Group 45"/>
          <p:cNvGrpSpPr/>
          <p:nvPr/>
        </p:nvGrpSpPr>
        <p:grpSpPr>
          <a:xfrm>
            <a:off x="13652209" y="850477"/>
            <a:ext cx="4103280" cy="4244212"/>
            <a:chOff x="13652209" y="850477"/>
            <a:chExt cx="4103280" cy="4244212"/>
          </a:xfrm>
        </p:grpSpPr>
        <p:grpSp>
          <p:nvGrpSpPr>
            <p:cNvPr id="33" name="Group 32"/>
            <p:cNvGrpSpPr/>
            <p:nvPr/>
          </p:nvGrpSpPr>
          <p:grpSpPr>
            <a:xfrm>
              <a:off x="13652209" y="850477"/>
              <a:ext cx="4103280" cy="4244212"/>
              <a:chOff x="12497339" y="5014446"/>
              <a:chExt cx="4103280" cy="4244212"/>
            </a:xfrm>
          </p:grpSpPr>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497339" y="5110121"/>
                <a:ext cx="4103280" cy="4148537"/>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7979" y="5014446"/>
                <a:ext cx="2682000" cy="1390170"/>
              </a:xfrm>
              <a:prstGeom prst="rect">
                <a:avLst/>
              </a:prstGeom>
            </p:spPr>
          </p:pic>
        </p:grpSp>
        <p:sp>
          <p:nvSpPr>
            <p:cNvPr id="44" name="TextBox 23"/>
            <p:cNvSpPr txBox="1"/>
            <p:nvPr/>
          </p:nvSpPr>
          <p:spPr>
            <a:xfrm>
              <a:off x="14115693" y="2662578"/>
              <a:ext cx="3176311" cy="1515992"/>
            </a:xfrm>
            <a:prstGeom prst="rect">
              <a:avLst/>
            </a:prstGeom>
          </p:spPr>
          <p:txBody>
            <a:bodyPr wrap="square" lIns="0" tIns="0" rIns="0" bIns="0" rtlCol="0" anchor="t">
              <a:spAutoFit/>
            </a:bodyPr>
            <a:lstStyle/>
            <a:p>
              <a:pPr algn="ctr">
                <a:lnSpc>
                  <a:spcPct val="150000"/>
                </a:lnSpc>
              </a:pPr>
              <a:r>
                <a:rPr lang="en-US" sz="3500">
                  <a:latin typeface="Arial" panose="020B0604020202020204" pitchFamily="34" charset="0"/>
                  <a:cs typeface="Arial" panose="020B0604020202020204" pitchFamily="34" charset="0"/>
                </a:rPr>
                <a:t>Nháy chuột vào lệnh Insert</a:t>
              </a:r>
            </a:p>
          </p:txBody>
        </p:sp>
        <p:sp>
          <p:nvSpPr>
            <p:cNvPr id="45" name="TextBox 44"/>
            <p:cNvSpPr txBox="1"/>
            <p:nvPr/>
          </p:nvSpPr>
          <p:spPr>
            <a:xfrm>
              <a:off x="15365714" y="1132399"/>
              <a:ext cx="676267"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702</Words>
  <Application>Microsoft Office PowerPoint</Application>
  <PresentationFormat>Custom</PresentationFormat>
  <Paragraphs>97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Colorful Pastel Art Class Kids Presentation </dc:title>
  <cp:lastModifiedBy>Trường Tiểu học Nam Hải</cp:lastModifiedBy>
  <cp:revision>20</cp:revision>
  <dcterms:created xsi:type="dcterms:W3CDTF">2006-08-16T00:00:00Z</dcterms:created>
  <dcterms:modified xsi:type="dcterms:W3CDTF">2025-03-12T09:52:46Z</dcterms:modified>
  <dc:identifier>DAFQH_A15vY</dc:identifier>
</cp:coreProperties>
</file>