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9" r:id="rId1"/>
  </p:sldMasterIdLst>
  <p:notesMasterIdLst>
    <p:notesMasterId r:id="rId14"/>
  </p:notesMasterIdLst>
  <p:handoutMasterIdLst>
    <p:handoutMasterId r:id="rId15"/>
  </p:handoutMasterIdLst>
  <p:sldIdLst>
    <p:sldId id="278" r:id="rId2"/>
    <p:sldId id="277" r:id="rId3"/>
    <p:sldId id="280" r:id="rId4"/>
    <p:sldId id="275" r:id="rId5"/>
    <p:sldId id="281" r:id="rId6"/>
    <p:sldId id="256" r:id="rId7"/>
    <p:sldId id="257" r:id="rId8"/>
    <p:sldId id="272" r:id="rId9"/>
    <p:sldId id="271" r:id="rId10"/>
    <p:sldId id="273" r:id="rId11"/>
    <p:sldId id="261" r:id="rId12"/>
    <p:sldId id="274" r:id="rId13"/>
  </p:sldIdLst>
  <p:sldSz cx="12192000" cy="6858000"/>
  <p:notesSz cx="6858000" cy="9144000"/>
  <p:embeddedFontLst>
    <p:embeddedFont>
      <p:font typeface="HP001 4 hàng" panose="020B0604020202020204" charset="0"/>
      <p:regular r:id="rId16"/>
      <p:bold r:id="rId17"/>
    </p:embeddedFont>
    <p:embeddedFont>
      <p:font typeface="iCiel Cadena" panose="02000503000000020004" charset="0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62C"/>
    <a:srgbClr val="00CF77"/>
    <a:srgbClr val="3378FF"/>
    <a:srgbClr val="F49C1C"/>
    <a:srgbClr val="E6E6E6"/>
    <a:srgbClr val="00A0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0927" autoAdjust="0"/>
  </p:normalViewPr>
  <p:slideViewPr>
    <p:cSldViewPr showGuides="1">
      <p:cViewPr varScale="1">
        <p:scale>
          <a:sx n="65" d="100"/>
          <a:sy n="65" d="100"/>
        </p:scale>
        <p:origin x="-12" y="4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302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20CFE40-10A6-862F-DBFA-A246BC845E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228217-953E-6E67-CD75-3E7E9C424AF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F9846-C636-4C6C-9EBE-2D3A780EF95B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98BD6B-4255-1836-5BD5-269A15D36A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71CD36-29AC-B890-B7B8-558FC8C0B2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134AFB-D139-4D33-B920-728C6CF47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607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0F6F2C-00FC-4E01-9E31-D70A01311472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2DCBF-8618-4C54-B5CB-AA7C3114B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714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D2216-1CED-4679-A33D-A34D77A867B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258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DF058-D27F-5E3A-96D3-A267C26892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3DC21E-D70A-C3D5-9F87-0448CFDD48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80909-4621-46B1-BAE1-06B50EAA2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5C7C9-89EA-4CF2-AA25-DECA4A9C48D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C0272-4A2A-F019-2B18-18B82831D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F1783-3605-3D9A-E520-67EDC912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7D48-4FDE-4D45-8E7E-3881BA7C1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57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42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580BE-22C2-E904-3FBC-2E204641F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2B7F6-102A-BCAD-1294-D0D1D601C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AA56A-A6DF-4DB4-5B18-DAF79C48F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5C7C9-89EA-4CF2-AA25-DECA4A9C48D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6B110-6CDA-DE56-62B1-DA6B12A07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188E1-5B35-C584-2CF3-E98B48D99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7D48-4FDE-4D45-8E7E-3881BA7C1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27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46713-4F2E-332C-A624-8C1D1C3F7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538E25-00E1-A049-FE88-A9A37D2DDE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AEEC1-5B59-8A7B-538D-BDB2F167B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5C7C9-89EA-4CF2-AA25-DECA4A9C48D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4AE7A-169C-CADB-5FAD-CC42086CA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16213-BA14-3DF1-CAC6-DF2352FF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7D48-4FDE-4D45-8E7E-3881BA7C1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05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FE83B-4439-4D04-ED26-627044085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E42CB-D136-70CD-8910-7897AFE8E4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B44E84-7D56-3F29-267A-A8B75C3BF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3BB337-20A7-A108-802A-69454DA69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5C7C9-89EA-4CF2-AA25-DECA4A9C48D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A1A9D6-5BA1-E049-76E5-BCF7C66C3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BFB70-60F7-91F2-6220-168E74B88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7D48-4FDE-4D45-8E7E-3881BA7C1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912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037C1-956F-C08D-F6A8-D5BEC6E99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6FAD8-1BD0-52EE-5F5F-2CFE661484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B9B8A5-B585-01C3-3907-167469287D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3C0D53-1519-0F76-24C6-A49CE67661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837AC4-8FBA-24ED-EB29-6CC76F1DD2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5F39A6-47FA-01D2-AFC6-E307C7DA1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5C7C9-89EA-4CF2-AA25-DECA4A9C48D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4A0FC0-493F-E6A2-7A64-F64D89614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07FB5D-ADB0-5634-00DD-5C00A65E3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7D48-4FDE-4D45-8E7E-3881BA7C1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31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EB38E-3B66-0CB8-BD98-24EFFEFE1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5C7C9-89EA-4CF2-AA25-DECA4A9C48D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D8CF84-7CC4-2662-CC54-0E4CFAA24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011838-FA34-E111-B424-E2594AFEC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7D48-4FDE-4D45-8E7E-3881BA7C1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69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3" y="1914401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2" y="1645879"/>
            <a:ext cx="3937628" cy="4096878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4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0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372533" y="414867"/>
            <a:ext cx="11446934" cy="6028266"/>
          </a:xfrm>
          <a:prstGeom prst="roundRect">
            <a:avLst/>
          </a:prstGeom>
          <a:solidFill>
            <a:schemeClr val="bg1">
              <a:alpha val="93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287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790651-052A-3DC4-F076-6404F0FD1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0DD1F-2E7F-512A-DF5E-88984B92F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A9EE8-2BEC-A181-2E4A-34D182A744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C5C7C9-89EA-4CF2-AA25-DECA4A9C48D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31434-4FB8-1BDA-6088-8FF20E074D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1C58B-3C58-6078-EC57-01DC598C2F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A07D48-4FDE-4D45-8E7E-3881BA7C1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841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4.wdp"/><Relationship Id="rId18" Type="http://schemas.openxmlformats.org/officeDocument/2006/relationships/image" Target="../media/image15.emf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openxmlformats.org/officeDocument/2006/relationships/image" Target="../media/image14.emf"/><Relationship Id="rId2" Type="http://schemas.openxmlformats.org/officeDocument/2006/relationships/image" Target="../media/image4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microsoft.com/office/2007/relationships/hdphoto" Target="../media/hdphoto5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2.png"/><Relationship Id="rId3" Type="http://schemas.microsoft.com/office/2007/relationships/media" Target="../media/media4.mp3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5.pn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39.png"/><Relationship Id="rId4" Type="http://schemas.openxmlformats.org/officeDocument/2006/relationships/audio" Target="../media/media4.mp3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2.png"/><Relationship Id="rId3" Type="http://schemas.microsoft.com/office/2007/relationships/media" Target="../media/media4.mp3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5.pn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39.png"/><Relationship Id="rId4" Type="http://schemas.openxmlformats.org/officeDocument/2006/relationships/audio" Target="../media/media4.mp3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7.wdp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7.wdp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2.png"/><Relationship Id="rId3" Type="http://schemas.microsoft.com/office/2007/relationships/media" Target="../media/media4.mp3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5.pn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39.png"/><Relationship Id="rId4" Type="http://schemas.openxmlformats.org/officeDocument/2006/relationships/audio" Target="../media/media4.mp3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2.png"/><Relationship Id="rId3" Type="http://schemas.microsoft.com/office/2007/relationships/media" Target="../media/media4.mp3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5.pn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39.png"/><Relationship Id="rId4" Type="http://schemas.openxmlformats.org/officeDocument/2006/relationships/audio" Target="../media/media4.mp3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图片 2">
            <a:extLst>
              <a:ext uri="{FF2B5EF4-FFF2-40B4-BE49-F238E27FC236}">
                <a16:creationId xmlns:a16="http://schemas.microsoft.com/office/drawing/2014/main" id="{9BDB2558-146E-F4F2-0347-850C531AB9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743" name="图片 39">
            <a:extLst>
              <a:ext uri="{FF2B5EF4-FFF2-40B4-BE49-F238E27FC236}">
                <a16:creationId xmlns:a16="http://schemas.microsoft.com/office/drawing/2014/main" id="{C8BC8085-626A-C05A-67A0-BF7AE3C95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4" name="图片 38">
            <a:extLst>
              <a:ext uri="{FF2B5EF4-FFF2-40B4-BE49-F238E27FC236}">
                <a16:creationId xmlns:a16="http://schemas.microsoft.com/office/drawing/2014/main" id="{610E773D-0253-9C84-ACBE-AF8BB8794A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420149" y="3253554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5" name="图片 37">
            <a:extLst>
              <a:ext uri="{FF2B5EF4-FFF2-40B4-BE49-F238E27FC236}">
                <a16:creationId xmlns:a16="http://schemas.microsoft.com/office/drawing/2014/main" id="{F0ADCB7B-7EAA-D1BE-ECC1-72A26236F2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6" name="图片 43">
            <a:extLst>
              <a:ext uri="{FF2B5EF4-FFF2-40B4-BE49-F238E27FC236}">
                <a16:creationId xmlns:a16="http://schemas.microsoft.com/office/drawing/2014/main" id="{8A17ABA0-3889-6702-6E8B-0D4BAE06C4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747" name="图片 44">
            <a:extLst>
              <a:ext uri="{FF2B5EF4-FFF2-40B4-BE49-F238E27FC236}">
                <a16:creationId xmlns:a16="http://schemas.microsoft.com/office/drawing/2014/main" id="{713E04B5-4BFD-B5B7-6703-C22201B6C8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05" y="80340"/>
            <a:ext cx="4910533" cy="6858000"/>
          </a:xfrm>
          <a:prstGeom prst="rect">
            <a:avLst/>
          </a:prstGeom>
        </p:spPr>
      </p:pic>
      <p:pic>
        <p:nvPicPr>
          <p:cNvPr id="748" name="图片 45">
            <a:extLst>
              <a:ext uri="{FF2B5EF4-FFF2-40B4-BE49-F238E27FC236}">
                <a16:creationId xmlns:a16="http://schemas.microsoft.com/office/drawing/2014/main" id="{38B3CEA9-552D-EB60-C19C-0DB67DBEB0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749" name="组合 1">
            <a:extLst>
              <a:ext uri="{FF2B5EF4-FFF2-40B4-BE49-F238E27FC236}">
                <a16:creationId xmlns:a16="http://schemas.microsoft.com/office/drawing/2014/main" id="{2B9532B0-D67D-AEBA-316E-D260D9057D62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750" name="图片 5">
              <a:extLst>
                <a:ext uri="{FF2B5EF4-FFF2-40B4-BE49-F238E27FC236}">
                  <a16:creationId xmlns:a16="http://schemas.microsoft.com/office/drawing/2014/main" id="{EC45ED9F-1673-28FC-0856-5DFEA8ECE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751" name="图片 7">
              <a:extLst>
                <a:ext uri="{FF2B5EF4-FFF2-40B4-BE49-F238E27FC236}">
                  <a16:creationId xmlns:a16="http://schemas.microsoft.com/office/drawing/2014/main" id="{24BC7ECC-C419-A010-AB6A-02EB4E84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752" name="图片 24">
              <a:extLst>
                <a:ext uri="{FF2B5EF4-FFF2-40B4-BE49-F238E27FC236}">
                  <a16:creationId xmlns:a16="http://schemas.microsoft.com/office/drawing/2014/main" id="{81DE3EF4-7EF6-103C-B46D-907CE3F0C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3" name="图片 23">
              <a:extLst>
                <a:ext uri="{FF2B5EF4-FFF2-40B4-BE49-F238E27FC236}">
                  <a16:creationId xmlns:a16="http://schemas.microsoft.com/office/drawing/2014/main" id="{8368BE30-3EF6-2E7F-9D4C-913F77455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4" name="图片 9">
              <a:extLst>
                <a:ext uri="{FF2B5EF4-FFF2-40B4-BE49-F238E27FC236}">
                  <a16:creationId xmlns:a16="http://schemas.microsoft.com/office/drawing/2014/main" id="{70DA4067-AB1E-BB6A-8D46-1F508B87F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755" name="图片 12">
              <a:extLst>
                <a:ext uri="{FF2B5EF4-FFF2-40B4-BE49-F238E27FC236}">
                  <a16:creationId xmlns:a16="http://schemas.microsoft.com/office/drawing/2014/main" id="{4CB146F7-1132-1531-2CCF-C40C80F9F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756" name="图片 22">
              <a:extLst>
                <a:ext uri="{FF2B5EF4-FFF2-40B4-BE49-F238E27FC236}">
                  <a16:creationId xmlns:a16="http://schemas.microsoft.com/office/drawing/2014/main" id="{A10E2525-8B01-AC52-3111-AECE746AC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34" name="任意多边形: 形状 59">
            <a:extLst>
              <a:ext uri="{FF2B5EF4-FFF2-40B4-BE49-F238E27FC236}">
                <a16:creationId xmlns:a16="http://schemas.microsoft.com/office/drawing/2014/main" id="{178BF963-E750-0A01-9359-3640B6BC35D8}"/>
              </a:ext>
            </a:extLst>
          </p:cNvPr>
          <p:cNvSpPr/>
          <p:nvPr/>
        </p:nvSpPr>
        <p:spPr>
          <a:xfrm>
            <a:off x="1706880" y="239439"/>
            <a:ext cx="8667093" cy="5456281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739" name="Picture 738">
            <a:extLst>
              <a:ext uri="{FF2B5EF4-FFF2-40B4-BE49-F238E27FC236}">
                <a16:creationId xmlns:a16="http://schemas.microsoft.com/office/drawing/2014/main" id="{4BF97804-7806-4D8A-A2BB-30C6504D1C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869204" y="3799848"/>
            <a:ext cx="2234055" cy="2921023"/>
          </a:xfrm>
          <a:prstGeom prst="rect">
            <a:avLst/>
          </a:prstGeom>
        </p:spPr>
      </p:pic>
      <p:pic>
        <p:nvPicPr>
          <p:cNvPr id="740" name="Picture 739">
            <a:extLst>
              <a:ext uri="{FF2B5EF4-FFF2-40B4-BE49-F238E27FC236}">
                <a16:creationId xmlns:a16="http://schemas.microsoft.com/office/drawing/2014/main" id="{DE9E9D6F-E11C-4B10-1377-F0D1089E23F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691" y="3753958"/>
            <a:ext cx="1975893" cy="29210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10101" y="762000"/>
            <a:ext cx="943409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latin typeface="HP001 4 hàng" panose="020B0603050302020204" pitchFamily="34" charset="0"/>
              </a:rPr>
              <a:t>Thứ</a:t>
            </a:r>
            <a:r>
              <a:rPr lang="en-GB" sz="3200" b="1" dirty="0">
                <a:latin typeface="HP001 4 hàng" panose="020B0603050302020204" pitchFamily="34" charset="0"/>
              </a:rPr>
              <a:t> </a:t>
            </a:r>
            <a:r>
              <a:rPr lang="en-GB" sz="3200" b="1" dirty="0" err="1">
                <a:latin typeface="HP001 4 hàng" panose="020B0603050302020204" pitchFamily="34" charset="0"/>
              </a:rPr>
              <a:t>Tư</a:t>
            </a:r>
            <a:r>
              <a:rPr lang="en-GB" sz="3200" b="1" dirty="0">
                <a:latin typeface="HP001 4 hàng" panose="020B0603050302020204" pitchFamily="34" charset="0"/>
              </a:rPr>
              <a:t> </a:t>
            </a:r>
            <a:r>
              <a:rPr lang="en-GB" sz="3200" b="1" dirty="0" err="1">
                <a:latin typeface="HP001 4 hàng" panose="020B0603050302020204" pitchFamily="34" charset="0"/>
              </a:rPr>
              <a:t>ngày</a:t>
            </a:r>
            <a:r>
              <a:rPr lang="en-GB" sz="3200" b="1" dirty="0">
                <a:latin typeface="HP001 4 hàng" panose="020B0603050302020204" pitchFamily="34" charset="0"/>
              </a:rPr>
              <a:t> 16 </a:t>
            </a:r>
            <a:r>
              <a:rPr lang="en-GB" sz="3200" b="1" dirty="0" err="1">
                <a:latin typeface="HP001 4 hàng" panose="020B0603050302020204" pitchFamily="34" charset="0"/>
              </a:rPr>
              <a:t>tháng</a:t>
            </a:r>
            <a:r>
              <a:rPr lang="en-GB" sz="3200" b="1" dirty="0">
                <a:latin typeface="HP001 4 hàng" panose="020B0603050302020204" pitchFamily="34" charset="0"/>
              </a:rPr>
              <a:t> 4 </a:t>
            </a:r>
            <a:r>
              <a:rPr lang="en-GB" sz="3200" b="1" dirty="0" err="1">
                <a:latin typeface="HP001 4 hàng" panose="020B0603050302020204" pitchFamily="34" charset="0"/>
              </a:rPr>
              <a:t>năm</a:t>
            </a:r>
            <a:r>
              <a:rPr lang="en-GB" sz="3200" b="1" dirty="0">
                <a:latin typeface="HP001 4 hàng" panose="020B0603050302020204" pitchFamily="34" charset="0"/>
              </a:rPr>
              <a:t> 2025</a:t>
            </a:r>
          </a:p>
          <a:p>
            <a:pPr algn="ctr"/>
            <a:endParaRPr lang="en-GB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THƯ VIỆN</a:t>
            </a:r>
          </a:p>
          <a:p>
            <a:pPr algn="ctr"/>
            <a:endParaRPr lang="en-GB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NHỮNG TRUYỆN VIẾT VỀ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ANH HÙNG CÓ CÔNG VỚI ĐẤT NƯỚC</a:t>
            </a:r>
          </a:p>
          <a:p>
            <a:pPr algn="ctr"/>
            <a:r>
              <a:rPr lang="en-GB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23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Lý</a:t>
              </a:r>
              <a:r>
                <a:rPr lang="en-GB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Thường</a:t>
              </a:r>
              <a:r>
                <a:rPr lang="en-GB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Kiệt</a:t>
              </a:r>
              <a:endParaRPr lang="en-US" sz="36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Trần</a:t>
              </a:r>
              <a:r>
                <a:rPr lang="en-GB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Quốc</a:t>
              </a:r>
              <a:r>
                <a:rPr lang="en-GB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Tuấn</a:t>
              </a:r>
              <a:endParaRPr lang="en-US" sz="36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Ngô</a:t>
              </a:r>
              <a:r>
                <a:rPr lang="en-GB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Quyền</a:t>
              </a:r>
              <a:endParaRPr lang="en-US" sz="36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Lê</a:t>
              </a:r>
              <a:r>
                <a:rPr lang="en-GB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Đại</a:t>
              </a:r>
              <a:r>
                <a:rPr lang="en-GB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Hành</a:t>
              </a:r>
              <a:endParaRPr lang="en-US" sz="36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endParaRPr>
            </a:p>
            <a:p>
              <a:pPr algn="ctr"/>
              <a:r>
                <a:rPr lang="en-GB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Ai </a:t>
              </a:r>
              <a:r>
                <a:rPr lang="en-GB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là</a:t>
              </a:r>
              <a:r>
                <a:rPr lang="en-GB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GB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người</a:t>
              </a:r>
              <a:r>
                <a:rPr lang="en-GB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3 </a:t>
              </a:r>
              <a:r>
                <a:rPr lang="en-GB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lần</a:t>
              </a:r>
              <a:r>
                <a:rPr lang="en-GB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GB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đánh</a:t>
              </a:r>
              <a:r>
                <a:rPr lang="en-GB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GB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bại</a:t>
              </a:r>
              <a:r>
                <a:rPr lang="en-GB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GB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giặc</a:t>
              </a:r>
              <a:r>
                <a:rPr lang="en-GB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GB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Mông</a:t>
              </a:r>
              <a:r>
                <a:rPr lang="en-GB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- </a:t>
              </a:r>
              <a:r>
                <a:rPr lang="en-GB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Nguyên</a:t>
              </a:r>
              <a:endParaRPr lang="vi-VN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endParaRPr>
            </a:p>
            <a:p>
              <a:pPr algn="ctr"/>
              <a:endPara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951"/>
            <a:ext cx="4046704" cy="2329333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2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Nguyễn</a:t>
              </a:r>
              <a:r>
                <a:rPr lang="en-GB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Văn</a:t>
              </a:r>
              <a:r>
                <a:rPr lang="en-GB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Trỗi</a:t>
              </a:r>
              <a:endParaRPr lang="en-US" sz="36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Phan</a:t>
              </a:r>
              <a:r>
                <a:rPr lang="en-GB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Đình</a:t>
              </a:r>
              <a:r>
                <a:rPr lang="en-GB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Giót</a:t>
              </a:r>
              <a:endParaRPr lang="en-US" sz="36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Bế</a:t>
              </a:r>
              <a:r>
                <a:rPr lang="en-GB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Văn</a:t>
              </a:r>
              <a:r>
                <a:rPr lang="en-GB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Đàn</a:t>
              </a:r>
              <a:endParaRPr lang="en-US" sz="36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Nguyễn</a:t>
              </a:r>
              <a:r>
                <a:rPr lang="en-GB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Trung</a:t>
              </a:r>
              <a:r>
                <a:rPr lang="en-GB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Trực</a:t>
              </a:r>
              <a:endParaRPr lang="en-US" sz="36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vi-VN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“Bao giờ người Tây nhổ hết cỏ nước Nam thì mới hết người Nam đánh Tây”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959" y="3257019"/>
            <a:ext cx="1322947" cy="1219306"/>
          </a:xfrm>
          <a:prstGeom prst="rect">
            <a:avLst/>
          </a:prstGeom>
        </p:spPr>
      </p:pic>
      <p:pic>
        <p:nvPicPr>
          <p:cNvPr id="116" name="ChuongLa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785" y="5219641"/>
            <a:ext cx="1322947" cy="1219306"/>
          </a:xfrm>
          <a:prstGeom prst="rect">
            <a:avLst/>
          </a:prstGeom>
        </p:spPr>
      </p:pic>
      <p:pic>
        <p:nvPicPr>
          <p:cNvPr id="119" name="ChuongXanh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/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rồi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!</a:t>
              </a:r>
            </a:p>
            <a:p>
              <a:pPr algn="ctr"/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Bạn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Thật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giỏi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!</a:t>
              </a:r>
              <a:endPara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1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65" y="229309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0" y="2862904"/>
            <a:ext cx="6809410" cy="3731031"/>
            <a:chOff x="5077790" y="2862904"/>
            <a:chExt cx="6809410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235166"/>
              <a:ext cx="6809410" cy="2708434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Cảm</a:t>
              </a:r>
              <a:r>
                <a:rPr lang="en-US" sz="4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ơn</a:t>
              </a:r>
              <a:r>
                <a:rPr lang="en-US" sz="4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các</a:t>
              </a:r>
              <a:r>
                <a:rPr lang="en-US" sz="4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bạn</a:t>
              </a:r>
              <a:endParaRPr lang="en-US" sz="4400" dirty="0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endParaRPr>
            </a:p>
            <a:p>
              <a:pPr algn="ctr"/>
              <a:r>
                <a:rPr lang="en-US" sz="4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Đã</a:t>
              </a:r>
              <a:r>
                <a:rPr lang="en-US" sz="4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trả</a:t>
              </a:r>
              <a:r>
                <a:rPr lang="en-US" sz="4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lời</a:t>
              </a:r>
              <a:r>
                <a:rPr lang="en-US" sz="4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xuất</a:t>
              </a:r>
              <a:r>
                <a:rPr lang="en-US" sz="4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sắc</a:t>
              </a:r>
              <a:r>
                <a:rPr lang="en-US" sz="4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về</a:t>
              </a:r>
              <a:r>
                <a:rPr lang="en-US" sz="4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những</a:t>
              </a:r>
              <a:r>
                <a:rPr lang="en-US" sz="4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hiểu</a:t>
              </a:r>
              <a:r>
                <a:rPr lang="en-US" sz="4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biết</a:t>
              </a:r>
              <a:r>
                <a:rPr lang="en-US" sz="4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lịch</a:t>
              </a:r>
              <a:r>
                <a:rPr lang="en-US" sz="4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sử</a:t>
              </a:r>
              <a:r>
                <a:rPr lang="en-US" sz="4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về</a:t>
              </a:r>
              <a:r>
                <a:rPr lang="en-US" sz="4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người</a:t>
              </a:r>
              <a:r>
                <a:rPr lang="en-US" sz="4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có</a:t>
              </a:r>
              <a:r>
                <a:rPr lang="en-US" sz="4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công</a:t>
              </a:r>
              <a:r>
                <a:rPr lang="en-US" sz="4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với</a:t>
              </a:r>
              <a:r>
                <a:rPr lang="en-US" sz="4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đất</a:t>
              </a:r>
              <a:r>
                <a:rPr lang="en-US" sz="4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nước</a:t>
              </a:r>
              <a:r>
                <a:rPr lang="en-US" sz="4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865573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9D84D6A-7149-AC54-A295-DE8F64BB5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53393" y="1570990"/>
            <a:ext cx="4616768" cy="4164425"/>
          </a:xfrm>
          <a:prstGeom prst="rect">
            <a:avLst/>
          </a:prstGeom>
        </p:spPr>
      </p:pic>
      <p:pic>
        <p:nvPicPr>
          <p:cNvPr id="7" name="Picture 6" descr="A picture containing text, outdoor object, windmill&#10;&#10;Description automatically generated">
            <a:extLst>
              <a:ext uri="{FF2B5EF4-FFF2-40B4-BE49-F238E27FC236}">
                <a16:creationId xmlns:a16="http://schemas.microsoft.com/office/drawing/2014/main" id="{BB84B7D7-0D16-50D3-4696-8BAE73DA93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EF5228-B5E7-6984-F53E-71EAD15E37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498" y="941281"/>
            <a:ext cx="6956113" cy="56298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AD11B8-C546-1621-5202-74530B1DDA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1031" y="3190891"/>
            <a:ext cx="3456732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3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8">
            <a:extLst>
              <a:ext uri="{FF2B5EF4-FFF2-40B4-BE49-F238E27FC236}">
                <a16:creationId xmlns:a16="http://schemas.microsoft.com/office/drawing/2014/main" id="{8C918298-A6C3-4124-2E9B-9F9CE87502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379"/>
          <a:stretch/>
        </p:blipFill>
        <p:spPr>
          <a:xfrm>
            <a:off x="1186277" y="2664179"/>
            <a:ext cx="9819447" cy="3860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210" y="712177"/>
            <a:ext cx="8815580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8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8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1981200"/>
            <a:ext cx="640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SÁCH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61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iCiel Cadena" panose="02000503000000020004" pitchFamily="50" charset="0"/>
              </a:rPr>
              <a:t>Bắt đầu</a:t>
            </a:r>
          </a:p>
        </p:txBody>
      </p:sp>
      <p:pic>
        <p:nvPicPr>
          <p:cNvPr id="98" name="ChuongCam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575912" y="1915009"/>
            <a:ext cx="55893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>
                <a:solidFill>
                  <a:srgbClr val="00A0E9"/>
                </a:solidFill>
                <a:latin typeface="iCiel Cadena" panose="02000503000000020004" charset="0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58000" y="2531542"/>
            <a:ext cx="691702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Ở mỗi câu hỏi, các em sẽ có thời gian 10 giây</a:t>
            </a:r>
            <a:b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</a:br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4575912" y="3427017"/>
            <a:ext cx="69991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Để trả lời, em sẽ giơ thẻ màu tương ứng với </a:t>
            </a:r>
          </a:p>
          <a:p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màu đáp án: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4648200" y="4572000"/>
            <a:ext cx="1552923" cy="954107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0246" y="4761479"/>
              <a:ext cx="86882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6365089" y="4572000"/>
            <a:ext cx="1552923" cy="954107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4716" y="4672044"/>
              <a:ext cx="86081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iCiel Cadena" panose="02000503000000020004" pitchFamily="50" charset="0"/>
                </a:rPr>
                <a:t>Xanh</a:t>
              </a:r>
            </a:p>
            <a:p>
              <a:pPr algn="ctr"/>
              <a:r>
                <a:rPr lang="en-US" sz="2400">
                  <a:solidFill>
                    <a:schemeClr val="bg1"/>
                  </a:solidFill>
                  <a:latin typeface="iCiel Cadena" panose="02000503000000020004" pitchFamily="50" charset="0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8081978" y="4572000"/>
            <a:ext cx="1552923" cy="954107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3767" y="4672044"/>
              <a:ext cx="68461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iCiel Cadena" panose="02000503000000020004" pitchFamily="50" charset="0"/>
                </a:rPr>
                <a:t>Xanh</a:t>
              </a:r>
            </a:p>
            <a:p>
              <a:pPr algn="ctr"/>
              <a:r>
                <a:rPr lang="en-US" sz="2400">
                  <a:solidFill>
                    <a:schemeClr val="bg1"/>
                  </a:solidFill>
                  <a:latin typeface="iCiel Cadena" panose="02000503000000020004" pitchFamily="50" charset="0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9798867" y="4572000"/>
            <a:ext cx="1552923" cy="954107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329981" y="4772054"/>
              <a:ext cx="548227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Đỏ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4934640" y="5757863"/>
            <a:ext cx="616995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8" y="234871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5" y="2082030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5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Đặng</a:t>
              </a:r>
              <a:r>
                <a:rPr lang="en-GB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Thuỳ</a:t>
              </a:r>
              <a:r>
                <a:rPr lang="en-GB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Trâm</a:t>
              </a:r>
              <a:endParaRPr lang="en-US" sz="36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Nguyễn</a:t>
              </a:r>
              <a:r>
                <a:rPr lang="en-GB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Thị</a:t>
              </a:r>
              <a:r>
                <a:rPr lang="en-GB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Út</a:t>
              </a:r>
              <a:endParaRPr lang="en-US" sz="36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Võ</a:t>
              </a:r>
              <a:r>
                <a:rPr lang="en-GB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Thị</a:t>
              </a:r>
              <a:r>
                <a:rPr lang="en-GB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Sáu</a:t>
              </a:r>
              <a:r>
                <a:rPr lang="en-GB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endParaRPr lang="en-US" sz="36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Nguyễn</a:t>
              </a:r>
              <a:r>
                <a:rPr lang="en-GB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Thị</a:t>
              </a:r>
              <a:r>
                <a:rPr lang="en-GB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Minh </a:t>
              </a:r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Khai</a:t>
              </a:r>
              <a:endParaRPr lang="en-US" sz="36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789775" y="143450"/>
            <a:ext cx="12213652" cy="2999272"/>
            <a:chOff x="1789775" y="143450"/>
            <a:chExt cx="11696446" cy="29992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89775" y="143450"/>
              <a:ext cx="11696446" cy="2999272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877812" y="319993"/>
              <a:ext cx="9081425" cy="234322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iCiel Cadena" panose="02000503000000020004" pitchFamily="50" charset="0"/>
              </a:endParaRPr>
            </a:p>
            <a:p>
              <a:r>
                <a:rPr lang="vi-VN" sz="2900" dirty="0">
                  <a:solidFill>
                    <a:srgbClr val="FF0000"/>
                  </a:solidFill>
                  <a:latin typeface="+mj-lt"/>
                </a:rPr>
                <a:t>Người con gái trẻ măng</a:t>
              </a:r>
              <a:r>
                <a:rPr lang="en-GB" sz="2900" dirty="0">
                  <a:solidFill>
                    <a:srgbClr val="FF0000"/>
                  </a:solidFill>
                  <a:latin typeface="+mj-lt"/>
                </a:rPr>
                <a:t>    </a:t>
              </a:r>
              <a:r>
                <a:rPr lang="vi-VN" sz="2900" dirty="0">
                  <a:solidFill>
                    <a:srgbClr val="FF0000"/>
                  </a:solidFill>
                  <a:latin typeface="+mj-lt"/>
                </a:rPr>
                <a:t>Giặc đem ra bãi bắn</a:t>
              </a:r>
            </a:p>
            <a:p>
              <a:r>
                <a:rPr lang="vi-VN" sz="2900" dirty="0">
                  <a:solidFill>
                    <a:srgbClr val="FF0000"/>
                  </a:solidFill>
                  <a:latin typeface="+mj-lt"/>
                </a:rPr>
                <a:t>Đi giữa hai hàng lính</a:t>
              </a:r>
              <a:r>
                <a:rPr lang="en-GB" sz="2900" dirty="0">
                  <a:solidFill>
                    <a:srgbClr val="FF0000"/>
                  </a:solidFill>
                  <a:latin typeface="+mj-lt"/>
                </a:rPr>
                <a:t>      </a:t>
              </a:r>
              <a:r>
                <a:rPr lang="vi-VN" sz="2900" dirty="0">
                  <a:solidFill>
                    <a:srgbClr val="FF0000"/>
                  </a:solidFill>
                  <a:latin typeface="+mj-lt"/>
                </a:rPr>
                <a:t>Vẫn ung dung mỉm cười</a:t>
              </a:r>
            </a:p>
            <a:p>
              <a:r>
                <a:rPr lang="vi-VN" sz="2900" dirty="0">
                  <a:solidFill>
                    <a:srgbClr val="FF0000"/>
                  </a:solidFill>
                  <a:latin typeface="+mj-lt"/>
                </a:rPr>
                <a:t>Ngắt một đoá hoa tươi</a:t>
              </a:r>
              <a:r>
                <a:rPr lang="en-GB" sz="2900" dirty="0">
                  <a:solidFill>
                    <a:srgbClr val="FF0000"/>
                  </a:solidFill>
                  <a:latin typeface="+mj-lt"/>
                </a:rPr>
                <a:t>     </a:t>
              </a:r>
              <a:r>
                <a:rPr lang="vi-VN" sz="2900" dirty="0">
                  <a:solidFill>
                    <a:srgbClr val="FF0000"/>
                  </a:solidFill>
                  <a:latin typeface="+mj-lt"/>
                </a:rPr>
                <a:t>Chị cài lên mái tóc</a:t>
              </a:r>
            </a:p>
            <a:p>
              <a:r>
                <a:rPr lang="vi-VN" sz="2900" dirty="0">
                  <a:solidFill>
                    <a:srgbClr val="FF0000"/>
                  </a:solidFill>
                  <a:latin typeface="+mj-lt"/>
                </a:rPr>
                <a:t>Đầu ngẩng cao bất khuất</a:t>
              </a:r>
              <a:r>
                <a:rPr lang="en-GB" sz="2900" dirty="0">
                  <a:solidFill>
                    <a:srgbClr val="FF0000"/>
                  </a:solidFill>
                  <a:latin typeface="+mj-lt"/>
                </a:rPr>
                <a:t>    </a:t>
              </a:r>
              <a:r>
                <a:rPr lang="vi-VN" sz="2900" dirty="0">
                  <a:solidFill>
                    <a:srgbClr val="FF0000"/>
                  </a:solidFill>
                  <a:latin typeface="+mj-lt"/>
                </a:rPr>
                <a:t>Ngay trong phút hy sinh</a:t>
              </a:r>
            </a:p>
            <a:p>
              <a:r>
                <a:rPr lang="vi-VN" sz="2900" dirty="0">
                  <a:solidFill>
                    <a:srgbClr val="FF0000"/>
                  </a:solidFill>
                  <a:latin typeface="+mj-lt"/>
                </a:rPr>
                <a:t>Bây giờ dưới gốc dương</a:t>
              </a:r>
              <a:r>
                <a:rPr lang="en-GB" sz="2900" dirty="0">
                  <a:solidFill>
                    <a:srgbClr val="FF0000"/>
                  </a:solidFill>
                  <a:latin typeface="+mj-lt"/>
                </a:rPr>
                <a:t>    </a:t>
              </a:r>
              <a:r>
                <a:rPr lang="vi-VN" sz="2900" dirty="0">
                  <a:solidFill>
                    <a:srgbClr val="FF0000"/>
                  </a:solidFill>
                  <a:latin typeface="+mj-lt"/>
                </a:rPr>
                <a:t>Chị nằm nghe biển hát.</a:t>
              </a:r>
            </a:p>
            <a:p>
              <a:pPr algn="ctr"/>
              <a:endParaRPr lang="en-US" sz="3200" dirty="0">
                <a:solidFill>
                  <a:schemeClr val="tx1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/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rồi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!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5833" y="279477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4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Bế</a:t>
              </a:r>
              <a:r>
                <a:rPr lang="en-GB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Văn</a:t>
              </a:r>
              <a:r>
                <a:rPr lang="en-GB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Đàn</a:t>
              </a:r>
              <a:endParaRPr lang="en-US" sz="36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Võ</a:t>
              </a:r>
              <a:r>
                <a:rPr lang="en-GB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Thị</a:t>
              </a:r>
              <a:r>
                <a:rPr lang="en-GB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Sáu</a:t>
              </a:r>
              <a:endParaRPr lang="en-US" sz="36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Lý</a:t>
              </a:r>
              <a:r>
                <a:rPr lang="en-GB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Tự</a:t>
              </a:r>
              <a:r>
                <a:rPr lang="en-GB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Trọng</a:t>
              </a:r>
              <a:endParaRPr lang="en-US" sz="36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898215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Kim </a:t>
              </a:r>
              <a:r>
                <a:rPr lang="en-GB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Đồng</a:t>
              </a:r>
              <a:endParaRPr lang="en-US" sz="36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endParaRPr>
            </a:p>
            <a:p>
              <a:pPr algn="ctr"/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Ai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người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đã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lấy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thân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mình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làm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giá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súng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?</a:t>
              </a:r>
            </a:p>
            <a:p>
              <a:pPr algn="ctr"/>
              <a:endPara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/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rồi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!</a:t>
              </a:r>
            </a:p>
            <a:p>
              <a:pPr algn="ctr"/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Xuất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sắc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!</a:t>
              </a:r>
              <a:endPara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1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455</TotalTime>
  <Words>342</Words>
  <Application>Microsoft Office PowerPoint</Application>
  <PresentationFormat>Widescreen</PresentationFormat>
  <Paragraphs>74</Paragraphs>
  <Slides>12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iCiel Cadena</vt:lpstr>
      <vt:lpstr>Times New Roman</vt:lpstr>
      <vt:lpstr>HP001 4 hàng</vt:lpstr>
      <vt:lpstr>Aptos Display</vt:lpstr>
      <vt:lpstr>思源黑体 CN Bold</vt:lpstr>
      <vt:lpstr>Aptos</vt:lpstr>
      <vt:lpstr>Arial</vt:lpstr>
      <vt:lpstr>Calibri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Bap Tro Giang</Manager>
  <Company>Bap Tro Giang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Administrator</cp:lastModifiedBy>
  <cp:revision>55</cp:revision>
  <dcterms:created xsi:type="dcterms:W3CDTF">2021-10-10T09:00:27Z</dcterms:created>
  <dcterms:modified xsi:type="dcterms:W3CDTF">2025-04-16T08:28:21Z</dcterms:modified>
  <cp:contentStatus>9Slide</cp:contentStatus>
</cp:coreProperties>
</file>