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567" r:id="rId2"/>
    <p:sldId id="594" r:id="rId3"/>
    <p:sldId id="595" r:id="rId4"/>
    <p:sldId id="596" r:id="rId5"/>
    <p:sldId id="597" r:id="rId6"/>
    <p:sldId id="599" r:id="rId7"/>
    <p:sldId id="600" r:id="rId8"/>
    <p:sldId id="601" r:id="rId9"/>
    <p:sldId id="602" r:id="rId10"/>
    <p:sldId id="603" r:id="rId11"/>
    <p:sldId id="604" r:id="rId12"/>
    <p:sldId id="605" r:id="rId13"/>
    <p:sldId id="606" r:id="rId14"/>
    <p:sldId id="607" r:id="rId15"/>
    <p:sldId id="608" r:id="rId16"/>
    <p:sldId id="609" r:id="rId17"/>
    <p:sldId id="610" r:id="rId18"/>
    <p:sldId id="611" r:id="rId19"/>
    <p:sldId id="612" r:id="rId20"/>
    <p:sldId id="613" r:id="rId21"/>
    <p:sldId id="59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9FF"/>
    <a:srgbClr val="FF66FF"/>
    <a:srgbClr val="FF0066"/>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236" autoAdjust="0"/>
  </p:normalViewPr>
  <p:slideViewPr>
    <p:cSldViewPr snapToGrid="0">
      <p:cViewPr varScale="1">
        <p:scale>
          <a:sx n="81" d="100"/>
          <a:sy n="81" d="100"/>
        </p:scale>
        <p:origin x="75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975256-5CC8-4476-978E-5E74B511CAE0}" type="datetimeFigureOut">
              <a:rPr lang="en-US" smtClean="0"/>
              <a:t>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81D0B3-BCAC-4CED-8CA7-A64DC7DAE5CA}" type="slidenum">
              <a:rPr lang="en-US" smtClean="0"/>
              <a:t>‹#›</a:t>
            </a:fld>
            <a:endParaRPr lang="en-US"/>
          </a:p>
        </p:txBody>
      </p:sp>
    </p:spTree>
    <p:extLst>
      <p:ext uri="{BB962C8B-B14F-4D97-AF65-F5344CB8AC3E}">
        <p14:creationId xmlns:p14="http://schemas.microsoft.com/office/powerpoint/2010/main" val="715914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83419-7E50-6E3F-9228-28679B39E4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AE78E9-6602-54EE-6A1A-CBF49484EE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62539D-F9EB-AAA7-9ACD-8E1B6AE81395}"/>
              </a:ext>
            </a:extLst>
          </p:cNvPr>
          <p:cNvSpPr>
            <a:spLocks noGrp="1"/>
          </p:cNvSpPr>
          <p:nvPr>
            <p:ph type="dt" sz="half" idx="10"/>
          </p:nvPr>
        </p:nvSpPr>
        <p:spPr/>
        <p:txBody>
          <a:bodyPr/>
          <a:lstStyle/>
          <a:p>
            <a:fld id="{AAD2D355-5EFD-4EA2-83D4-4F72003CDEF1}" type="datetimeFigureOut">
              <a:rPr lang="en-US" smtClean="0"/>
              <a:t>2/2/2025</a:t>
            </a:fld>
            <a:endParaRPr lang="en-US"/>
          </a:p>
        </p:txBody>
      </p:sp>
      <p:sp>
        <p:nvSpPr>
          <p:cNvPr id="5" name="Footer Placeholder 4">
            <a:extLst>
              <a:ext uri="{FF2B5EF4-FFF2-40B4-BE49-F238E27FC236}">
                <a16:creationId xmlns:a16="http://schemas.microsoft.com/office/drawing/2014/main" id="{6DEB6324-9ED5-A7D6-7C7A-F493AD047B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9266CA-85D1-4A51-FBB6-10B2F314593F}"/>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3588293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4AF04-0533-371E-9E98-9F440F4CFA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13775C-43E1-368F-0454-775191D9CB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0E7F42-A308-134A-8856-3267FF4BEAF0}"/>
              </a:ext>
            </a:extLst>
          </p:cNvPr>
          <p:cNvSpPr>
            <a:spLocks noGrp="1"/>
          </p:cNvSpPr>
          <p:nvPr>
            <p:ph type="dt" sz="half" idx="10"/>
          </p:nvPr>
        </p:nvSpPr>
        <p:spPr/>
        <p:txBody>
          <a:bodyPr/>
          <a:lstStyle/>
          <a:p>
            <a:fld id="{AAD2D355-5EFD-4EA2-83D4-4F72003CDEF1}" type="datetimeFigureOut">
              <a:rPr lang="en-US" smtClean="0"/>
              <a:t>2/2/2025</a:t>
            </a:fld>
            <a:endParaRPr lang="en-US"/>
          </a:p>
        </p:txBody>
      </p:sp>
      <p:sp>
        <p:nvSpPr>
          <p:cNvPr id="5" name="Footer Placeholder 4">
            <a:extLst>
              <a:ext uri="{FF2B5EF4-FFF2-40B4-BE49-F238E27FC236}">
                <a16:creationId xmlns:a16="http://schemas.microsoft.com/office/drawing/2014/main" id="{4D31145B-9D97-A6D1-39D4-E05FDF1621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E0F501-54FC-1240-231E-7FF1EED47E35}"/>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1078930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3323B1-6291-0F5F-BF7A-9AAEB5A26C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1619D2-4302-3DAA-839A-1EDD2F8A82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6B5499-9976-C99D-19D9-148F9294E235}"/>
              </a:ext>
            </a:extLst>
          </p:cNvPr>
          <p:cNvSpPr>
            <a:spLocks noGrp="1"/>
          </p:cNvSpPr>
          <p:nvPr>
            <p:ph type="dt" sz="half" idx="10"/>
          </p:nvPr>
        </p:nvSpPr>
        <p:spPr/>
        <p:txBody>
          <a:bodyPr/>
          <a:lstStyle/>
          <a:p>
            <a:fld id="{AAD2D355-5EFD-4EA2-83D4-4F72003CDEF1}" type="datetimeFigureOut">
              <a:rPr lang="en-US" smtClean="0"/>
              <a:t>2/2/2025</a:t>
            </a:fld>
            <a:endParaRPr lang="en-US"/>
          </a:p>
        </p:txBody>
      </p:sp>
      <p:sp>
        <p:nvSpPr>
          <p:cNvPr id="5" name="Footer Placeholder 4">
            <a:extLst>
              <a:ext uri="{FF2B5EF4-FFF2-40B4-BE49-F238E27FC236}">
                <a16:creationId xmlns:a16="http://schemas.microsoft.com/office/drawing/2014/main" id="{0FB8680C-56D3-8DED-D4D1-7992EACFFC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C005A5-6462-16EB-000F-6660E057AF2F}"/>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4034959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44633-EC31-ADD9-684E-2B80884F70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3E9ECC-2F7A-94AF-460C-EF8BA19044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E20456-97BA-3CE5-2A4F-491E533E4080}"/>
              </a:ext>
            </a:extLst>
          </p:cNvPr>
          <p:cNvSpPr>
            <a:spLocks noGrp="1"/>
          </p:cNvSpPr>
          <p:nvPr>
            <p:ph type="dt" sz="half" idx="10"/>
          </p:nvPr>
        </p:nvSpPr>
        <p:spPr/>
        <p:txBody>
          <a:bodyPr/>
          <a:lstStyle/>
          <a:p>
            <a:fld id="{AAD2D355-5EFD-4EA2-83D4-4F72003CDEF1}" type="datetimeFigureOut">
              <a:rPr lang="en-US" smtClean="0"/>
              <a:t>2/2/2025</a:t>
            </a:fld>
            <a:endParaRPr lang="en-US"/>
          </a:p>
        </p:txBody>
      </p:sp>
      <p:sp>
        <p:nvSpPr>
          <p:cNvPr id="5" name="Footer Placeholder 4">
            <a:extLst>
              <a:ext uri="{FF2B5EF4-FFF2-40B4-BE49-F238E27FC236}">
                <a16:creationId xmlns:a16="http://schemas.microsoft.com/office/drawing/2014/main" id="{A0423245-110F-93AC-E9D8-1548F523A9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5D0BFA-06DD-1E00-EE43-D52A380659C4}"/>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3983033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815A7-EE69-A95E-E9DF-55035D8413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5F4A30-85B7-58EA-4976-A971D90542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5050E8-A5CE-D1C7-A238-18C5FA879008}"/>
              </a:ext>
            </a:extLst>
          </p:cNvPr>
          <p:cNvSpPr>
            <a:spLocks noGrp="1"/>
          </p:cNvSpPr>
          <p:nvPr>
            <p:ph type="dt" sz="half" idx="10"/>
          </p:nvPr>
        </p:nvSpPr>
        <p:spPr/>
        <p:txBody>
          <a:bodyPr/>
          <a:lstStyle/>
          <a:p>
            <a:fld id="{AAD2D355-5EFD-4EA2-83D4-4F72003CDEF1}" type="datetimeFigureOut">
              <a:rPr lang="en-US" smtClean="0"/>
              <a:t>2/2/2025</a:t>
            </a:fld>
            <a:endParaRPr lang="en-US"/>
          </a:p>
        </p:txBody>
      </p:sp>
      <p:sp>
        <p:nvSpPr>
          <p:cNvPr id="5" name="Footer Placeholder 4">
            <a:extLst>
              <a:ext uri="{FF2B5EF4-FFF2-40B4-BE49-F238E27FC236}">
                <a16:creationId xmlns:a16="http://schemas.microsoft.com/office/drawing/2014/main" id="{46861D15-DF10-0581-AC5E-D428874AF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5787B7-189D-4B7C-F36B-E31D766157C3}"/>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3721848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B69AB-2F7B-2B45-3AE0-36A22E22F9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B575FF-67BC-765A-5C6D-28B897DEDC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55DE03-1EDF-F02C-1138-7785214D48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760358-9B4A-B762-F9CA-22F2B305121B}"/>
              </a:ext>
            </a:extLst>
          </p:cNvPr>
          <p:cNvSpPr>
            <a:spLocks noGrp="1"/>
          </p:cNvSpPr>
          <p:nvPr>
            <p:ph type="dt" sz="half" idx="10"/>
          </p:nvPr>
        </p:nvSpPr>
        <p:spPr/>
        <p:txBody>
          <a:bodyPr/>
          <a:lstStyle/>
          <a:p>
            <a:fld id="{AAD2D355-5EFD-4EA2-83D4-4F72003CDEF1}" type="datetimeFigureOut">
              <a:rPr lang="en-US" smtClean="0"/>
              <a:t>2/2/2025</a:t>
            </a:fld>
            <a:endParaRPr lang="en-US"/>
          </a:p>
        </p:txBody>
      </p:sp>
      <p:sp>
        <p:nvSpPr>
          <p:cNvPr id="6" name="Footer Placeholder 5">
            <a:extLst>
              <a:ext uri="{FF2B5EF4-FFF2-40B4-BE49-F238E27FC236}">
                <a16:creationId xmlns:a16="http://schemas.microsoft.com/office/drawing/2014/main" id="{19DAB41E-E379-0028-6804-B166C25991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7B1B45-FA9C-60D4-05C6-591486409218}"/>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2048393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A35A1-E43E-FAE0-8E5F-4AC8C27EF0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0AC595-B110-54D1-21B2-5E89382F48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67FD80-8C9B-3D93-6FF8-C073E1EC63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7F83C9-6056-E84B-789F-5BB2152789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064D4F-7C0A-8E47-2838-7096C62FFB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64EDEA-3E83-95AF-B8DD-8149F0B2EA54}"/>
              </a:ext>
            </a:extLst>
          </p:cNvPr>
          <p:cNvSpPr>
            <a:spLocks noGrp="1"/>
          </p:cNvSpPr>
          <p:nvPr>
            <p:ph type="dt" sz="half" idx="10"/>
          </p:nvPr>
        </p:nvSpPr>
        <p:spPr/>
        <p:txBody>
          <a:bodyPr/>
          <a:lstStyle/>
          <a:p>
            <a:fld id="{AAD2D355-5EFD-4EA2-83D4-4F72003CDEF1}" type="datetimeFigureOut">
              <a:rPr lang="en-US" smtClean="0"/>
              <a:t>2/2/2025</a:t>
            </a:fld>
            <a:endParaRPr lang="en-US"/>
          </a:p>
        </p:txBody>
      </p:sp>
      <p:sp>
        <p:nvSpPr>
          <p:cNvPr id="8" name="Footer Placeholder 7">
            <a:extLst>
              <a:ext uri="{FF2B5EF4-FFF2-40B4-BE49-F238E27FC236}">
                <a16:creationId xmlns:a16="http://schemas.microsoft.com/office/drawing/2014/main" id="{E17632CF-340A-1022-810F-DEEEE329E2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AFDA18-4796-E00A-59B0-99B1BF4D5A28}"/>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600182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E9E0D-707F-45FB-6864-7DACFC5BE1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A633BE-D445-2FB3-F9C5-734F079F46BD}"/>
              </a:ext>
            </a:extLst>
          </p:cNvPr>
          <p:cNvSpPr>
            <a:spLocks noGrp="1"/>
          </p:cNvSpPr>
          <p:nvPr>
            <p:ph type="dt" sz="half" idx="10"/>
          </p:nvPr>
        </p:nvSpPr>
        <p:spPr/>
        <p:txBody>
          <a:bodyPr/>
          <a:lstStyle/>
          <a:p>
            <a:fld id="{AAD2D355-5EFD-4EA2-83D4-4F72003CDEF1}" type="datetimeFigureOut">
              <a:rPr lang="en-US" smtClean="0"/>
              <a:t>2/2/2025</a:t>
            </a:fld>
            <a:endParaRPr lang="en-US"/>
          </a:p>
        </p:txBody>
      </p:sp>
      <p:sp>
        <p:nvSpPr>
          <p:cNvPr id="4" name="Footer Placeholder 3">
            <a:extLst>
              <a:ext uri="{FF2B5EF4-FFF2-40B4-BE49-F238E27FC236}">
                <a16:creationId xmlns:a16="http://schemas.microsoft.com/office/drawing/2014/main" id="{339B8FFE-2AE7-5312-20BB-34B9A03F9C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D744F1-3C19-2B94-BBDB-487D7720A9B6}"/>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797729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611C4-9A9F-AFE7-F0C2-FFAC668F5F04}"/>
              </a:ext>
            </a:extLst>
          </p:cNvPr>
          <p:cNvSpPr>
            <a:spLocks noGrp="1"/>
          </p:cNvSpPr>
          <p:nvPr>
            <p:ph type="dt" sz="half" idx="10"/>
          </p:nvPr>
        </p:nvSpPr>
        <p:spPr/>
        <p:txBody>
          <a:bodyPr/>
          <a:lstStyle/>
          <a:p>
            <a:fld id="{AAD2D355-5EFD-4EA2-83D4-4F72003CDEF1}" type="datetimeFigureOut">
              <a:rPr lang="en-US" smtClean="0"/>
              <a:t>2/2/2025</a:t>
            </a:fld>
            <a:endParaRPr lang="en-US"/>
          </a:p>
        </p:txBody>
      </p:sp>
      <p:sp>
        <p:nvSpPr>
          <p:cNvPr id="3" name="Footer Placeholder 2">
            <a:extLst>
              <a:ext uri="{FF2B5EF4-FFF2-40B4-BE49-F238E27FC236}">
                <a16:creationId xmlns:a16="http://schemas.microsoft.com/office/drawing/2014/main" id="{0E66625C-FE94-B7E1-FE67-D353DCC892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5528FB-325F-ED59-BAA6-AE24AB730F4E}"/>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1046811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B286C-C093-5D3A-F7FA-7088BA3273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AD59CE-7CCD-693A-C4E4-89432A2B5F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B2776B-80E1-5D92-E9DB-0272762DB6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224A72-AAE2-2A27-6DEC-6315C5887E01}"/>
              </a:ext>
            </a:extLst>
          </p:cNvPr>
          <p:cNvSpPr>
            <a:spLocks noGrp="1"/>
          </p:cNvSpPr>
          <p:nvPr>
            <p:ph type="dt" sz="half" idx="10"/>
          </p:nvPr>
        </p:nvSpPr>
        <p:spPr/>
        <p:txBody>
          <a:bodyPr/>
          <a:lstStyle/>
          <a:p>
            <a:fld id="{AAD2D355-5EFD-4EA2-83D4-4F72003CDEF1}" type="datetimeFigureOut">
              <a:rPr lang="en-US" smtClean="0"/>
              <a:t>2/2/2025</a:t>
            </a:fld>
            <a:endParaRPr lang="en-US"/>
          </a:p>
        </p:txBody>
      </p:sp>
      <p:sp>
        <p:nvSpPr>
          <p:cNvPr id="6" name="Footer Placeholder 5">
            <a:extLst>
              <a:ext uri="{FF2B5EF4-FFF2-40B4-BE49-F238E27FC236}">
                <a16:creationId xmlns:a16="http://schemas.microsoft.com/office/drawing/2014/main" id="{2C01983D-8C60-99D7-90A4-F73F8677B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8689E1-AF38-8931-7DE0-4CEEC51A88C8}"/>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3864708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A8E99-FFDF-5D39-77D7-9BC4CF186C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301AB4-EC8E-4D66-BA05-9B71313290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A96140-91F4-B5A6-990E-934FF09625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C9E80A-8D8B-1BF7-109D-DB45ED7DD813}"/>
              </a:ext>
            </a:extLst>
          </p:cNvPr>
          <p:cNvSpPr>
            <a:spLocks noGrp="1"/>
          </p:cNvSpPr>
          <p:nvPr>
            <p:ph type="dt" sz="half" idx="10"/>
          </p:nvPr>
        </p:nvSpPr>
        <p:spPr/>
        <p:txBody>
          <a:bodyPr/>
          <a:lstStyle/>
          <a:p>
            <a:fld id="{AAD2D355-5EFD-4EA2-83D4-4F72003CDEF1}" type="datetimeFigureOut">
              <a:rPr lang="en-US" smtClean="0"/>
              <a:t>2/2/2025</a:t>
            </a:fld>
            <a:endParaRPr lang="en-US"/>
          </a:p>
        </p:txBody>
      </p:sp>
      <p:sp>
        <p:nvSpPr>
          <p:cNvPr id="6" name="Footer Placeholder 5">
            <a:extLst>
              <a:ext uri="{FF2B5EF4-FFF2-40B4-BE49-F238E27FC236}">
                <a16:creationId xmlns:a16="http://schemas.microsoft.com/office/drawing/2014/main" id="{9E1C0997-48BD-F086-D507-975958EECA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E62C84-D5C5-5C7C-5395-3EE2A7BADA0D}"/>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1709719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69FE13-92F5-7A7C-B85B-86FA7A2690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495D32-45DD-65D0-7A98-F6BACDD14E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5ADCC3-EF81-4618-8894-516BDEBD8E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D2D355-5EFD-4EA2-83D4-4F72003CDEF1}" type="datetimeFigureOut">
              <a:rPr lang="en-US" smtClean="0"/>
              <a:t>2/2/2025</a:t>
            </a:fld>
            <a:endParaRPr lang="en-US"/>
          </a:p>
        </p:txBody>
      </p:sp>
      <p:sp>
        <p:nvSpPr>
          <p:cNvPr id="5" name="Footer Placeholder 4">
            <a:extLst>
              <a:ext uri="{FF2B5EF4-FFF2-40B4-BE49-F238E27FC236}">
                <a16:creationId xmlns:a16="http://schemas.microsoft.com/office/drawing/2014/main" id="{C4ECA510-2886-7FCA-40CC-5782294B55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B5B2E65-53D5-5AC4-24FA-036961A508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9B743C-6A3B-4D94-9FAE-E24008CF0468}" type="slidenum">
              <a:rPr lang="en-US" smtClean="0"/>
              <a:t>‹#›</a:t>
            </a:fld>
            <a:endParaRPr lang="en-US"/>
          </a:p>
        </p:txBody>
      </p:sp>
    </p:spTree>
    <p:extLst>
      <p:ext uri="{BB962C8B-B14F-4D97-AF65-F5344CB8AC3E}">
        <p14:creationId xmlns:p14="http://schemas.microsoft.com/office/powerpoint/2010/main" val="36314593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5"/>
          <p:cNvSpPr>
            <a:spLocks noChangeArrowheads="1"/>
          </p:cNvSpPr>
          <p:nvPr/>
        </p:nvSpPr>
        <p:spPr bwMode="auto">
          <a:xfrm>
            <a:off x="1524000" y="5002214"/>
            <a:ext cx="9144000" cy="1855787"/>
          </a:xfrm>
          <a:prstGeom prst="rect">
            <a:avLst/>
          </a:prstGeom>
          <a:gradFill rotWithShape="1">
            <a:gsLst>
              <a:gs pos="0">
                <a:srgbClr val="FFFFFF">
                  <a:alpha val="0"/>
                </a:srgbClr>
              </a:gs>
              <a:gs pos="100000">
                <a:srgbClr val="0099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endParaRPr lang="uk-UA" altLang="en-US" sz="1800">
              <a:solidFill>
                <a:srgbClr val="000000"/>
              </a:solidFill>
              <a:latin typeface="VN-NTime" pitchFamily="2" charset="0"/>
              <a:cs typeface="Arial" panose="020B0604020202020204" pitchFamily="34" charset="0"/>
            </a:endParaRPr>
          </a:p>
        </p:txBody>
      </p:sp>
      <p:sp>
        <p:nvSpPr>
          <p:cNvPr id="26627" name="TextBox 1"/>
          <p:cNvSpPr txBox="1">
            <a:spLocks noChangeArrowheads="1"/>
          </p:cNvSpPr>
          <p:nvPr/>
        </p:nvSpPr>
        <p:spPr bwMode="auto">
          <a:xfrm>
            <a:off x="2590800" y="304801"/>
            <a:ext cx="7543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2000">
                <a:solidFill>
                  <a:srgbClr val="FF0000"/>
                </a:solidFill>
              </a:rPr>
              <a:t>PHÒNG GIÁO DỤC VÀ ĐÀO TẠO TIÊN LÃNG</a:t>
            </a:r>
          </a:p>
          <a:p>
            <a:pPr algn="ctr"/>
            <a:r>
              <a:rPr lang="en-US" altLang="en-US" sz="2000" b="1">
                <a:solidFill>
                  <a:srgbClr val="FF0000"/>
                </a:solidFill>
              </a:rPr>
              <a:t>TRƯỜNG TIỂU HỌC NAM HƯNG</a:t>
            </a:r>
            <a:endParaRPr lang="en-US" altLang="en-US" sz="2000">
              <a:solidFill>
                <a:srgbClr val="FF0000"/>
              </a:solidFill>
            </a:endParaRPr>
          </a:p>
        </p:txBody>
      </p:sp>
      <p:pic>
        <p:nvPicPr>
          <p:cNvPr id="21" name="Picture 12" descr="Pictur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8668" y="1491170"/>
            <a:ext cx="10539166" cy="547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Box 2"/>
          <p:cNvSpPr txBox="1">
            <a:spLocks noChangeArrowheads="1"/>
          </p:cNvSpPr>
          <p:nvPr/>
        </p:nvSpPr>
        <p:spPr bwMode="auto">
          <a:xfrm>
            <a:off x="3200400" y="4500564"/>
            <a:ext cx="6629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000" b="1">
                <a:solidFill>
                  <a:srgbClr val="FF0000"/>
                </a:solidFill>
              </a:rPr>
              <a:t>HỌ VÀ TÊN GIÁO VIÊN: PHẠM THỊ THANH NHÀN</a:t>
            </a:r>
          </a:p>
          <a:p>
            <a:r>
              <a:rPr lang="en-US" altLang="en-US" sz="2000" b="1">
                <a:solidFill>
                  <a:srgbClr val="FF0000"/>
                </a:solidFill>
              </a:rPr>
              <a:t>LỚP: 5B</a:t>
            </a:r>
          </a:p>
        </p:txBody>
      </p:sp>
      <p:cxnSp>
        <p:nvCxnSpPr>
          <p:cNvPr id="5" name="Straight Connector 4"/>
          <p:cNvCxnSpPr/>
          <p:nvPr/>
        </p:nvCxnSpPr>
        <p:spPr>
          <a:xfrm>
            <a:off x="4648200" y="1012825"/>
            <a:ext cx="3505200" cy="0"/>
          </a:xfrm>
          <a:prstGeom prst="line">
            <a:avLst/>
          </a:prstGeom>
        </p:spPr>
        <p:style>
          <a:lnRef idx="1">
            <a:schemeClr val="accent1"/>
          </a:lnRef>
          <a:fillRef idx="0">
            <a:schemeClr val="accent1"/>
          </a:fillRef>
          <a:effectRef idx="0">
            <a:schemeClr val="accent1"/>
          </a:effectRef>
          <a:fontRef idx="minor">
            <a:schemeClr val="tx1"/>
          </a:fontRef>
        </p:style>
      </p:cxnSp>
      <p:sp>
        <p:nvSpPr>
          <p:cNvPr id="26631" name="WordArt 7"/>
          <p:cNvSpPr>
            <a:spLocks noChangeArrowheads="1" noChangeShapeType="1" noTextEdit="1"/>
          </p:cNvSpPr>
          <p:nvPr/>
        </p:nvSpPr>
        <p:spPr bwMode="auto">
          <a:xfrm>
            <a:off x="3167406" y="3324030"/>
            <a:ext cx="6561056" cy="1026380"/>
          </a:xfrm>
          <a:prstGeom prst="rect">
            <a:avLst/>
          </a:prstGeom>
        </p:spPr>
        <p:txBody>
          <a:bodyPr wrap="none" fromWordArt="1">
            <a:prstTxWarp prst="textPlain">
              <a:avLst>
                <a:gd name="adj" fmla="val 50000"/>
              </a:avLst>
            </a:prstTxWarp>
          </a:bodyPr>
          <a:lstStyle/>
          <a:p>
            <a:pPr algn="ctr"/>
            <a:r>
              <a:rPr lang="en-US" sz="1050" b="1" kern="10" dirty="0" err="1" smtClean="0">
                <a:ln w="19050">
                  <a:solidFill>
                    <a:srgbClr val="000000"/>
                  </a:solidFill>
                  <a:round/>
                  <a:headEnd/>
                  <a:tailEnd/>
                </a:ln>
                <a:solidFill>
                  <a:srgbClr val="FFC000"/>
                </a:solidFill>
                <a:latin typeface="Times New Roman" panose="02020603050405020304" pitchFamily="18" charset="0"/>
                <a:cs typeface="Times New Roman" panose="02020603050405020304" pitchFamily="18" charset="0"/>
              </a:rPr>
              <a:t>Bài</a:t>
            </a:r>
            <a:r>
              <a:rPr lang="en-US" sz="1050" b="1" kern="10" dirty="0" smtClean="0">
                <a:ln w="19050">
                  <a:solidFill>
                    <a:srgbClr val="000000"/>
                  </a:solidFill>
                  <a:round/>
                  <a:headEnd/>
                  <a:tailEnd/>
                </a:ln>
                <a:solidFill>
                  <a:srgbClr val="FFC000"/>
                </a:solidFill>
                <a:latin typeface="Times New Roman" panose="02020603050405020304" pitchFamily="18" charset="0"/>
                <a:cs typeface="Times New Roman" panose="02020603050405020304" pitchFamily="18" charset="0"/>
              </a:rPr>
              <a:t> : </a:t>
            </a:r>
            <a:r>
              <a:rPr lang="en-US" sz="1050" b="1" kern="10" dirty="0" err="1" smtClean="0">
                <a:ln w="19050">
                  <a:solidFill>
                    <a:srgbClr val="000000"/>
                  </a:solidFill>
                  <a:round/>
                  <a:headEnd/>
                  <a:tailEnd/>
                </a:ln>
                <a:solidFill>
                  <a:srgbClr val="FFC000"/>
                </a:solidFill>
                <a:latin typeface="Times New Roman" panose="02020603050405020304" pitchFamily="18" charset="0"/>
                <a:cs typeface="Times New Roman" panose="02020603050405020304" pitchFamily="18" charset="0"/>
              </a:rPr>
              <a:t>Tìm</a:t>
            </a:r>
            <a:r>
              <a:rPr lang="en-US" sz="1050" b="1" kern="10" dirty="0" smtClean="0">
                <a:ln w="19050">
                  <a:solidFill>
                    <a:srgbClr val="000000"/>
                  </a:solidFill>
                  <a:round/>
                  <a:headEnd/>
                  <a:tailEnd/>
                </a:ln>
                <a:solidFill>
                  <a:srgbClr val="FFC000"/>
                </a:solidFill>
                <a:latin typeface="Times New Roman" panose="02020603050405020304" pitchFamily="18" charset="0"/>
                <a:cs typeface="Times New Roman" panose="02020603050405020304" pitchFamily="18" charset="0"/>
              </a:rPr>
              <a:t> </a:t>
            </a:r>
            <a:r>
              <a:rPr lang="en-US" sz="1050" b="1" kern="10" dirty="0" err="1" smtClean="0">
                <a:ln w="19050">
                  <a:solidFill>
                    <a:srgbClr val="000000"/>
                  </a:solidFill>
                  <a:round/>
                  <a:headEnd/>
                  <a:tailEnd/>
                </a:ln>
                <a:solidFill>
                  <a:srgbClr val="FFC000"/>
                </a:solidFill>
                <a:latin typeface="Times New Roman" panose="02020603050405020304" pitchFamily="18" charset="0"/>
                <a:cs typeface="Times New Roman" panose="02020603050405020304" pitchFamily="18" charset="0"/>
              </a:rPr>
              <a:t>hiểu</a:t>
            </a:r>
            <a:r>
              <a:rPr lang="en-US" sz="1050" b="1" kern="10" dirty="0" smtClean="0">
                <a:ln w="19050">
                  <a:solidFill>
                    <a:srgbClr val="000000"/>
                  </a:solidFill>
                  <a:round/>
                  <a:headEnd/>
                  <a:tailEnd/>
                </a:ln>
                <a:solidFill>
                  <a:srgbClr val="FFC000"/>
                </a:solidFill>
                <a:latin typeface="Times New Roman" panose="02020603050405020304" pitchFamily="18" charset="0"/>
                <a:cs typeface="Times New Roman" panose="02020603050405020304" pitchFamily="18" charset="0"/>
              </a:rPr>
              <a:t> </a:t>
            </a:r>
            <a:r>
              <a:rPr lang="en-US" sz="1050" b="1" kern="10" dirty="0" err="1" smtClean="0">
                <a:ln w="19050">
                  <a:solidFill>
                    <a:srgbClr val="000000"/>
                  </a:solidFill>
                  <a:round/>
                  <a:headEnd/>
                  <a:tailEnd/>
                </a:ln>
                <a:solidFill>
                  <a:srgbClr val="FFC000"/>
                </a:solidFill>
                <a:latin typeface="Times New Roman" panose="02020603050405020304" pitchFamily="18" charset="0"/>
                <a:cs typeface="Times New Roman" panose="02020603050405020304" pitchFamily="18" charset="0"/>
              </a:rPr>
              <a:t>cách</a:t>
            </a:r>
            <a:r>
              <a:rPr lang="en-US" sz="1050" b="1" kern="10" dirty="0" smtClean="0">
                <a:ln w="19050">
                  <a:solidFill>
                    <a:srgbClr val="000000"/>
                  </a:solidFill>
                  <a:round/>
                  <a:headEnd/>
                  <a:tailEnd/>
                </a:ln>
                <a:solidFill>
                  <a:srgbClr val="FFC000"/>
                </a:solidFill>
                <a:latin typeface="Times New Roman" panose="02020603050405020304" pitchFamily="18" charset="0"/>
                <a:cs typeface="Times New Roman" panose="02020603050405020304" pitchFamily="18" charset="0"/>
              </a:rPr>
              <a:t> </a:t>
            </a:r>
            <a:r>
              <a:rPr lang="en-US" sz="1050" b="1" kern="10" dirty="0" err="1" smtClean="0">
                <a:ln w="19050">
                  <a:solidFill>
                    <a:srgbClr val="000000"/>
                  </a:solidFill>
                  <a:round/>
                  <a:headEnd/>
                  <a:tailEnd/>
                </a:ln>
                <a:solidFill>
                  <a:srgbClr val="FFC000"/>
                </a:solidFill>
                <a:latin typeface="Times New Roman" panose="02020603050405020304" pitchFamily="18" charset="0"/>
                <a:cs typeface="Times New Roman" panose="02020603050405020304" pitchFamily="18" charset="0"/>
              </a:rPr>
              <a:t>viết</a:t>
            </a:r>
            <a:r>
              <a:rPr lang="en-US" sz="1050" b="1" kern="10" dirty="0" smtClean="0">
                <a:ln w="19050">
                  <a:solidFill>
                    <a:srgbClr val="000000"/>
                  </a:solidFill>
                  <a:round/>
                  <a:headEnd/>
                  <a:tailEnd/>
                </a:ln>
                <a:solidFill>
                  <a:srgbClr val="FFC000"/>
                </a:solidFill>
                <a:latin typeface="Times New Roman" panose="02020603050405020304" pitchFamily="18" charset="0"/>
                <a:cs typeface="Times New Roman" panose="02020603050405020304" pitchFamily="18" charset="0"/>
              </a:rPr>
              <a:t> </a:t>
            </a:r>
            <a:r>
              <a:rPr lang="en-US" sz="1050" b="1" kern="10" dirty="0" err="1" smtClean="0">
                <a:ln w="19050">
                  <a:solidFill>
                    <a:srgbClr val="000000"/>
                  </a:solidFill>
                  <a:round/>
                  <a:headEnd/>
                  <a:tailEnd/>
                </a:ln>
                <a:solidFill>
                  <a:srgbClr val="FFC000"/>
                </a:solidFill>
                <a:latin typeface="Times New Roman" panose="02020603050405020304" pitchFamily="18" charset="0"/>
                <a:cs typeface="Times New Roman" panose="02020603050405020304" pitchFamily="18" charset="0"/>
              </a:rPr>
              <a:t>bài</a:t>
            </a:r>
            <a:r>
              <a:rPr lang="en-US" sz="1050" b="1" kern="10" dirty="0" smtClean="0">
                <a:ln w="19050">
                  <a:solidFill>
                    <a:srgbClr val="000000"/>
                  </a:solidFill>
                  <a:round/>
                  <a:headEnd/>
                  <a:tailEnd/>
                </a:ln>
                <a:solidFill>
                  <a:srgbClr val="FFC000"/>
                </a:solidFill>
                <a:latin typeface="Times New Roman" panose="02020603050405020304" pitchFamily="18" charset="0"/>
                <a:cs typeface="Times New Roman" panose="02020603050405020304" pitchFamily="18" charset="0"/>
              </a:rPr>
              <a:t> </a:t>
            </a:r>
            <a:r>
              <a:rPr lang="en-US" sz="1050" b="1" kern="10" dirty="0" err="1" smtClean="0">
                <a:ln w="19050">
                  <a:solidFill>
                    <a:srgbClr val="000000"/>
                  </a:solidFill>
                  <a:round/>
                  <a:headEnd/>
                  <a:tailEnd/>
                </a:ln>
                <a:solidFill>
                  <a:srgbClr val="FFC000"/>
                </a:solidFill>
                <a:latin typeface="Times New Roman" panose="02020603050405020304" pitchFamily="18" charset="0"/>
                <a:cs typeface="Times New Roman" panose="02020603050405020304" pitchFamily="18" charset="0"/>
              </a:rPr>
              <a:t>văn</a:t>
            </a:r>
            <a:r>
              <a:rPr lang="en-US" sz="1050" b="1" kern="10" dirty="0" smtClean="0">
                <a:ln w="19050">
                  <a:solidFill>
                    <a:srgbClr val="000000"/>
                  </a:solidFill>
                  <a:round/>
                  <a:headEnd/>
                  <a:tailEnd/>
                </a:ln>
                <a:solidFill>
                  <a:srgbClr val="FFC000"/>
                </a:solidFill>
                <a:latin typeface="Times New Roman" panose="02020603050405020304" pitchFamily="18" charset="0"/>
                <a:cs typeface="Times New Roman" panose="02020603050405020304" pitchFamily="18" charset="0"/>
              </a:rPr>
              <a:t> </a:t>
            </a:r>
            <a:r>
              <a:rPr lang="en-US" sz="1050" b="1" kern="10" dirty="0" err="1" smtClean="0">
                <a:ln w="19050">
                  <a:solidFill>
                    <a:srgbClr val="000000"/>
                  </a:solidFill>
                  <a:round/>
                  <a:headEnd/>
                  <a:tailEnd/>
                </a:ln>
                <a:solidFill>
                  <a:srgbClr val="FFC000"/>
                </a:solidFill>
                <a:latin typeface="Times New Roman" panose="02020603050405020304" pitchFamily="18" charset="0"/>
                <a:cs typeface="Times New Roman" panose="02020603050405020304" pitchFamily="18" charset="0"/>
              </a:rPr>
              <a:t>tả</a:t>
            </a:r>
            <a:r>
              <a:rPr lang="en-US" sz="1050" b="1" kern="10" dirty="0" smtClean="0">
                <a:ln w="19050">
                  <a:solidFill>
                    <a:srgbClr val="000000"/>
                  </a:solidFill>
                  <a:round/>
                  <a:headEnd/>
                  <a:tailEnd/>
                </a:ln>
                <a:solidFill>
                  <a:srgbClr val="FFC000"/>
                </a:solidFill>
                <a:latin typeface="Times New Roman" panose="02020603050405020304" pitchFamily="18" charset="0"/>
                <a:cs typeface="Times New Roman" panose="02020603050405020304" pitchFamily="18" charset="0"/>
              </a:rPr>
              <a:t> </a:t>
            </a:r>
            <a:r>
              <a:rPr lang="en-US" sz="1050" b="1" kern="10" dirty="0" err="1" smtClean="0">
                <a:ln w="19050">
                  <a:solidFill>
                    <a:srgbClr val="000000"/>
                  </a:solidFill>
                  <a:round/>
                  <a:headEnd/>
                  <a:tailEnd/>
                </a:ln>
                <a:solidFill>
                  <a:srgbClr val="FFC000"/>
                </a:solidFill>
                <a:latin typeface="Times New Roman" panose="02020603050405020304" pitchFamily="18" charset="0"/>
                <a:cs typeface="Times New Roman" panose="02020603050405020304" pitchFamily="18" charset="0"/>
              </a:rPr>
              <a:t>người</a:t>
            </a:r>
            <a:endParaRPr lang="en-US" sz="1050" b="1" kern="10" dirty="0">
              <a:ln w="19050">
                <a:solidFill>
                  <a:srgbClr val="000000"/>
                </a:solidFill>
                <a:round/>
                <a:headEnd/>
                <a:tailEnd/>
              </a:ln>
              <a:solidFill>
                <a:srgbClr val="FFC000"/>
              </a:solidFill>
              <a:latin typeface="Times New Roman" panose="02020603050405020304" pitchFamily="18" charset="0"/>
              <a:cs typeface="Times New Roman" panose="02020603050405020304" pitchFamily="18" charset="0"/>
            </a:endParaRPr>
          </a:p>
        </p:txBody>
      </p:sp>
      <p:sp>
        <p:nvSpPr>
          <p:cNvPr id="33804" name="WordArt 12"/>
          <p:cNvSpPr>
            <a:spLocks noChangeArrowheads="1" noChangeShapeType="1" noTextEdit="1"/>
          </p:cNvSpPr>
          <p:nvPr/>
        </p:nvSpPr>
        <p:spPr bwMode="auto">
          <a:xfrm>
            <a:off x="3657599" y="1998483"/>
            <a:ext cx="5759779" cy="932044"/>
          </a:xfrm>
          <a:prstGeom prst="rect">
            <a:avLst/>
          </a:prstGeom>
        </p:spPr>
        <p:txBody>
          <a:bodyPr wrap="none" fromWordArt="1">
            <a:prstTxWarp prst="textPlain">
              <a:avLst>
                <a:gd name="adj" fmla="val 50000"/>
              </a:avLst>
            </a:prstTxWarp>
          </a:bodyPr>
          <a:lstStyle/>
          <a:p>
            <a:pPr algn="ctr"/>
            <a:r>
              <a:rPr lang="en-US" sz="3600" b="1" kern="10" dirty="0" smtClean="0">
                <a:ln w="9525">
                  <a:solidFill>
                    <a:srgbClr val="000000"/>
                  </a:solidFill>
                  <a:round/>
                  <a:headEnd/>
                  <a:tailEnd/>
                </a:ln>
                <a:solidFill>
                  <a:srgbClr val="FF0000"/>
                </a:solidFill>
                <a:effectLst>
                  <a:outerShdw dist="45791" dir="2021404" algn="ctr" rotWithShape="0">
                    <a:srgbClr val="B2B2B2">
                      <a:alpha val="79999"/>
                    </a:srgbClr>
                  </a:outerShdw>
                </a:effectLst>
                <a:cs typeface="Times New Roman" panose="02020603050405020304" pitchFamily="18" charset="0"/>
              </a:rPr>
              <a:t> </a:t>
            </a:r>
            <a:r>
              <a:rPr lang="en-US" sz="3600" b="1" kern="10" dirty="0" smtClean="0">
                <a:ln w="9525">
                  <a:solidFill>
                    <a:srgbClr val="00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VIẾT </a:t>
            </a:r>
            <a:endParaRPr lang="en-US" sz="3600" b="1" kern="10" dirty="0">
              <a:ln w="9525">
                <a:solidFill>
                  <a:srgbClr val="00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74693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mph" presetSubtype="2" repeatCount="indefinite" fill="hold" nodeType="withEffect">
                                  <p:stCondLst>
                                    <p:cond delay="0"/>
                                  </p:stCondLst>
                                  <p:childTnLst>
                                    <p:animClr clrSpc="rgb" dir="cw">
                                      <p:cBhvr>
                                        <p:cTn id="6" dur="2000" fill="hold"/>
                                        <p:tgtEl>
                                          <p:spTgt spid="33804"/>
                                        </p:tgtEl>
                                        <p:attrNameLst>
                                          <p:attrName>stroke.color</p:attrName>
                                        </p:attrNameLst>
                                      </p:cBhvr>
                                      <p:to>
                                        <a:schemeClr val="accent2"/>
                                      </p:to>
                                    </p:animClr>
                                    <p:set>
                                      <p:cBhvr>
                                        <p:cTn id="7" dur="2000" fill="hold"/>
                                        <p:tgtEl>
                                          <p:spTgt spid="33804"/>
                                        </p:tgtEl>
                                        <p:attrNameLst>
                                          <p:attrName>stroke.on</p:attrName>
                                        </p:attrNameLst>
                                      </p:cBhvr>
                                      <p:to>
                                        <p:strVal val="true"/>
                                      </p:to>
                                    </p:set>
                                  </p:childTnLst>
                                </p:cTn>
                              </p:par>
                              <p:par>
                                <p:cTn id="8" presetID="21" presetClass="emph" presetSubtype="0" repeatCount="indefinite" fill="hold" nodeType="withEffect">
                                  <p:stCondLst>
                                    <p:cond delay="0"/>
                                  </p:stCondLst>
                                  <p:endCondLst>
                                    <p:cond evt="onNext" delay="0">
                                      <p:tgtEl>
                                        <p:sldTgt/>
                                      </p:tgtEl>
                                    </p:cond>
                                  </p:endCondLst>
                                  <p:childTnLst>
                                    <p:animClr clrSpc="hsl" dir="cw">
                                      <p:cBhvr override="childStyle">
                                        <p:cTn id="9" dur="500" fill="hold"/>
                                        <p:tgtEl>
                                          <p:spTgt spid="33804"/>
                                        </p:tgtEl>
                                        <p:attrNameLst>
                                          <p:attrName>style.color</p:attrName>
                                        </p:attrNameLst>
                                      </p:cBhvr>
                                      <p:by>
                                        <p:hsl h="7200000" s="0" l="0"/>
                                      </p:by>
                                    </p:animClr>
                                    <p:animClr clrSpc="hsl" dir="cw">
                                      <p:cBhvr>
                                        <p:cTn id="10" dur="500" fill="hold"/>
                                        <p:tgtEl>
                                          <p:spTgt spid="33804"/>
                                        </p:tgtEl>
                                        <p:attrNameLst>
                                          <p:attrName>fillcolor</p:attrName>
                                        </p:attrNameLst>
                                      </p:cBhvr>
                                      <p:by>
                                        <p:hsl h="7200000" s="0" l="0"/>
                                      </p:by>
                                    </p:animClr>
                                    <p:animClr clrSpc="hsl" dir="cw">
                                      <p:cBhvr>
                                        <p:cTn id="11" dur="500" fill="hold"/>
                                        <p:tgtEl>
                                          <p:spTgt spid="33804"/>
                                        </p:tgtEl>
                                        <p:attrNameLst>
                                          <p:attrName>stroke.color</p:attrName>
                                        </p:attrNameLst>
                                      </p:cBhvr>
                                      <p:by>
                                        <p:hsl h="7200000" s="0" l="0"/>
                                      </p:by>
                                    </p:animClr>
                                    <p:set>
                                      <p:cBhvr>
                                        <p:cTn id="12" dur="500" fill="hold"/>
                                        <p:tgtEl>
                                          <p:spTgt spid="33804"/>
                                        </p:tgtEl>
                                        <p:attrNameLst>
                                          <p:attrName>fill.type</p:attrName>
                                        </p:attrNameLst>
                                      </p:cBhvr>
                                      <p:to>
                                        <p:strVal val="solid"/>
                                      </p:to>
                                    </p:set>
                                  </p:childTnLst>
                                </p:cTn>
                              </p:par>
                              <p:par>
                                <p:cTn id="13" presetID="16" presetClass="entr" presetSubtype="21"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flipH="1">
            <a:off x="-227350" y="5045342"/>
            <a:ext cx="6627018" cy="2162065"/>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defTabSz="609630">
              <a:defRPr/>
            </a:pPr>
            <a:endParaRPr lang="en-US" sz="1200">
              <a:solidFill>
                <a:prstClr val="black"/>
              </a:solidFill>
              <a:latin typeface="Calibri"/>
            </a:endParaRPr>
          </a:p>
        </p:txBody>
      </p:sp>
      <p:sp>
        <p:nvSpPr>
          <p:cNvPr id="6" name="Freeform 6"/>
          <p:cNvSpPr/>
          <p:nvPr/>
        </p:nvSpPr>
        <p:spPr>
          <a:xfrm>
            <a:off x="6622196" y="5217014"/>
            <a:ext cx="5695156" cy="1858045"/>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2"/>
            <a:stretch>
              <a:fillRect/>
            </a:stretch>
          </a:blipFill>
        </p:spPr>
        <p:txBody>
          <a:bodyPr/>
          <a:lstStyle/>
          <a:p>
            <a:pPr defTabSz="609630">
              <a:defRPr/>
            </a:pPr>
            <a:endParaRPr lang="en-US" sz="1200">
              <a:solidFill>
                <a:prstClr val="black"/>
              </a:solidFill>
              <a:latin typeface="Calibri"/>
            </a:endParaRPr>
          </a:p>
        </p:txBody>
      </p:sp>
      <p:sp>
        <p:nvSpPr>
          <p:cNvPr id="7" name="Freeform 7"/>
          <p:cNvSpPr/>
          <p:nvPr/>
        </p:nvSpPr>
        <p:spPr>
          <a:xfrm>
            <a:off x="10965929" y="5079340"/>
            <a:ext cx="1499283" cy="1995719"/>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3"/>
            <a:stretch>
              <a:fillRect/>
            </a:stretch>
          </a:blipFill>
        </p:spPr>
        <p:txBody>
          <a:bodyPr/>
          <a:lstStyle/>
          <a:p>
            <a:pPr defTabSz="609630">
              <a:defRPr/>
            </a:pPr>
            <a:endParaRPr lang="en-US" sz="1200">
              <a:solidFill>
                <a:prstClr val="black"/>
              </a:solidFill>
              <a:latin typeface="Calibri"/>
            </a:endParaRPr>
          </a:p>
        </p:txBody>
      </p:sp>
      <p:sp>
        <p:nvSpPr>
          <p:cNvPr id="8" name="Freeform 8"/>
          <p:cNvSpPr/>
          <p:nvPr/>
        </p:nvSpPr>
        <p:spPr>
          <a:xfrm>
            <a:off x="-227350" y="5045342"/>
            <a:ext cx="1600791" cy="2130837"/>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defTabSz="609630">
              <a:defRPr/>
            </a:pPr>
            <a:endParaRPr lang="en-US" sz="1200">
              <a:solidFill>
                <a:prstClr val="black"/>
              </a:solidFill>
              <a:latin typeface="Calibri"/>
            </a:endParaRPr>
          </a:p>
        </p:txBody>
      </p:sp>
      <p:grpSp>
        <p:nvGrpSpPr>
          <p:cNvPr id="17" name="Group 2"/>
          <p:cNvGrpSpPr/>
          <p:nvPr/>
        </p:nvGrpSpPr>
        <p:grpSpPr>
          <a:xfrm>
            <a:off x="457201" y="482600"/>
            <a:ext cx="11277599" cy="62992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defTabSz="609630">
                <a:defRPr/>
              </a:pPr>
              <a:endParaRPr lang="en-US" sz="1200">
                <a:solidFill>
                  <a:prstClr val="black"/>
                </a:solidFill>
                <a:latin typeface="Calibri"/>
              </a:endParaRPr>
            </a:p>
          </p:txBody>
        </p:sp>
        <p:sp>
          <p:nvSpPr>
            <p:cNvPr id="19" name="TextBox 4"/>
            <p:cNvSpPr txBox="1"/>
            <p:nvPr/>
          </p:nvSpPr>
          <p:spPr>
            <a:xfrm>
              <a:off x="0" y="-38100"/>
              <a:ext cx="3847845" cy="1326225"/>
            </a:xfrm>
            <a:prstGeom prst="rect">
              <a:avLst/>
            </a:prstGeom>
          </p:spPr>
          <p:txBody>
            <a:bodyPr lIns="33867" tIns="33867" rIns="33867" bIns="33867" rtlCol="0" anchor="ctr"/>
            <a:lstStyle/>
            <a:p>
              <a:pPr algn="ctr" defTabSz="609630">
                <a:lnSpc>
                  <a:spcPts val="1773"/>
                </a:lnSpc>
                <a:defRPr/>
              </a:pPr>
              <a:endParaRPr sz="1200">
                <a:solidFill>
                  <a:prstClr val="black"/>
                </a:solidFill>
                <a:latin typeface="Calibri"/>
              </a:endParaRPr>
            </a:p>
          </p:txBody>
        </p:sp>
      </p:grpSp>
      <p:grpSp>
        <p:nvGrpSpPr>
          <p:cNvPr id="2" name="Group 1">
            <a:extLst>
              <a:ext uri="{FF2B5EF4-FFF2-40B4-BE49-F238E27FC236}">
                <a16:creationId xmlns:a16="http://schemas.microsoft.com/office/drawing/2014/main" id="{DD31DBC5-2121-8798-AC03-77C5935F01DC}"/>
              </a:ext>
            </a:extLst>
          </p:cNvPr>
          <p:cNvGrpSpPr/>
          <p:nvPr/>
        </p:nvGrpSpPr>
        <p:grpSpPr>
          <a:xfrm>
            <a:off x="457200" y="431801"/>
            <a:ext cx="6604000" cy="2092399"/>
            <a:chOff x="676348" y="769676"/>
            <a:chExt cx="3968803" cy="2092399"/>
          </a:xfrm>
        </p:grpSpPr>
        <p:sp>
          <p:nvSpPr>
            <p:cNvPr id="3" name="Freeform 3">
              <a:extLst>
                <a:ext uri="{FF2B5EF4-FFF2-40B4-BE49-F238E27FC236}">
                  <a16:creationId xmlns:a16="http://schemas.microsoft.com/office/drawing/2014/main" id="{073B4CE5-0380-72E0-D8C1-3DD9E4F72A18}"/>
                </a:ext>
              </a:extLst>
            </p:cNvPr>
            <p:cNvSpPr/>
            <p:nvPr/>
          </p:nvSpPr>
          <p:spPr>
            <a:xfrm rot="4753296">
              <a:off x="1614550" y="-168526"/>
              <a:ext cx="2092399" cy="3968803"/>
            </a:xfrm>
            <a:custGeom>
              <a:avLst/>
              <a:gdLst/>
              <a:ahLst/>
              <a:cxnLst/>
              <a:rect l="l" t="t" r="r" b="b"/>
              <a:pathLst>
                <a:path w="2369333" h="3360756">
                  <a:moveTo>
                    <a:pt x="0" y="0"/>
                  </a:moveTo>
                  <a:lnTo>
                    <a:pt x="2369333" y="0"/>
                  </a:lnTo>
                  <a:lnTo>
                    <a:pt x="2369333" y="3360756"/>
                  </a:lnTo>
                  <a:lnTo>
                    <a:pt x="0" y="3360756"/>
                  </a:lnTo>
                  <a:lnTo>
                    <a:pt x="0" y="0"/>
                  </a:lnTo>
                  <a:close/>
                </a:path>
              </a:pathLst>
            </a:custGeom>
            <a:blipFill>
              <a:blip r:embed="rId4"/>
              <a:stretch>
                <a:fillRect/>
              </a:stretch>
            </a:blipFill>
          </p:spPr>
          <p:txBody>
            <a:bodyPr/>
            <a:lstStyle/>
            <a:p>
              <a:pPr defTabSz="914446">
                <a:defRPr/>
              </a:pPr>
              <a:endParaRPr lang="vi-VN" kern="0">
                <a:solidFill>
                  <a:prstClr val="black"/>
                </a:solidFill>
                <a:latin typeface="Arial" panose="020B0604020202020204" pitchFamily="34" charset="0"/>
              </a:endParaRPr>
            </a:p>
          </p:txBody>
        </p:sp>
        <p:sp>
          <p:nvSpPr>
            <p:cNvPr id="4" name="TextBox 3">
              <a:extLst>
                <a:ext uri="{FF2B5EF4-FFF2-40B4-BE49-F238E27FC236}">
                  <a16:creationId xmlns:a16="http://schemas.microsoft.com/office/drawing/2014/main" id="{25599C6A-0008-3DB9-7E87-2E08232B65F6}"/>
                </a:ext>
              </a:extLst>
            </p:cNvPr>
            <p:cNvSpPr txBox="1"/>
            <p:nvPr/>
          </p:nvSpPr>
          <p:spPr>
            <a:xfrm rot="20877293">
              <a:off x="975658" y="1380227"/>
              <a:ext cx="3406483" cy="1446358"/>
            </a:xfrm>
            <a:prstGeom prst="rect">
              <a:avLst/>
            </a:prstGeom>
            <a:noFill/>
          </p:spPr>
          <p:txBody>
            <a:bodyPr wrap="square" rtlCol="0">
              <a:spAutoFit/>
            </a:bodyPr>
            <a:lstStyle/>
            <a:p>
              <a:pPr algn="ctr" defTabSz="914446">
                <a:defRPr/>
              </a:pPr>
              <a:r>
                <a:rPr lang="vi-VN" sz="2933" b="1" dirty="0">
                  <a:solidFill>
                    <a:srgbClr val="000000"/>
                  </a:solidFill>
                  <a:latin typeface="Cambria" panose="02040503050406030204" pitchFamily="18" charset="0"/>
                  <a:ea typeface="Cambria" panose="02040503050406030204" pitchFamily="18" charset="0"/>
                </a:rPr>
                <a:t>b. Tìm phần mở bài, thân bài, kết bài của bài văn trên và nêu nội dung chính của mỗi phần.</a:t>
              </a:r>
              <a:endParaRPr lang="vi-VN" sz="2933" b="1" dirty="0">
                <a:solidFill>
                  <a:prstClr val="black"/>
                </a:solidFill>
                <a:latin typeface="Cambria" panose="02040503050406030204" pitchFamily="18" charset="0"/>
                <a:ea typeface="Cambria" panose="02040503050406030204" pitchFamily="18" charset="0"/>
              </a:endParaRPr>
            </a:p>
          </p:txBody>
        </p:sp>
      </p:grpSp>
      <p:sp>
        <p:nvSpPr>
          <p:cNvPr id="9" name="Freeform 23">
            <a:extLst>
              <a:ext uri="{FF2B5EF4-FFF2-40B4-BE49-F238E27FC236}">
                <a16:creationId xmlns:a16="http://schemas.microsoft.com/office/drawing/2014/main" id="{D050F2A9-6F7D-D7F5-39B1-CD6DA7B13211}"/>
              </a:ext>
            </a:extLst>
          </p:cNvPr>
          <p:cNvSpPr/>
          <p:nvPr/>
        </p:nvSpPr>
        <p:spPr>
          <a:xfrm>
            <a:off x="625598" y="3577154"/>
            <a:ext cx="4070302" cy="3161974"/>
          </a:xfrm>
          <a:custGeom>
            <a:avLst/>
            <a:gdLst/>
            <a:ahLst/>
            <a:cxnLst/>
            <a:rect l="l" t="t" r="r" b="b"/>
            <a:pathLst>
              <a:path w="2952026" h="2225089">
                <a:moveTo>
                  <a:pt x="0" y="0"/>
                </a:moveTo>
                <a:lnTo>
                  <a:pt x="2952026" y="0"/>
                </a:lnTo>
                <a:lnTo>
                  <a:pt x="2952026" y="2225089"/>
                </a:lnTo>
                <a:lnTo>
                  <a:pt x="0" y="2225089"/>
                </a:lnTo>
                <a:lnTo>
                  <a:pt x="0" y="0"/>
                </a:lnTo>
                <a:close/>
              </a:path>
            </a:pathLst>
          </a:custGeom>
          <a:blipFill>
            <a:blip r:embed="rId5"/>
            <a:stretch>
              <a:fillRect/>
            </a:stretch>
          </a:blipFill>
        </p:spPr>
        <p:txBody>
          <a:bodyPr/>
          <a:lstStyle/>
          <a:p>
            <a:pPr defTabSz="914446">
              <a:defRPr/>
            </a:pPr>
            <a:endParaRPr lang="vi-VN">
              <a:solidFill>
                <a:prstClr val="black"/>
              </a:solidFill>
              <a:latin typeface="Arial" panose="020B0604020202020204" pitchFamily="34" charset="0"/>
            </a:endParaRPr>
          </a:p>
        </p:txBody>
      </p:sp>
      <p:sp>
        <p:nvSpPr>
          <p:cNvPr id="10" name="TextBox 9">
            <a:extLst>
              <a:ext uri="{FF2B5EF4-FFF2-40B4-BE49-F238E27FC236}">
                <a16:creationId xmlns:a16="http://schemas.microsoft.com/office/drawing/2014/main" id="{2E2847E9-EC31-5603-08AE-AA6E7404A3F4}"/>
              </a:ext>
            </a:extLst>
          </p:cNvPr>
          <p:cNvSpPr txBox="1"/>
          <p:nvPr/>
        </p:nvSpPr>
        <p:spPr>
          <a:xfrm>
            <a:off x="4114800" y="2768601"/>
            <a:ext cx="7416800" cy="1200329"/>
          </a:xfrm>
          <a:prstGeom prst="rect">
            <a:avLst/>
          </a:prstGeom>
          <a:noFill/>
        </p:spPr>
        <p:txBody>
          <a:bodyPr wrap="square">
            <a:spAutoFit/>
          </a:bodyPr>
          <a:lstStyle/>
          <a:p>
            <a:pPr algn="just" defTabSz="914446"/>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Phần thân bài của bài văn: </a:t>
            </a: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Từ “Lúc này” đến “biến đi như một con cá”.</a:t>
            </a:r>
          </a:p>
        </p:txBody>
      </p:sp>
      <p:sp>
        <p:nvSpPr>
          <p:cNvPr id="12" name="Rectangle: Top Corners One Rounded and One Snipped 11">
            <a:extLst>
              <a:ext uri="{FF2B5EF4-FFF2-40B4-BE49-F238E27FC236}">
                <a16:creationId xmlns:a16="http://schemas.microsoft.com/office/drawing/2014/main" id="{D0F2FE8C-DF0A-E8B0-2DDD-E60E935F097E}"/>
              </a:ext>
            </a:extLst>
          </p:cNvPr>
          <p:cNvSpPr/>
          <p:nvPr/>
        </p:nvSpPr>
        <p:spPr>
          <a:xfrm>
            <a:off x="5283200" y="4292600"/>
            <a:ext cx="5689600" cy="2286000"/>
          </a:xfrm>
          <a:prstGeom prst="snipRoundRect">
            <a:avLst/>
          </a:prstGeom>
          <a:solidFill>
            <a:schemeClr val="bg1"/>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rPr>
              <a:t>Nội dung chính: </a:t>
            </a:r>
            <a:r>
              <a:rPr lang="vi-VN" sz="3200" dirty="0">
                <a:solidFill>
                  <a:srgbClr val="002060"/>
                </a:solidFill>
              </a:rPr>
              <a:t>Miêu tả dáng vóc, thân hình, tư thế và tác phong làm việc, cách bơi của cậu bé Thắng.</a:t>
            </a:r>
            <a:endParaRPr lang="vi-VN" sz="3200" dirty="0">
              <a:solidFill>
                <a:srgbClr val="002060"/>
              </a:solidFill>
              <a:latin typeface="Arial" panose="020B0604020202020204" pitchFamily="34" charset="0"/>
            </a:endParaRPr>
          </a:p>
        </p:txBody>
      </p:sp>
    </p:spTree>
    <p:extLst>
      <p:ext uri="{BB962C8B-B14F-4D97-AF65-F5344CB8AC3E}">
        <p14:creationId xmlns:p14="http://schemas.microsoft.com/office/powerpoint/2010/main" val="3602532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flipH="1">
            <a:off x="-227350" y="5045342"/>
            <a:ext cx="6627018" cy="2162065"/>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defTabSz="609630">
              <a:defRPr/>
            </a:pPr>
            <a:endParaRPr lang="en-US" sz="1200">
              <a:solidFill>
                <a:prstClr val="black"/>
              </a:solidFill>
              <a:latin typeface="Calibri"/>
            </a:endParaRPr>
          </a:p>
        </p:txBody>
      </p:sp>
      <p:sp>
        <p:nvSpPr>
          <p:cNvPr id="6" name="Freeform 6"/>
          <p:cNvSpPr/>
          <p:nvPr/>
        </p:nvSpPr>
        <p:spPr>
          <a:xfrm>
            <a:off x="6622196" y="5217014"/>
            <a:ext cx="5695156" cy="1858045"/>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2"/>
            <a:stretch>
              <a:fillRect/>
            </a:stretch>
          </a:blipFill>
        </p:spPr>
        <p:txBody>
          <a:bodyPr/>
          <a:lstStyle/>
          <a:p>
            <a:pPr defTabSz="609630">
              <a:defRPr/>
            </a:pPr>
            <a:endParaRPr lang="en-US" sz="1200">
              <a:solidFill>
                <a:prstClr val="black"/>
              </a:solidFill>
              <a:latin typeface="Calibri"/>
            </a:endParaRPr>
          </a:p>
        </p:txBody>
      </p:sp>
      <p:sp>
        <p:nvSpPr>
          <p:cNvPr id="7" name="Freeform 7"/>
          <p:cNvSpPr/>
          <p:nvPr/>
        </p:nvSpPr>
        <p:spPr>
          <a:xfrm>
            <a:off x="10965929" y="5079340"/>
            <a:ext cx="1499283" cy="1995719"/>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3"/>
            <a:stretch>
              <a:fillRect/>
            </a:stretch>
          </a:blipFill>
        </p:spPr>
        <p:txBody>
          <a:bodyPr/>
          <a:lstStyle/>
          <a:p>
            <a:pPr defTabSz="609630">
              <a:defRPr/>
            </a:pPr>
            <a:endParaRPr lang="en-US" sz="1200">
              <a:solidFill>
                <a:prstClr val="black"/>
              </a:solidFill>
              <a:latin typeface="Calibri"/>
            </a:endParaRPr>
          </a:p>
        </p:txBody>
      </p:sp>
      <p:sp>
        <p:nvSpPr>
          <p:cNvPr id="8" name="Freeform 8"/>
          <p:cNvSpPr/>
          <p:nvPr/>
        </p:nvSpPr>
        <p:spPr>
          <a:xfrm>
            <a:off x="-227350" y="5045342"/>
            <a:ext cx="1600791" cy="2130837"/>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defTabSz="609630">
              <a:defRPr/>
            </a:pPr>
            <a:endParaRPr lang="en-US" sz="1200">
              <a:solidFill>
                <a:prstClr val="black"/>
              </a:solidFill>
              <a:latin typeface="Calibri"/>
            </a:endParaRPr>
          </a:p>
        </p:txBody>
      </p:sp>
      <p:grpSp>
        <p:nvGrpSpPr>
          <p:cNvPr id="17" name="Group 2"/>
          <p:cNvGrpSpPr/>
          <p:nvPr/>
        </p:nvGrpSpPr>
        <p:grpSpPr>
          <a:xfrm>
            <a:off x="457201" y="482600"/>
            <a:ext cx="11277599" cy="62992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defTabSz="609630">
                <a:defRPr/>
              </a:pPr>
              <a:endParaRPr lang="en-US" sz="1200">
                <a:solidFill>
                  <a:prstClr val="black"/>
                </a:solidFill>
                <a:latin typeface="Calibri"/>
              </a:endParaRPr>
            </a:p>
          </p:txBody>
        </p:sp>
        <p:sp>
          <p:nvSpPr>
            <p:cNvPr id="19" name="TextBox 4"/>
            <p:cNvSpPr txBox="1"/>
            <p:nvPr/>
          </p:nvSpPr>
          <p:spPr>
            <a:xfrm>
              <a:off x="0" y="-38100"/>
              <a:ext cx="3847845" cy="1326225"/>
            </a:xfrm>
            <a:prstGeom prst="rect">
              <a:avLst/>
            </a:prstGeom>
          </p:spPr>
          <p:txBody>
            <a:bodyPr lIns="33867" tIns="33867" rIns="33867" bIns="33867" rtlCol="0" anchor="ctr"/>
            <a:lstStyle/>
            <a:p>
              <a:pPr algn="ctr" defTabSz="609630">
                <a:lnSpc>
                  <a:spcPts val="1773"/>
                </a:lnSpc>
                <a:defRPr/>
              </a:pPr>
              <a:endParaRPr sz="1200">
                <a:solidFill>
                  <a:prstClr val="black"/>
                </a:solidFill>
                <a:latin typeface="Calibri"/>
              </a:endParaRPr>
            </a:p>
          </p:txBody>
        </p:sp>
      </p:grpSp>
      <p:grpSp>
        <p:nvGrpSpPr>
          <p:cNvPr id="2" name="Group 1">
            <a:extLst>
              <a:ext uri="{FF2B5EF4-FFF2-40B4-BE49-F238E27FC236}">
                <a16:creationId xmlns:a16="http://schemas.microsoft.com/office/drawing/2014/main" id="{DD31DBC5-2121-8798-AC03-77C5935F01DC}"/>
              </a:ext>
            </a:extLst>
          </p:cNvPr>
          <p:cNvGrpSpPr/>
          <p:nvPr/>
        </p:nvGrpSpPr>
        <p:grpSpPr>
          <a:xfrm>
            <a:off x="457200" y="431801"/>
            <a:ext cx="6604000" cy="2092399"/>
            <a:chOff x="676348" y="769676"/>
            <a:chExt cx="3968803" cy="2092399"/>
          </a:xfrm>
        </p:grpSpPr>
        <p:sp>
          <p:nvSpPr>
            <p:cNvPr id="3" name="Freeform 3">
              <a:extLst>
                <a:ext uri="{FF2B5EF4-FFF2-40B4-BE49-F238E27FC236}">
                  <a16:creationId xmlns:a16="http://schemas.microsoft.com/office/drawing/2014/main" id="{073B4CE5-0380-72E0-D8C1-3DD9E4F72A18}"/>
                </a:ext>
              </a:extLst>
            </p:cNvPr>
            <p:cNvSpPr/>
            <p:nvPr/>
          </p:nvSpPr>
          <p:spPr>
            <a:xfrm rot="4753296">
              <a:off x="1614550" y="-168526"/>
              <a:ext cx="2092399" cy="3968803"/>
            </a:xfrm>
            <a:custGeom>
              <a:avLst/>
              <a:gdLst/>
              <a:ahLst/>
              <a:cxnLst/>
              <a:rect l="l" t="t" r="r" b="b"/>
              <a:pathLst>
                <a:path w="2369333" h="3360756">
                  <a:moveTo>
                    <a:pt x="0" y="0"/>
                  </a:moveTo>
                  <a:lnTo>
                    <a:pt x="2369333" y="0"/>
                  </a:lnTo>
                  <a:lnTo>
                    <a:pt x="2369333" y="3360756"/>
                  </a:lnTo>
                  <a:lnTo>
                    <a:pt x="0" y="3360756"/>
                  </a:lnTo>
                  <a:lnTo>
                    <a:pt x="0" y="0"/>
                  </a:lnTo>
                  <a:close/>
                </a:path>
              </a:pathLst>
            </a:custGeom>
            <a:blipFill>
              <a:blip r:embed="rId4"/>
              <a:stretch>
                <a:fillRect/>
              </a:stretch>
            </a:blipFill>
          </p:spPr>
          <p:txBody>
            <a:bodyPr/>
            <a:lstStyle/>
            <a:p>
              <a:pPr defTabSz="914446">
                <a:defRPr/>
              </a:pPr>
              <a:endParaRPr lang="vi-VN" kern="0">
                <a:solidFill>
                  <a:prstClr val="black"/>
                </a:solidFill>
                <a:latin typeface="Arial" panose="020B0604020202020204" pitchFamily="34" charset="0"/>
              </a:endParaRPr>
            </a:p>
          </p:txBody>
        </p:sp>
        <p:sp>
          <p:nvSpPr>
            <p:cNvPr id="4" name="TextBox 3">
              <a:extLst>
                <a:ext uri="{FF2B5EF4-FFF2-40B4-BE49-F238E27FC236}">
                  <a16:creationId xmlns:a16="http://schemas.microsoft.com/office/drawing/2014/main" id="{25599C6A-0008-3DB9-7E87-2E08232B65F6}"/>
                </a:ext>
              </a:extLst>
            </p:cNvPr>
            <p:cNvSpPr txBox="1"/>
            <p:nvPr/>
          </p:nvSpPr>
          <p:spPr>
            <a:xfrm rot="20877293">
              <a:off x="975658" y="1380227"/>
              <a:ext cx="3406483" cy="1446358"/>
            </a:xfrm>
            <a:prstGeom prst="rect">
              <a:avLst/>
            </a:prstGeom>
            <a:noFill/>
          </p:spPr>
          <p:txBody>
            <a:bodyPr wrap="square" rtlCol="0">
              <a:spAutoFit/>
            </a:bodyPr>
            <a:lstStyle/>
            <a:p>
              <a:pPr algn="ctr" defTabSz="914446">
                <a:defRPr/>
              </a:pPr>
              <a:r>
                <a:rPr lang="vi-VN" sz="2933" b="1" dirty="0">
                  <a:solidFill>
                    <a:srgbClr val="000000"/>
                  </a:solidFill>
                  <a:latin typeface="Cambria" panose="02040503050406030204" pitchFamily="18" charset="0"/>
                  <a:ea typeface="Cambria" panose="02040503050406030204" pitchFamily="18" charset="0"/>
                </a:rPr>
                <a:t>b. Tìm phần mở bài, thân bài, kết bài của bài văn trên và nêu nội dung chính của mỗi phần.</a:t>
              </a:r>
              <a:endParaRPr lang="vi-VN" sz="2933" b="1" dirty="0">
                <a:solidFill>
                  <a:prstClr val="black"/>
                </a:solidFill>
                <a:latin typeface="Cambria" panose="02040503050406030204" pitchFamily="18" charset="0"/>
                <a:ea typeface="Cambria" panose="02040503050406030204" pitchFamily="18" charset="0"/>
              </a:endParaRPr>
            </a:p>
          </p:txBody>
        </p:sp>
      </p:grpSp>
      <p:sp>
        <p:nvSpPr>
          <p:cNvPr id="9" name="Freeform 23">
            <a:extLst>
              <a:ext uri="{FF2B5EF4-FFF2-40B4-BE49-F238E27FC236}">
                <a16:creationId xmlns:a16="http://schemas.microsoft.com/office/drawing/2014/main" id="{D050F2A9-6F7D-D7F5-39B1-CD6DA7B13211}"/>
              </a:ext>
            </a:extLst>
          </p:cNvPr>
          <p:cNvSpPr/>
          <p:nvPr/>
        </p:nvSpPr>
        <p:spPr>
          <a:xfrm>
            <a:off x="625598" y="3577154"/>
            <a:ext cx="4070302" cy="3161974"/>
          </a:xfrm>
          <a:custGeom>
            <a:avLst/>
            <a:gdLst/>
            <a:ahLst/>
            <a:cxnLst/>
            <a:rect l="l" t="t" r="r" b="b"/>
            <a:pathLst>
              <a:path w="2952026" h="2225089">
                <a:moveTo>
                  <a:pt x="0" y="0"/>
                </a:moveTo>
                <a:lnTo>
                  <a:pt x="2952026" y="0"/>
                </a:lnTo>
                <a:lnTo>
                  <a:pt x="2952026" y="2225089"/>
                </a:lnTo>
                <a:lnTo>
                  <a:pt x="0" y="2225089"/>
                </a:lnTo>
                <a:lnTo>
                  <a:pt x="0" y="0"/>
                </a:lnTo>
                <a:close/>
              </a:path>
            </a:pathLst>
          </a:custGeom>
          <a:blipFill>
            <a:blip r:embed="rId5"/>
            <a:stretch>
              <a:fillRect/>
            </a:stretch>
          </a:blipFill>
        </p:spPr>
        <p:txBody>
          <a:bodyPr/>
          <a:lstStyle/>
          <a:p>
            <a:pPr defTabSz="914446">
              <a:defRPr/>
            </a:pPr>
            <a:endParaRPr lang="vi-VN">
              <a:solidFill>
                <a:prstClr val="black"/>
              </a:solidFill>
              <a:latin typeface="Arial" panose="020B0604020202020204" pitchFamily="34" charset="0"/>
            </a:endParaRPr>
          </a:p>
        </p:txBody>
      </p:sp>
      <p:sp>
        <p:nvSpPr>
          <p:cNvPr id="10" name="TextBox 9">
            <a:extLst>
              <a:ext uri="{FF2B5EF4-FFF2-40B4-BE49-F238E27FC236}">
                <a16:creationId xmlns:a16="http://schemas.microsoft.com/office/drawing/2014/main" id="{2E2847E9-EC31-5603-08AE-AA6E7404A3F4}"/>
              </a:ext>
            </a:extLst>
          </p:cNvPr>
          <p:cNvSpPr txBox="1"/>
          <p:nvPr/>
        </p:nvSpPr>
        <p:spPr>
          <a:xfrm>
            <a:off x="4114800" y="2768601"/>
            <a:ext cx="7416800" cy="646331"/>
          </a:xfrm>
          <a:prstGeom prst="rect">
            <a:avLst/>
          </a:prstGeom>
          <a:noFill/>
        </p:spPr>
        <p:txBody>
          <a:bodyPr wrap="square">
            <a:spAutoFit/>
          </a:bodyPr>
          <a:lstStyle/>
          <a:p>
            <a:pPr algn="just" defTabSz="914446"/>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Phần kết bài của bài văn: </a:t>
            </a: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Câu còn lại.</a:t>
            </a:r>
          </a:p>
        </p:txBody>
      </p:sp>
      <p:sp>
        <p:nvSpPr>
          <p:cNvPr id="12" name="Rectangle: Top Corners One Rounded and One Snipped 11">
            <a:extLst>
              <a:ext uri="{FF2B5EF4-FFF2-40B4-BE49-F238E27FC236}">
                <a16:creationId xmlns:a16="http://schemas.microsoft.com/office/drawing/2014/main" id="{D0F2FE8C-DF0A-E8B0-2DDD-E60E935F097E}"/>
              </a:ext>
            </a:extLst>
          </p:cNvPr>
          <p:cNvSpPr/>
          <p:nvPr/>
        </p:nvSpPr>
        <p:spPr>
          <a:xfrm>
            <a:off x="5283200" y="4292600"/>
            <a:ext cx="5689600" cy="1879600"/>
          </a:xfrm>
          <a:prstGeom prst="snipRoundRect">
            <a:avLst/>
          </a:prstGeom>
          <a:solidFill>
            <a:schemeClr val="bg1"/>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rPr>
              <a:t>Nội dung chính: </a:t>
            </a:r>
            <a:r>
              <a:rPr lang="vi-VN" sz="3200" dirty="0">
                <a:solidFill>
                  <a:srgbClr val="002060"/>
                </a:solidFill>
              </a:rPr>
              <a:t>Miêu tả thái độ, cảm xúc của bạn bè với cậu bé Thắng.</a:t>
            </a:r>
            <a:endParaRPr lang="vi-VN" sz="3200" dirty="0">
              <a:solidFill>
                <a:srgbClr val="002060"/>
              </a:solidFill>
              <a:latin typeface="Arial" panose="020B0604020202020204" pitchFamily="34" charset="0"/>
            </a:endParaRPr>
          </a:p>
        </p:txBody>
      </p:sp>
    </p:spTree>
    <p:extLst>
      <p:ext uri="{BB962C8B-B14F-4D97-AF65-F5344CB8AC3E}">
        <p14:creationId xmlns:p14="http://schemas.microsoft.com/office/powerpoint/2010/main" val="104270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flipH="1">
            <a:off x="-227350" y="5045342"/>
            <a:ext cx="6627018" cy="2162065"/>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defTabSz="609630">
              <a:defRPr/>
            </a:pPr>
            <a:endParaRPr lang="en-US" sz="1200">
              <a:solidFill>
                <a:prstClr val="black"/>
              </a:solidFill>
              <a:latin typeface="Calibri"/>
            </a:endParaRPr>
          </a:p>
        </p:txBody>
      </p:sp>
      <p:sp>
        <p:nvSpPr>
          <p:cNvPr id="6" name="Freeform 6"/>
          <p:cNvSpPr/>
          <p:nvPr/>
        </p:nvSpPr>
        <p:spPr>
          <a:xfrm>
            <a:off x="6622196" y="5217014"/>
            <a:ext cx="5695156" cy="1858045"/>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2"/>
            <a:stretch>
              <a:fillRect/>
            </a:stretch>
          </a:blipFill>
        </p:spPr>
        <p:txBody>
          <a:bodyPr/>
          <a:lstStyle/>
          <a:p>
            <a:pPr defTabSz="609630">
              <a:defRPr/>
            </a:pPr>
            <a:endParaRPr lang="en-US" sz="1200">
              <a:solidFill>
                <a:prstClr val="black"/>
              </a:solidFill>
              <a:latin typeface="Calibri"/>
            </a:endParaRPr>
          </a:p>
        </p:txBody>
      </p:sp>
      <p:sp>
        <p:nvSpPr>
          <p:cNvPr id="7" name="Freeform 7"/>
          <p:cNvSpPr/>
          <p:nvPr/>
        </p:nvSpPr>
        <p:spPr>
          <a:xfrm>
            <a:off x="10965929" y="5079340"/>
            <a:ext cx="1499283" cy="1995719"/>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3"/>
            <a:stretch>
              <a:fillRect/>
            </a:stretch>
          </a:blipFill>
        </p:spPr>
        <p:txBody>
          <a:bodyPr/>
          <a:lstStyle/>
          <a:p>
            <a:pPr defTabSz="609630">
              <a:defRPr/>
            </a:pPr>
            <a:endParaRPr lang="en-US" sz="1200">
              <a:solidFill>
                <a:prstClr val="black"/>
              </a:solidFill>
              <a:latin typeface="Calibri"/>
            </a:endParaRPr>
          </a:p>
        </p:txBody>
      </p:sp>
      <p:sp>
        <p:nvSpPr>
          <p:cNvPr id="8" name="Freeform 8"/>
          <p:cNvSpPr/>
          <p:nvPr/>
        </p:nvSpPr>
        <p:spPr>
          <a:xfrm>
            <a:off x="-227350" y="5045342"/>
            <a:ext cx="1600791" cy="2130837"/>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defTabSz="609630">
              <a:defRPr/>
            </a:pPr>
            <a:endParaRPr lang="en-US" sz="1200">
              <a:solidFill>
                <a:prstClr val="black"/>
              </a:solidFill>
              <a:latin typeface="Calibri"/>
            </a:endParaRPr>
          </a:p>
        </p:txBody>
      </p:sp>
      <p:grpSp>
        <p:nvGrpSpPr>
          <p:cNvPr id="17" name="Group 2"/>
          <p:cNvGrpSpPr/>
          <p:nvPr/>
        </p:nvGrpSpPr>
        <p:grpSpPr>
          <a:xfrm>
            <a:off x="457201" y="482600"/>
            <a:ext cx="11277599" cy="62992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defTabSz="609630">
                <a:defRPr/>
              </a:pPr>
              <a:endParaRPr lang="en-US" sz="1200">
                <a:solidFill>
                  <a:prstClr val="black"/>
                </a:solidFill>
                <a:latin typeface="Calibri"/>
              </a:endParaRPr>
            </a:p>
          </p:txBody>
        </p:sp>
        <p:sp>
          <p:nvSpPr>
            <p:cNvPr id="19" name="TextBox 4"/>
            <p:cNvSpPr txBox="1"/>
            <p:nvPr/>
          </p:nvSpPr>
          <p:spPr>
            <a:xfrm>
              <a:off x="0" y="-38100"/>
              <a:ext cx="3847845" cy="1326225"/>
            </a:xfrm>
            <a:prstGeom prst="rect">
              <a:avLst/>
            </a:prstGeom>
          </p:spPr>
          <p:txBody>
            <a:bodyPr lIns="33867" tIns="33867" rIns="33867" bIns="33867" rtlCol="0" anchor="ctr"/>
            <a:lstStyle/>
            <a:p>
              <a:pPr algn="ctr" defTabSz="609630">
                <a:lnSpc>
                  <a:spcPts val="1773"/>
                </a:lnSpc>
                <a:defRPr/>
              </a:pPr>
              <a:endParaRPr sz="1200">
                <a:solidFill>
                  <a:prstClr val="black"/>
                </a:solidFill>
                <a:latin typeface="Calibri"/>
              </a:endParaRPr>
            </a:p>
          </p:txBody>
        </p:sp>
      </p:grpSp>
      <p:grpSp>
        <p:nvGrpSpPr>
          <p:cNvPr id="2" name="Group 1">
            <a:extLst>
              <a:ext uri="{FF2B5EF4-FFF2-40B4-BE49-F238E27FC236}">
                <a16:creationId xmlns:a16="http://schemas.microsoft.com/office/drawing/2014/main" id="{DD31DBC5-2121-8798-AC03-77C5935F01DC}"/>
              </a:ext>
            </a:extLst>
          </p:cNvPr>
          <p:cNvGrpSpPr/>
          <p:nvPr/>
        </p:nvGrpSpPr>
        <p:grpSpPr>
          <a:xfrm>
            <a:off x="457200" y="457721"/>
            <a:ext cx="5216452" cy="2514079"/>
            <a:chOff x="676348" y="769676"/>
            <a:chExt cx="3968803" cy="2092399"/>
          </a:xfrm>
        </p:grpSpPr>
        <p:sp>
          <p:nvSpPr>
            <p:cNvPr id="3" name="Freeform 3">
              <a:extLst>
                <a:ext uri="{FF2B5EF4-FFF2-40B4-BE49-F238E27FC236}">
                  <a16:creationId xmlns:a16="http://schemas.microsoft.com/office/drawing/2014/main" id="{073B4CE5-0380-72E0-D8C1-3DD9E4F72A18}"/>
                </a:ext>
              </a:extLst>
            </p:cNvPr>
            <p:cNvSpPr/>
            <p:nvPr/>
          </p:nvSpPr>
          <p:spPr>
            <a:xfrm rot="4753296">
              <a:off x="1614550" y="-168526"/>
              <a:ext cx="2092399" cy="3968803"/>
            </a:xfrm>
            <a:custGeom>
              <a:avLst/>
              <a:gdLst/>
              <a:ahLst/>
              <a:cxnLst/>
              <a:rect l="l" t="t" r="r" b="b"/>
              <a:pathLst>
                <a:path w="2369333" h="3360756">
                  <a:moveTo>
                    <a:pt x="0" y="0"/>
                  </a:moveTo>
                  <a:lnTo>
                    <a:pt x="2369333" y="0"/>
                  </a:lnTo>
                  <a:lnTo>
                    <a:pt x="2369333" y="3360756"/>
                  </a:lnTo>
                  <a:lnTo>
                    <a:pt x="0" y="3360756"/>
                  </a:lnTo>
                  <a:lnTo>
                    <a:pt x="0" y="0"/>
                  </a:lnTo>
                  <a:close/>
                </a:path>
              </a:pathLst>
            </a:custGeom>
            <a:blipFill>
              <a:blip r:embed="rId4"/>
              <a:stretch>
                <a:fillRect/>
              </a:stretch>
            </a:blipFill>
          </p:spPr>
          <p:txBody>
            <a:bodyPr/>
            <a:lstStyle/>
            <a:p>
              <a:pPr defTabSz="914446">
                <a:defRPr/>
              </a:pPr>
              <a:endParaRPr lang="vi-VN" kern="0">
                <a:solidFill>
                  <a:prstClr val="black"/>
                </a:solidFill>
                <a:latin typeface="Arial" panose="020B0604020202020204" pitchFamily="34" charset="0"/>
              </a:endParaRPr>
            </a:p>
          </p:txBody>
        </p:sp>
        <p:sp>
          <p:nvSpPr>
            <p:cNvPr id="4" name="TextBox 3">
              <a:extLst>
                <a:ext uri="{FF2B5EF4-FFF2-40B4-BE49-F238E27FC236}">
                  <a16:creationId xmlns:a16="http://schemas.microsoft.com/office/drawing/2014/main" id="{25599C6A-0008-3DB9-7E87-2E08232B65F6}"/>
                </a:ext>
              </a:extLst>
            </p:cNvPr>
            <p:cNvSpPr txBox="1"/>
            <p:nvPr/>
          </p:nvSpPr>
          <p:spPr>
            <a:xfrm rot="20877293">
              <a:off x="1033681" y="1024272"/>
              <a:ext cx="3406483" cy="1784807"/>
            </a:xfrm>
            <a:prstGeom prst="rect">
              <a:avLst/>
            </a:prstGeom>
            <a:noFill/>
          </p:spPr>
          <p:txBody>
            <a:bodyPr wrap="square" rtlCol="0">
              <a:spAutoFit/>
            </a:bodyPr>
            <a:lstStyle/>
            <a:p>
              <a:pPr algn="ctr" defTabSz="914446">
                <a:defRPr/>
              </a:pPr>
              <a:r>
                <a:rPr lang="vi-VN" sz="2667" b="1" dirty="0">
                  <a:solidFill>
                    <a:srgbClr val="000000"/>
                  </a:solidFill>
                  <a:latin typeface="Cambria" panose="02040503050406030204" pitchFamily="18" charset="0"/>
                  <a:ea typeface="Cambria" panose="02040503050406030204" pitchFamily="18" charset="0"/>
                </a:rPr>
                <a:t>c. Trong phần thân bài, đặc điểm của người được tả (một đứa trẻ lớn lên với nắng, nước mặn và gió biển) hiện ra như thế nào?</a:t>
              </a:r>
              <a:endParaRPr lang="vi-VN" sz="2667" b="1" dirty="0">
                <a:solidFill>
                  <a:prstClr val="black"/>
                </a:solidFill>
                <a:latin typeface="Cambria" panose="02040503050406030204" pitchFamily="18" charset="0"/>
                <a:ea typeface="Cambria" panose="02040503050406030204" pitchFamily="18" charset="0"/>
              </a:endParaRPr>
            </a:p>
          </p:txBody>
        </p:sp>
      </p:grpSp>
      <p:sp>
        <p:nvSpPr>
          <p:cNvPr id="9" name="Freeform 23">
            <a:extLst>
              <a:ext uri="{FF2B5EF4-FFF2-40B4-BE49-F238E27FC236}">
                <a16:creationId xmlns:a16="http://schemas.microsoft.com/office/drawing/2014/main" id="{D050F2A9-6F7D-D7F5-39B1-CD6DA7B13211}"/>
              </a:ext>
            </a:extLst>
          </p:cNvPr>
          <p:cNvSpPr/>
          <p:nvPr/>
        </p:nvSpPr>
        <p:spPr>
          <a:xfrm>
            <a:off x="625598" y="3577154"/>
            <a:ext cx="4070302" cy="3161974"/>
          </a:xfrm>
          <a:custGeom>
            <a:avLst/>
            <a:gdLst/>
            <a:ahLst/>
            <a:cxnLst/>
            <a:rect l="l" t="t" r="r" b="b"/>
            <a:pathLst>
              <a:path w="2952026" h="2225089">
                <a:moveTo>
                  <a:pt x="0" y="0"/>
                </a:moveTo>
                <a:lnTo>
                  <a:pt x="2952026" y="0"/>
                </a:lnTo>
                <a:lnTo>
                  <a:pt x="2952026" y="2225089"/>
                </a:lnTo>
                <a:lnTo>
                  <a:pt x="0" y="2225089"/>
                </a:lnTo>
                <a:lnTo>
                  <a:pt x="0" y="0"/>
                </a:lnTo>
                <a:close/>
              </a:path>
            </a:pathLst>
          </a:custGeom>
          <a:blipFill>
            <a:blip r:embed="rId5"/>
            <a:stretch>
              <a:fillRect/>
            </a:stretch>
          </a:blipFill>
        </p:spPr>
        <p:txBody>
          <a:bodyPr/>
          <a:lstStyle/>
          <a:p>
            <a:pPr defTabSz="914446">
              <a:defRPr/>
            </a:pPr>
            <a:endParaRPr lang="vi-VN">
              <a:solidFill>
                <a:prstClr val="black"/>
              </a:solidFill>
              <a:latin typeface="Arial" panose="020B0604020202020204" pitchFamily="34" charset="0"/>
            </a:endParaRPr>
          </a:p>
        </p:txBody>
      </p:sp>
      <p:pic>
        <p:nvPicPr>
          <p:cNvPr id="12" name="Picture 11">
            <a:extLst>
              <a:ext uri="{FF2B5EF4-FFF2-40B4-BE49-F238E27FC236}">
                <a16:creationId xmlns:a16="http://schemas.microsoft.com/office/drawing/2014/main" id="{86DD0B8C-9928-5765-FC80-8C89D5E828B5}"/>
              </a:ext>
            </a:extLst>
          </p:cNvPr>
          <p:cNvPicPr>
            <a:picLocks noChangeAspect="1"/>
          </p:cNvPicPr>
          <p:nvPr/>
        </p:nvPicPr>
        <p:blipFill>
          <a:blip r:embed="rId6"/>
          <a:stretch>
            <a:fillRect/>
          </a:stretch>
        </p:blipFill>
        <p:spPr>
          <a:xfrm>
            <a:off x="4724401" y="2921000"/>
            <a:ext cx="6998179" cy="3352800"/>
          </a:xfrm>
          <a:prstGeom prst="rect">
            <a:avLst/>
          </a:prstGeom>
        </p:spPr>
      </p:pic>
    </p:spTree>
    <p:extLst>
      <p:ext uri="{BB962C8B-B14F-4D97-AF65-F5344CB8AC3E}">
        <p14:creationId xmlns:p14="http://schemas.microsoft.com/office/powerpoint/2010/main" val="3953598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 name="Table 44">
            <a:extLst>
              <a:ext uri="{FF2B5EF4-FFF2-40B4-BE49-F238E27FC236}">
                <a16:creationId xmlns:a16="http://schemas.microsoft.com/office/drawing/2014/main" id="{ACA48954-5D4F-E658-56B6-174A6D8F7853}"/>
              </a:ext>
            </a:extLst>
          </p:cNvPr>
          <p:cNvGraphicFramePr>
            <a:graphicFrameLocks noGrp="1"/>
          </p:cNvGraphicFramePr>
          <p:nvPr>
            <p:extLst/>
          </p:nvPr>
        </p:nvGraphicFramePr>
        <p:xfrm>
          <a:off x="0" y="0"/>
          <a:ext cx="12192000" cy="6857998"/>
        </p:xfrm>
        <a:graphic>
          <a:graphicData uri="http://schemas.openxmlformats.org/drawingml/2006/table">
            <a:tbl>
              <a:tblPr firstRow="1" firstCol="1" bandRow="1">
                <a:tableStyleId>{5C22544A-7EE6-4342-B048-85BDC9FD1C3A}</a:tableStyleId>
              </a:tblPr>
              <a:tblGrid>
                <a:gridCol w="1884753">
                  <a:extLst>
                    <a:ext uri="{9D8B030D-6E8A-4147-A177-3AD203B41FA5}">
                      <a16:colId xmlns:a16="http://schemas.microsoft.com/office/drawing/2014/main" val="3145472589"/>
                    </a:ext>
                  </a:extLst>
                </a:gridCol>
                <a:gridCol w="3710608">
                  <a:extLst>
                    <a:ext uri="{9D8B030D-6E8A-4147-A177-3AD203B41FA5}">
                      <a16:colId xmlns:a16="http://schemas.microsoft.com/office/drawing/2014/main" val="810731956"/>
                    </a:ext>
                  </a:extLst>
                </a:gridCol>
                <a:gridCol w="6596639">
                  <a:extLst>
                    <a:ext uri="{9D8B030D-6E8A-4147-A177-3AD203B41FA5}">
                      <a16:colId xmlns:a16="http://schemas.microsoft.com/office/drawing/2014/main" val="1722747235"/>
                    </a:ext>
                  </a:extLst>
                </a:gridCol>
              </a:tblGrid>
              <a:tr h="842597">
                <a:tc rowSpan="5">
                  <a:txBody>
                    <a:bodyPr/>
                    <a:lstStyle/>
                    <a:p>
                      <a:pPr marL="0" marR="0" algn="ctr">
                        <a:lnSpc>
                          <a:spcPct val="120000"/>
                        </a:lnSpc>
                        <a:spcBef>
                          <a:spcPts val="0"/>
                        </a:spcBef>
                        <a:spcAft>
                          <a:spcPts val="0"/>
                        </a:spcAft>
                      </a:pPr>
                      <a:r>
                        <a:rPr lang="nl-NL" sz="2100" dirty="0">
                          <a:effectLst/>
                          <a:latin typeface="Cambria" panose="02040503050406030204" pitchFamily="18" charset="0"/>
                          <a:ea typeface="Cambria" panose="02040503050406030204" pitchFamily="18" charset="0"/>
                        </a:rPr>
                        <a:t> </a:t>
                      </a:r>
                      <a:endParaRPr lang="en-US" sz="2100"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2100" dirty="0">
                          <a:effectLst/>
                          <a:latin typeface="Cambria" panose="02040503050406030204" pitchFamily="18" charset="0"/>
                          <a:ea typeface="Cambria" panose="02040503050406030204" pitchFamily="18" charset="0"/>
                        </a:rPr>
                        <a:t> </a:t>
                      </a:r>
                      <a:endParaRPr lang="en-US" sz="2100"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2100" dirty="0">
                          <a:effectLst/>
                          <a:latin typeface="Cambria" panose="02040503050406030204" pitchFamily="18" charset="0"/>
                          <a:ea typeface="Cambria" panose="02040503050406030204" pitchFamily="18" charset="0"/>
                        </a:rPr>
                        <a:t> </a:t>
                      </a:r>
                      <a:endParaRPr lang="en-US" sz="2100"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2100" dirty="0">
                          <a:effectLst/>
                          <a:latin typeface="Cambria" panose="02040503050406030204" pitchFamily="18" charset="0"/>
                          <a:ea typeface="Cambria" panose="02040503050406030204" pitchFamily="18" charset="0"/>
                        </a:rPr>
                        <a:t>Ngoại hình</a:t>
                      </a:r>
                      <a:endParaRPr lang="en-US" sz="2100" dirty="0">
                        <a:effectLst/>
                        <a:latin typeface="Cambria" panose="02040503050406030204" pitchFamily="18" charset="0"/>
                        <a:ea typeface="Cambria" panose="02040503050406030204" pitchFamily="18" charset="0"/>
                      </a:endParaRPr>
                    </a:p>
                  </a:txBody>
                  <a:tcPr marL="23319" marR="2331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20000"/>
                        </a:lnSpc>
                        <a:spcBef>
                          <a:spcPts val="0"/>
                        </a:spcBef>
                        <a:spcAft>
                          <a:spcPts val="0"/>
                        </a:spcAft>
                      </a:pPr>
                      <a:r>
                        <a:rPr lang="nl-NL" sz="2100" dirty="0">
                          <a:effectLst/>
                          <a:latin typeface="Cambria" panose="02040503050406030204" pitchFamily="18" charset="0"/>
                          <a:ea typeface="Cambria" panose="02040503050406030204" pitchFamily="18" charset="0"/>
                        </a:rPr>
                        <a:t>Tầm vóc so với lứa tuổi</a:t>
                      </a:r>
                      <a:endParaRPr lang="en-US" sz="2100" dirty="0">
                        <a:effectLst/>
                        <a:latin typeface="Cambria" panose="02040503050406030204" pitchFamily="18" charset="0"/>
                        <a:ea typeface="Cambria" panose="02040503050406030204" pitchFamily="18" charset="0"/>
                      </a:endParaRPr>
                    </a:p>
                  </a:txBody>
                  <a:tcPr marL="23319" marR="2331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lnSpc>
                          <a:spcPct val="120000"/>
                        </a:lnSpc>
                        <a:spcBef>
                          <a:spcPts val="0"/>
                        </a:spcBef>
                        <a:spcAft>
                          <a:spcPts val="0"/>
                        </a:spcAft>
                      </a:pPr>
                      <a:r>
                        <a:rPr lang="nl-NL" sz="2100" dirty="0">
                          <a:effectLst/>
                          <a:latin typeface="Cambria" panose="02040503050406030204" pitchFamily="18" charset="0"/>
                          <a:ea typeface="Cambria" panose="02040503050406030204" pitchFamily="18" charset="0"/>
                        </a:rPr>
                        <a:t>Cao hơn hẳn các bạn một cái đầu.</a:t>
                      </a:r>
                      <a:endParaRPr lang="en-US" sz="2100" dirty="0">
                        <a:effectLst/>
                        <a:latin typeface="Cambria" panose="02040503050406030204" pitchFamily="18" charset="0"/>
                        <a:ea typeface="Cambria" panose="02040503050406030204" pitchFamily="18" charset="0"/>
                      </a:endParaRPr>
                    </a:p>
                  </a:txBody>
                  <a:tcPr marL="23319" marR="2331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1981271551"/>
                  </a:ext>
                </a:extLst>
              </a:tr>
              <a:tr h="1304666">
                <a:tc vMerge="1">
                  <a:txBody>
                    <a:bodyPr/>
                    <a:lstStyle/>
                    <a:p>
                      <a:endParaRPr lang="en-US"/>
                    </a:p>
                  </a:txBody>
                  <a:tcPr/>
                </a:tc>
                <a:tc>
                  <a:txBody>
                    <a:bodyPr/>
                    <a:lstStyle/>
                    <a:p>
                      <a:pPr marL="0" marR="0" algn="ctr">
                        <a:lnSpc>
                          <a:spcPct val="120000"/>
                        </a:lnSpc>
                        <a:spcBef>
                          <a:spcPts val="0"/>
                        </a:spcBef>
                        <a:spcAft>
                          <a:spcPts val="0"/>
                        </a:spcAft>
                      </a:pPr>
                      <a:r>
                        <a:rPr lang="nl-NL" sz="2100" dirty="0">
                          <a:effectLst/>
                          <a:latin typeface="Cambria" panose="02040503050406030204" pitchFamily="18" charset="0"/>
                          <a:ea typeface="Cambria" panose="02040503050406030204" pitchFamily="18" charset="0"/>
                        </a:rPr>
                        <a:t>Dáng người</a:t>
                      </a:r>
                      <a:endParaRPr lang="en-US" sz="2100" dirty="0">
                        <a:effectLst/>
                        <a:latin typeface="Cambria" panose="02040503050406030204" pitchFamily="18" charset="0"/>
                        <a:ea typeface="Cambria" panose="02040503050406030204" pitchFamily="18" charset="0"/>
                      </a:endParaRPr>
                    </a:p>
                  </a:txBody>
                  <a:tcPr marL="23319" marR="2331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spcBef>
                          <a:spcPts val="0"/>
                        </a:spcBef>
                        <a:spcAft>
                          <a:spcPts val="0"/>
                        </a:spcAft>
                      </a:pPr>
                      <a:r>
                        <a:rPr lang="nl-NL" sz="2100" dirty="0">
                          <a:effectLst/>
                          <a:latin typeface="Cambria" panose="02040503050406030204" pitchFamily="18" charset="0"/>
                          <a:ea typeface="Cambria" panose="02040503050406030204" pitchFamily="18" charset="0"/>
                        </a:rPr>
                        <a:t>Thân hình rắn chắc, cân đối, nở nang: cổ mập, vai rộng, ngực nở căng, bụng thon hằn rõ những múi, hai cánh tay gân guốc như hai cái bơi chèo, cặp đùi dế chắc nịch.</a:t>
                      </a:r>
                      <a:endParaRPr lang="en-US" sz="2100" dirty="0">
                        <a:effectLst/>
                        <a:latin typeface="Cambria" panose="02040503050406030204" pitchFamily="18" charset="0"/>
                        <a:ea typeface="Cambria" panose="02040503050406030204" pitchFamily="18" charset="0"/>
                      </a:endParaRPr>
                    </a:p>
                  </a:txBody>
                  <a:tcPr marL="23319" marR="2331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20924099"/>
                  </a:ext>
                </a:extLst>
              </a:tr>
              <a:tr h="470571">
                <a:tc vMerge="1">
                  <a:txBody>
                    <a:bodyPr/>
                    <a:lstStyle/>
                    <a:p>
                      <a:endParaRPr lang="en-US"/>
                    </a:p>
                  </a:txBody>
                  <a:tcPr/>
                </a:tc>
                <a:tc>
                  <a:txBody>
                    <a:bodyPr/>
                    <a:lstStyle/>
                    <a:p>
                      <a:pPr marL="0" marR="0" algn="ctr">
                        <a:lnSpc>
                          <a:spcPct val="120000"/>
                        </a:lnSpc>
                        <a:spcBef>
                          <a:spcPts val="0"/>
                        </a:spcBef>
                        <a:spcAft>
                          <a:spcPts val="0"/>
                        </a:spcAft>
                      </a:pPr>
                      <a:r>
                        <a:rPr lang="nl-NL" sz="2100">
                          <a:effectLst/>
                          <a:latin typeface="Cambria" panose="02040503050406030204" pitchFamily="18" charset="0"/>
                          <a:ea typeface="Cambria" panose="02040503050406030204" pitchFamily="18" charset="0"/>
                        </a:rPr>
                        <a:t>Nước da</a:t>
                      </a:r>
                      <a:endParaRPr lang="en-US" sz="2100">
                        <a:effectLst/>
                        <a:latin typeface="Cambria" panose="02040503050406030204" pitchFamily="18" charset="0"/>
                        <a:ea typeface="Cambria" panose="02040503050406030204" pitchFamily="18" charset="0"/>
                      </a:endParaRPr>
                    </a:p>
                  </a:txBody>
                  <a:tcPr marL="23319" marR="2331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nl-NL" sz="2100">
                          <a:effectLst/>
                          <a:latin typeface="Cambria" panose="02040503050406030204" pitchFamily="18" charset="0"/>
                          <a:ea typeface="Cambria" panose="02040503050406030204" pitchFamily="18" charset="0"/>
                        </a:rPr>
                        <a:t>Nước da rám đỏ khoẻ mạnh</a:t>
                      </a:r>
                      <a:endParaRPr lang="en-US" sz="2100">
                        <a:effectLst/>
                        <a:latin typeface="Cambria" panose="02040503050406030204" pitchFamily="18" charset="0"/>
                        <a:ea typeface="Cambria" panose="02040503050406030204" pitchFamily="18" charset="0"/>
                      </a:endParaRPr>
                    </a:p>
                  </a:txBody>
                  <a:tcPr marL="23319" marR="2331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79818984"/>
                  </a:ext>
                </a:extLst>
              </a:tr>
              <a:tr h="863765">
                <a:tc vMerge="1">
                  <a:txBody>
                    <a:bodyPr/>
                    <a:lstStyle/>
                    <a:p>
                      <a:endParaRPr lang="en-US"/>
                    </a:p>
                  </a:txBody>
                  <a:tcPr/>
                </a:tc>
                <a:tc>
                  <a:txBody>
                    <a:bodyPr/>
                    <a:lstStyle/>
                    <a:p>
                      <a:pPr marL="0" marR="0" algn="ctr">
                        <a:lnSpc>
                          <a:spcPct val="120000"/>
                        </a:lnSpc>
                        <a:spcBef>
                          <a:spcPts val="0"/>
                        </a:spcBef>
                        <a:spcAft>
                          <a:spcPts val="0"/>
                        </a:spcAft>
                      </a:pPr>
                      <a:r>
                        <a:rPr lang="nl-NL" sz="2100" dirty="0">
                          <a:effectLst/>
                          <a:latin typeface="Cambria" panose="02040503050406030204" pitchFamily="18" charset="0"/>
                          <a:ea typeface="Cambria" panose="02040503050406030204" pitchFamily="18" charset="0"/>
                        </a:rPr>
                        <a:t>Gương mặt</a:t>
                      </a:r>
                      <a:endParaRPr lang="en-US" sz="2100" dirty="0">
                        <a:effectLst/>
                        <a:latin typeface="Cambria" panose="02040503050406030204" pitchFamily="18" charset="0"/>
                        <a:ea typeface="Cambria" panose="02040503050406030204" pitchFamily="18" charset="0"/>
                      </a:endParaRPr>
                    </a:p>
                  </a:txBody>
                  <a:tcPr marL="23319" marR="2331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2100">
                          <a:effectLst/>
                          <a:latin typeface="Cambria" panose="02040503050406030204" pitchFamily="18" charset="0"/>
                          <a:ea typeface="Cambria" panose="02040503050406030204" pitchFamily="18" charset="0"/>
                        </a:rPr>
                        <a:t>Cặp mắt to và sáng. Miệng tươi, hay cười. Cái trán hơi dô ra.</a:t>
                      </a:r>
                    </a:p>
                  </a:txBody>
                  <a:tcPr marL="23319" marR="2331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89907899"/>
                  </a:ext>
                </a:extLst>
              </a:tr>
              <a:tr h="470571">
                <a:tc vMerge="1">
                  <a:txBody>
                    <a:bodyPr/>
                    <a:lstStyle/>
                    <a:p>
                      <a:endParaRPr lang="en-US"/>
                    </a:p>
                  </a:txBody>
                  <a:tcPr/>
                </a:tc>
                <a:tc>
                  <a:txBody>
                    <a:bodyPr/>
                    <a:lstStyle/>
                    <a:p>
                      <a:pPr marL="0" marR="0" algn="ctr">
                        <a:lnSpc>
                          <a:spcPct val="120000"/>
                        </a:lnSpc>
                        <a:spcBef>
                          <a:spcPts val="0"/>
                        </a:spcBef>
                        <a:spcAft>
                          <a:spcPts val="0"/>
                        </a:spcAft>
                      </a:pPr>
                      <a:r>
                        <a:rPr lang="nl-NL" sz="2100">
                          <a:effectLst/>
                          <a:latin typeface="Cambria" panose="02040503050406030204" pitchFamily="18" charset="0"/>
                          <a:ea typeface="Cambria" panose="02040503050406030204" pitchFamily="18" charset="0"/>
                        </a:rPr>
                        <a:t>Trang phục</a:t>
                      </a:r>
                      <a:endParaRPr lang="en-US" sz="2100">
                        <a:effectLst/>
                        <a:latin typeface="Cambria" panose="02040503050406030204" pitchFamily="18" charset="0"/>
                        <a:ea typeface="Cambria" panose="02040503050406030204" pitchFamily="18" charset="0"/>
                      </a:endParaRPr>
                    </a:p>
                  </a:txBody>
                  <a:tcPr marL="23319" marR="2331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2100">
                          <a:effectLst/>
                          <a:latin typeface="Cambria" panose="02040503050406030204" pitchFamily="18" charset="0"/>
                          <a:ea typeface="Cambria" panose="02040503050406030204" pitchFamily="18" charset="0"/>
                        </a:rPr>
                        <a:t>Cởi trần</a:t>
                      </a:r>
                    </a:p>
                  </a:txBody>
                  <a:tcPr marL="23319" marR="2331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98247674"/>
                  </a:ext>
                </a:extLst>
              </a:tr>
              <a:tr h="2435257">
                <a:tc>
                  <a:txBody>
                    <a:bodyPr/>
                    <a:lstStyle/>
                    <a:p>
                      <a:pPr marL="0" marR="0" algn="ctr">
                        <a:lnSpc>
                          <a:spcPct val="120000"/>
                        </a:lnSpc>
                        <a:spcBef>
                          <a:spcPts val="0"/>
                        </a:spcBef>
                        <a:spcAft>
                          <a:spcPts val="0"/>
                        </a:spcAft>
                      </a:pPr>
                      <a:r>
                        <a:rPr lang="nl-NL" sz="2100" dirty="0">
                          <a:effectLst/>
                          <a:latin typeface="Cambria" panose="02040503050406030204" pitchFamily="18" charset="0"/>
                          <a:ea typeface="Cambria" panose="02040503050406030204" pitchFamily="18" charset="0"/>
                        </a:rPr>
                        <a:t>Hoạt động</a:t>
                      </a:r>
                      <a:endParaRPr lang="en-US" sz="2100" dirty="0">
                        <a:effectLst/>
                        <a:latin typeface="Cambria" panose="02040503050406030204" pitchFamily="18" charset="0"/>
                        <a:ea typeface="Cambria" panose="02040503050406030204" pitchFamily="18" charset="0"/>
                      </a:endParaRPr>
                    </a:p>
                  </a:txBody>
                  <a:tcPr marL="23319" marR="2331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20000"/>
                        </a:lnSpc>
                        <a:spcBef>
                          <a:spcPts val="0"/>
                        </a:spcBef>
                        <a:spcAft>
                          <a:spcPts val="0"/>
                        </a:spcAft>
                      </a:pPr>
                      <a:r>
                        <a:rPr lang="nl-NL" sz="2100" dirty="0">
                          <a:effectLst/>
                          <a:latin typeface="Cambria" panose="02040503050406030204" pitchFamily="18" charset="0"/>
                          <a:ea typeface="Cambria" panose="02040503050406030204" pitchFamily="18" charset="0"/>
                        </a:rPr>
                        <a:t>Việc làm cử chỉ...</a:t>
                      </a:r>
                      <a:endParaRPr lang="en-US" sz="2100" dirty="0">
                        <a:effectLst/>
                        <a:latin typeface="Cambria" panose="02040503050406030204" pitchFamily="18" charset="0"/>
                        <a:ea typeface="Cambria" panose="02040503050406030204" pitchFamily="18" charset="0"/>
                      </a:endParaRPr>
                    </a:p>
                  </a:txBody>
                  <a:tcPr marL="23319" marR="2331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1590" marR="0" algn="just">
                        <a:lnSpc>
                          <a:spcPct val="120000"/>
                        </a:lnSpc>
                        <a:spcBef>
                          <a:spcPts val="0"/>
                        </a:spcBef>
                        <a:spcAft>
                          <a:spcPts val="0"/>
                        </a:spcAft>
                      </a:pPr>
                      <a:r>
                        <a:rPr lang="nl-NL" sz="2100" dirty="0">
                          <a:effectLst/>
                          <a:latin typeface="Cambria" panose="02040503050406030204" pitchFamily="18" charset="0"/>
                          <a:ea typeface="Cambria" panose="02040503050406030204" pitchFamily="18" charset="0"/>
                        </a:rPr>
                        <a:t>- Lúc đan lưới:</a:t>
                      </a:r>
                      <a:r>
                        <a:rPr lang="en-US" sz="2100" dirty="0">
                          <a:effectLst/>
                          <a:latin typeface="Cambria" panose="02040503050406030204" pitchFamily="18" charset="0"/>
                          <a:ea typeface="Cambria" panose="02040503050406030204" pitchFamily="18" charset="0"/>
                        </a:rPr>
                        <a:t> </a:t>
                      </a:r>
                      <a:r>
                        <a:rPr lang="nl-NL" sz="2100" dirty="0">
                          <a:effectLst/>
                          <a:latin typeface="Cambria" panose="02040503050406030204" pitchFamily="18" charset="0"/>
                          <a:ea typeface="Cambria" panose="02040503050406030204" pitchFamily="18" charset="0"/>
                        </a:rPr>
                        <a:t>tay Thắng cầm kim tre đưa lên đưa xuống thoăn thoắt coi bộ rất thành thạo. </a:t>
                      </a:r>
                      <a:endParaRPr lang="en-US" sz="2100" dirty="0">
                        <a:effectLst/>
                        <a:latin typeface="Cambria" panose="02040503050406030204" pitchFamily="18" charset="0"/>
                        <a:ea typeface="Cambria" panose="02040503050406030204" pitchFamily="18" charset="0"/>
                      </a:endParaRPr>
                    </a:p>
                    <a:p>
                      <a:pPr marL="0" marR="0" algn="just">
                        <a:spcBef>
                          <a:spcPts val="0"/>
                        </a:spcBef>
                        <a:spcAft>
                          <a:spcPts val="0"/>
                        </a:spcAft>
                      </a:pPr>
                      <a:r>
                        <a:rPr lang="nl-NL" sz="2100" dirty="0">
                          <a:effectLst/>
                          <a:latin typeface="Cambria" panose="02040503050406030204" pitchFamily="18" charset="0"/>
                          <a:ea typeface="Cambria" panose="02040503050406030204" pitchFamily="18" charset="0"/>
                        </a:rPr>
                        <a:t>- Lúc trông thấy các bạn: nó vội vàng đặt tấm lưới trên gối xuống, bước đến bên mạn thuyền, bám tay vào cọc chèo và đu mình xuống nước, êm không một tiếng động. Nó ngụp một cái lặn biến đi như một con cá.</a:t>
                      </a:r>
                      <a:endParaRPr lang="en-US" sz="2100" dirty="0">
                        <a:effectLst/>
                        <a:latin typeface="Cambria" panose="02040503050406030204" pitchFamily="18" charset="0"/>
                        <a:ea typeface="Cambria" panose="02040503050406030204" pitchFamily="18" charset="0"/>
                      </a:endParaRPr>
                    </a:p>
                  </a:txBody>
                  <a:tcPr marL="23319" marR="2331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2029998"/>
                  </a:ext>
                </a:extLst>
              </a:tr>
              <a:tr h="470571">
                <a:tc>
                  <a:txBody>
                    <a:bodyPr/>
                    <a:lstStyle/>
                    <a:p>
                      <a:pPr marL="0" marR="0" algn="ctr">
                        <a:lnSpc>
                          <a:spcPct val="120000"/>
                        </a:lnSpc>
                        <a:spcBef>
                          <a:spcPts val="0"/>
                        </a:spcBef>
                        <a:spcAft>
                          <a:spcPts val="0"/>
                        </a:spcAft>
                      </a:pPr>
                      <a:r>
                        <a:rPr lang="nl-NL" sz="2100" dirty="0">
                          <a:effectLst/>
                          <a:latin typeface="Cambria" panose="02040503050406030204" pitchFamily="18" charset="0"/>
                          <a:ea typeface="Cambria" panose="02040503050406030204" pitchFamily="18" charset="0"/>
                        </a:rPr>
                        <a:t>Sở trường</a:t>
                      </a:r>
                      <a:endParaRPr lang="en-US" sz="2100" dirty="0">
                        <a:effectLst/>
                        <a:latin typeface="Cambria" panose="02040503050406030204" pitchFamily="18" charset="0"/>
                        <a:ea typeface="Cambria" panose="02040503050406030204" pitchFamily="18" charset="0"/>
                      </a:endParaRPr>
                    </a:p>
                  </a:txBody>
                  <a:tcPr marL="23319" marR="2331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20000"/>
                        </a:lnSpc>
                        <a:spcBef>
                          <a:spcPts val="0"/>
                        </a:spcBef>
                        <a:spcAft>
                          <a:spcPts val="0"/>
                        </a:spcAft>
                      </a:pPr>
                      <a:r>
                        <a:rPr lang="nl-NL" sz="2100" dirty="0">
                          <a:effectLst/>
                          <a:latin typeface="Cambria" panose="02040503050406030204" pitchFamily="18" charset="0"/>
                          <a:ea typeface="Cambria" panose="02040503050406030204" pitchFamily="18" charset="0"/>
                        </a:rPr>
                        <a:t>Điểm mạnh nổi trội</a:t>
                      </a:r>
                      <a:endParaRPr lang="en-US" sz="2100" dirty="0">
                        <a:effectLst/>
                        <a:latin typeface="Cambria" panose="02040503050406030204" pitchFamily="18" charset="0"/>
                        <a:ea typeface="Cambria" panose="02040503050406030204" pitchFamily="18" charset="0"/>
                      </a:endParaRPr>
                    </a:p>
                  </a:txBody>
                  <a:tcPr marL="23319" marR="2331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spcBef>
                          <a:spcPts val="0"/>
                        </a:spcBef>
                        <a:spcAft>
                          <a:spcPts val="0"/>
                        </a:spcAft>
                      </a:pPr>
                      <a:r>
                        <a:rPr lang="nl-NL" sz="2100" dirty="0">
                          <a:effectLst/>
                          <a:latin typeface="Cambria" panose="02040503050406030204" pitchFamily="18" charset="0"/>
                          <a:ea typeface="Cambria" panose="02040503050406030204" pitchFamily="18" charset="0"/>
                        </a:rPr>
                        <a:t>Bơi ngụp, lặn xuống nước giỏi như một con cá.</a:t>
                      </a:r>
                      <a:endParaRPr lang="en-US" sz="2100" dirty="0">
                        <a:effectLst/>
                        <a:latin typeface="Cambria" panose="02040503050406030204" pitchFamily="18" charset="0"/>
                        <a:ea typeface="Cambria" panose="02040503050406030204" pitchFamily="18" charset="0"/>
                      </a:endParaRPr>
                    </a:p>
                  </a:txBody>
                  <a:tcPr marL="23319" marR="2331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11330909"/>
                  </a:ext>
                </a:extLst>
              </a:tr>
            </a:tbl>
          </a:graphicData>
        </a:graphic>
      </p:graphicFrame>
    </p:spTree>
    <p:extLst>
      <p:ext uri="{BB962C8B-B14F-4D97-AF65-F5344CB8AC3E}">
        <p14:creationId xmlns:p14="http://schemas.microsoft.com/office/powerpoint/2010/main" val="35607200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flipH="1">
            <a:off x="-227350" y="5045342"/>
            <a:ext cx="6627018" cy="2162065"/>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defTabSz="609630">
              <a:defRPr/>
            </a:pPr>
            <a:endParaRPr lang="en-US" sz="1200">
              <a:solidFill>
                <a:prstClr val="black"/>
              </a:solidFill>
              <a:latin typeface="Calibri"/>
            </a:endParaRPr>
          </a:p>
        </p:txBody>
      </p:sp>
      <p:sp>
        <p:nvSpPr>
          <p:cNvPr id="6" name="Freeform 6"/>
          <p:cNvSpPr/>
          <p:nvPr/>
        </p:nvSpPr>
        <p:spPr>
          <a:xfrm>
            <a:off x="6622196" y="5217014"/>
            <a:ext cx="5695156" cy="1858045"/>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2"/>
            <a:stretch>
              <a:fillRect/>
            </a:stretch>
          </a:blipFill>
        </p:spPr>
        <p:txBody>
          <a:bodyPr/>
          <a:lstStyle/>
          <a:p>
            <a:pPr defTabSz="609630">
              <a:defRPr/>
            </a:pPr>
            <a:endParaRPr lang="en-US" sz="1200">
              <a:solidFill>
                <a:prstClr val="black"/>
              </a:solidFill>
              <a:latin typeface="Calibri"/>
            </a:endParaRPr>
          </a:p>
        </p:txBody>
      </p:sp>
      <p:sp>
        <p:nvSpPr>
          <p:cNvPr id="7" name="Freeform 7"/>
          <p:cNvSpPr/>
          <p:nvPr/>
        </p:nvSpPr>
        <p:spPr>
          <a:xfrm>
            <a:off x="10965929" y="5079340"/>
            <a:ext cx="1499283" cy="1995719"/>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3"/>
            <a:stretch>
              <a:fillRect/>
            </a:stretch>
          </a:blipFill>
        </p:spPr>
        <p:txBody>
          <a:bodyPr/>
          <a:lstStyle/>
          <a:p>
            <a:pPr defTabSz="609630">
              <a:defRPr/>
            </a:pPr>
            <a:endParaRPr lang="en-US" sz="1200">
              <a:solidFill>
                <a:prstClr val="black"/>
              </a:solidFill>
              <a:latin typeface="Calibri"/>
            </a:endParaRPr>
          </a:p>
        </p:txBody>
      </p:sp>
      <p:sp>
        <p:nvSpPr>
          <p:cNvPr id="8" name="Freeform 8"/>
          <p:cNvSpPr/>
          <p:nvPr/>
        </p:nvSpPr>
        <p:spPr>
          <a:xfrm>
            <a:off x="-227350" y="5045342"/>
            <a:ext cx="1600791" cy="2130837"/>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defTabSz="609630">
              <a:defRPr/>
            </a:pPr>
            <a:endParaRPr lang="en-US" sz="1200">
              <a:solidFill>
                <a:prstClr val="black"/>
              </a:solidFill>
              <a:latin typeface="Calibri"/>
            </a:endParaRPr>
          </a:p>
        </p:txBody>
      </p:sp>
      <p:grpSp>
        <p:nvGrpSpPr>
          <p:cNvPr id="17" name="Group 2"/>
          <p:cNvGrpSpPr/>
          <p:nvPr/>
        </p:nvGrpSpPr>
        <p:grpSpPr>
          <a:xfrm>
            <a:off x="457201" y="482600"/>
            <a:ext cx="11277599" cy="62992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defTabSz="609630">
                <a:defRPr/>
              </a:pPr>
              <a:endParaRPr lang="en-US" sz="1200">
                <a:solidFill>
                  <a:prstClr val="black"/>
                </a:solidFill>
                <a:latin typeface="Calibri"/>
              </a:endParaRPr>
            </a:p>
          </p:txBody>
        </p:sp>
        <p:sp>
          <p:nvSpPr>
            <p:cNvPr id="19" name="TextBox 4"/>
            <p:cNvSpPr txBox="1"/>
            <p:nvPr/>
          </p:nvSpPr>
          <p:spPr>
            <a:xfrm>
              <a:off x="0" y="-38100"/>
              <a:ext cx="3847845" cy="1326225"/>
            </a:xfrm>
            <a:prstGeom prst="rect">
              <a:avLst/>
            </a:prstGeom>
          </p:spPr>
          <p:txBody>
            <a:bodyPr lIns="33867" tIns="33867" rIns="33867" bIns="33867" rtlCol="0" anchor="ctr"/>
            <a:lstStyle/>
            <a:p>
              <a:pPr algn="ctr" defTabSz="609630">
                <a:lnSpc>
                  <a:spcPts val="1773"/>
                </a:lnSpc>
                <a:defRPr/>
              </a:pPr>
              <a:endParaRPr sz="1200">
                <a:solidFill>
                  <a:prstClr val="black"/>
                </a:solidFill>
                <a:latin typeface="Calibri"/>
              </a:endParaRPr>
            </a:p>
          </p:txBody>
        </p:sp>
      </p:grpSp>
      <p:grpSp>
        <p:nvGrpSpPr>
          <p:cNvPr id="2" name="Group 1">
            <a:extLst>
              <a:ext uri="{FF2B5EF4-FFF2-40B4-BE49-F238E27FC236}">
                <a16:creationId xmlns:a16="http://schemas.microsoft.com/office/drawing/2014/main" id="{DD31DBC5-2121-8798-AC03-77C5935F01DC}"/>
              </a:ext>
            </a:extLst>
          </p:cNvPr>
          <p:cNvGrpSpPr/>
          <p:nvPr/>
        </p:nvGrpSpPr>
        <p:grpSpPr>
          <a:xfrm>
            <a:off x="457200" y="431801"/>
            <a:ext cx="6604000" cy="2092399"/>
            <a:chOff x="676348" y="769676"/>
            <a:chExt cx="3968803" cy="2092399"/>
          </a:xfrm>
        </p:grpSpPr>
        <p:sp>
          <p:nvSpPr>
            <p:cNvPr id="3" name="Freeform 3">
              <a:extLst>
                <a:ext uri="{FF2B5EF4-FFF2-40B4-BE49-F238E27FC236}">
                  <a16:creationId xmlns:a16="http://schemas.microsoft.com/office/drawing/2014/main" id="{073B4CE5-0380-72E0-D8C1-3DD9E4F72A18}"/>
                </a:ext>
              </a:extLst>
            </p:cNvPr>
            <p:cNvSpPr/>
            <p:nvPr/>
          </p:nvSpPr>
          <p:spPr>
            <a:xfrm rot="4753296">
              <a:off x="1614550" y="-168526"/>
              <a:ext cx="2092399" cy="3968803"/>
            </a:xfrm>
            <a:custGeom>
              <a:avLst/>
              <a:gdLst/>
              <a:ahLst/>
              <a:cxnLst/>
              <a:rect l="l" t="t" r="r" b="b"/>
              <a:pathLst>
                <a:path w="2369333" h="3360756">
                  <a:moveTo>
                    <a:pt x="0" y="0"/>
                  </a:moveTo>
                  <a:lnTo>
                    <a:pt x="2369333" y="0"/>
                  </a:lnTo>
                  <a:lnTo>
                    <a:pt x="2369333" y="3360756"/>
                  </a:lnTo>
                  <a:lnTo>
                    <a:pt x="0" y="3360756"/>
                  </a:lnTo>
                  <a:lnTo>
                    <a:pt x="0" y="0"/>
                  </a:lnTo>
                  <a:close/>
                </a:path>
              </a:pathLst>
            </a:custGeom>
            <a:blipFill>
              <a:blip r:embed="rId4"/>
              <a:stretch>
                <a:fillRect/>
              </a:stretch>
            </a:blipFill>
          </p:spPr>
          <p:txBody>
            <a:bodyPr/>
            <a:lstStyle/>
            <a:p>
              <a:pPr defTabSz="914446">
                <a:defRPr/>
              </a:pPr>
              <a:endParaRPr lang="vi-VN" kern="0">
                <a:solidFill>
                  <a:prstClr val="black"/>
                </a:solidFill>
                <a:latin typeface="Arial" panose="020B0604020202020204" pitchFamily="34" charset="0"/>
              </a:endParaRPr>
            </a:p>
          </p:txBody>
        </p:sp>
        <p:sp>
          <p:nvSpPr>
            <p:cNvPr id="4" name="TextBox 3">
              <a:extLst>
                <a:ext uri="{FF2B5EF4-FFF2-40B4-BE49-F238E27FC236}">
                  <a16:creationId xmlns:a16="http://schemas.microsoft.com/office/drawing/2014/main" id="{25599C6A-0008-3DB9-7E87-2E08232B65F6}"/>
                </a:ext>
              </a:extLst>
            </p:cNvPr>
            <p:cNvSpPr txBox="1"/>
            <p:nvPr/>
          </p:nvSpPr>
          <p:spPr>
            <a:xfrm rot="20877293">
              <a:off x="910781" y="1268965"/>
              <a:ext cx="3610331" cy="995016"/>
            </a:xfrm>
            <a:prstGeom prst="rect">
              <a:avLst/>
            </a:prstGeom>
            <a:noFill/>
          </p:spPr>
          <p:txBody>
            <a:bodyPr wrap="square" rtlCol="0">
              <a:spAutoFit/>
            </a:bodyPr>
            <a:lstStyle/>
            <a:p>
              <a:pPr algn="ctr" defTabSz="914446">
                <a:defRPr/>
              </a:pPr>
              <a:r>
                <a:rPr lang="vi-VN" sz="2933" b="1" dirty="0">
                  <a:solidFill>
                    <a:srgbClr val="000000"/>
                  </a:solidFill>
                  <a:latin typeface="Cambria" panose="02040503050406030204" pitchFamily="18" charset="0"/>
                  <a:ea typeface="Cambria" panose="02040503050406030204" pitchFamily="18" charset="0"/>
                </a:rPr>
                <a:t>d. Bằng cách nào, tác giả làm nổi bật đặc điểm của người được tả?</a:t>
              </a:r>
              <a:endParaRPr lang="vi-VN" sz="2933" b="1" dirty="0">
                <a:solidFill>
                  <a:prstClr val="black"/>
                </a:solidFill>
                <a:latin typeface="Cambria" panose="02040503050406030204" pitchFamily="18" charset="0"/>
                <a:ea typeface="Cambria" panose="02040503050406030204" pitchFamily="18" charset="0"/>
              </a:endParaRPr>
            </a:p>
          </p:txBody>
        </p:sp>
      </p:grpSp>
      <p:sp>
        <p:nvSpPr>
          <p:cNvPr id="9" name="Freeform 23">
            <a:extLst>
              <a:ext uri="{FF2B5EF4-FFF2-40B4-BE49-F238E27FC236}">
                <a16:creationId xmlns:a16="http://schemas.microsoft.com/office/drawing/2014/main" id="{D050F2A9-6F7D-D7F5-39B1-CD6DA7B13211}"/>
              </a:ext>
            </a:extLst>
          </p:cNvPr>
          <p:cNvSpPr/>
          <p:nvPr/>
        </p:nvSpPr>
        <p:spPr>
          <a:xfrm>
            <a:off x="625598" y="3577154"/>
            <a:ext cx="4070302" cy="3161974"/>
          </a:xfrm>
          <a:custGeom>
            <a:avLst/>
            <a:gdLst/>
            <a:ahLst/>
            <a:cxnLst/>
            <a:rect l="l" t="t" r="r" b="b"/>
            <a:pathLst>
              <a:path w="2952026" h="2225089">
                <a:moveTo>
                  <a:pt x="0" y="0"/>
                </a:moveTo>
                <a:lnTo>
                  <a:pt x="2952026" y="0"/>
                </a:lnTo>
                <a:lnTo>
                  <a:pt x="2952026" y="2225089"/>
                </a:lnTo>
                <a:lnTo>
                  <a:pt x="0" y="2225089"/>
                </a:lnTo>
                <a:lnTo>
                  <a:pt x="0" y="0"/>
                </a:lnTo>
                <a:close/>
              </a:path>
            </a:pathLst>
          </a:custGeom>
          <a:blipFill>
            <a:blip r:embed="rId5"/>
            <a:stretch>
              <a:fillRect/>
            </a:stretch>
          </a:blipFill>
        </p:spPr>
        <p:txBody>
          <a:bodyPr/>
          <a:lstStyle/>
          <a:p>
            <a:pPr defTabSz="914446">
              <a:defRPr/>
            </a:pPr>
            <a:endParaRPr lang="vi-VN">
              <a:solidFill>
                <a:prstClr val="black"/>
              </a:solidFill>
              <a:latin typeface="Arial" panose="020B0604020202020204" pitchFamily="34" charset="0"/>
            </a:endParaRPr>
          </a:p>
        </p:txBody>
      </p:sp>
      <p:sp>
        <p:nvSpPr>
          <p:cNvPr id="12" name="Rectangle: Top Corners One Rounded and One Snipped 11">
            <a:extLst>
              <a:ext uri="{FF2B5EF4-FFF2-40B4-BE49-F238E27FC236}">
                <a16:creationId xmlns:a16="http://schemas.microsoft.com/office/drawing/2014/main" id="{D0F2FE8C-DF0A-E8B0-2DDD-E60E935F097E}"/>
              </a:ext>
            </a:extLst>
          </p:cNvPr>
          <p:cNvSpPr/>
          <p:nvPr/>
        </p:nvSpPr>
        <p:spPr>
          <a:xfrm>
            <a:off x="3911600" y="2819400"/>
            <a:ext cx="4064000" cy="1117600"/>
          </a:xfrm>
          <a:prstGeom prst="snipRoundRect">
            <a:avLst/>
          </a:prstGeom>
          <a:solidFill>
            <a:schemeClr val="accent5">
              <a:lumMod val="20000"/>
              <a:lumOff val="80000"/>
            </a:schemeClr>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r>
              <a:rPr lang="en-US" sz="3200" b="1" dirty="0" err="1">
                <a:solidFill>
                  <a:srgbClr val="002060"/>
                </a:solidFill>
                <a:latin typeface="Arial" panose="020B0604020202020204" pitchFamily="34" charset="0"/>
              </a:rPr>
              <a:t>Lựa</a:t>
            </a:r>
            <a:r>
              <a:rPr lang="en-US" sz="3200" b="1" dirty="0">
                <a:solidFill>
                  <a:srgbClr val="002060"/>
                </a:solidFill>
                <a:latin typeface="Arial" panose="020B0604020202020204" pitchFamily="34" charset="0"/>
              </a:rPr>
              <a:t> </a:t>
            </a:r>
            <a:r>
              <a:rPr lang="en-US" sz="3200" b="1" dirty="0" err="1">
                <a:solidFill>
                  <a:srgbClr val="002060"/>
                </a:solidFill>
                <a:latin typeface="Arial" panose="020B0604020202020204" pitchFamily="34" charset="0"/>
              </a:rPr>
              <a:t>chọn</a:t>
            </a:r>
            <a:r>
              <a:rPr lang="en-US" sz="3200" b="1" dirty="0">
                <a:solidFill>
                  <a:srgbClr val="002060"/>
                </a:solidFill>
                <a:latin typeface="Arial" panose="020B0604020202020204" pitchFamily="34" charset="0"/>
              </a:rPr>
              <a:t> </a:t>
            </a:r>
            <a:r>
              <a:rPr lang="en-US" sz="3200" b="1" dirty="0" err="1">
                <a:solidFill>
                  <a:srgbClr val="002060"/>
                </a:solidFill>
                <a:latin typeface="Arial" panose="020B0604020202020204" pitchFamily="34" charset="0"/>
              </a:rPr>
              <a:t>từ</a:t>
            </a:r>
            <a:r>
              <a:rPr lang="en-US" sz="3200" b="1" dirty="0">
                <a:solidFill>
                  <a:srgbClr val="002060"/>
                </a:solidFill>
                <a:latin typeface="Arial" panose="020B0604020202020204" pitchFamily="34" charset="0"/>
              </a:rPr>
              <a:t> </a:t>
            </a:r>
            <a:r>
              <a:rPr lang="en-US" sz="3200" b="1" dirty="0" err="1">
                <a:solidFill>
                  <a:srgbClr val="002060"/>
                </a:solidFill>
                <a:latin typeface="Arial" panose="020B0604020202020204" pitchFamily="34" charset="0"/>
              </a:rPr>
              <a:t>ngữ</a:t>
            </a:r>
            <a:r>
              <a:rPr lang="en-US" sz="3200" b="1" dirty="0">
                <a:solidFill>
                  <a:srgbClr val="002060"/>
                </a:solidFill>
                <a:latin typeface="Arial" panose="020B0604020202020204" pitchFamily="34" charset="0"/>
              </a:rPr>
              <a:t> </a:t>
            </a:r>
            <a:r>
              <a:rPr lang="en-US" sz="3200" b="1" dirty="0" err="1">
                <a:solidFill>
                  <a:srgbClr val="002060"/>
                </a:solidFill>
                <a:latin typeface="Arial" panose="020B0604020202020204" pitchFamily="34" charset="0"/>
              </a:rPr>
              <a:t>có</a:t>
            </a:r>
            <a:r>
              <a:rPr lang="en-US" sz="3200" b="1" dirty="0">
                <a:solidFill>
                  <a:srgbClr val="002060"/>
                </a:solidFill>
                <a:latin typeface="Arial" panose="020B0604020202020204" pitchFamily="34" charset="0"/>
              </a:rPr>
              <a:t> </a:t>
            </a:r>
            <a:r>
              <a:rPr lang="en-US" sz="3200" b="1" dirty="0" err="1">
                <a:solidFill>
                  <a:srgbClr val="002060"/>
                </a:solidFill>
                <a:latin typeface="Arial" panose="020B0604020202020204" pitchFamily="34" charset="0"/>
              </a:rPr>
              <a:t>sức</a:t>
            </a:r>
            <a:r>
              <a:rPr lang="en-US" sz="3200" b="1" dirty="0">
                <a:solidFill>
                  <a:srgbClr val="002060"/>
                </a:solidFill>
                <a:latin typeface="Arial" panose="020B0604020202020204" pitchFamily="34" charset="0"/>
              </a:rPr>
              <a:t> </a:t>
            </a:r>
            <a:r>
              <a:rPr lang="en-US" sz="3200" b="1" dirty="0" err="1">
                <a:solidFill>
                  <a:srgbClr val="002060"/>
                </a:solidFill>
                <a:latin typeface="Arial" panose="020B0604020202020204" pitchFamily="34" charset="0"/>
              </a:rPr>
              <a:t>gợi</a:t>
            </a:r>
            <a:r>
              <a:rPr lang="en-US" sz="3200" b="1" dirty="0">
                <a:solidFill>
                  <a:srgbClr val="002060"/>
                </a:solidFill>
                <a:latin typeface="Arial" panose="020B0604020202020204" pitchFamily="34" charset="0"/>
              </a:rPr>
              <a:t> </a:t>
            </a:r>
            <a:r>
              <a:rPr lang="en-US" sz="3200" b="1" dirty="0" err="1">
                <a:solidFill>
                  <a:srgbClr val="002060"/>
                </a:solidFill>
                <a:latin typeface="Arial" panose="020B0604020202020204" pitchFamily="34" charset="0"/>
              </a:rPr>
              <a:t>tả</a:t>
            </a:r>
            <a:endParaRPr lang="vi-VN" sz="3200" dirty="0">
              <a:solidFill>
                <a:srgbClr val="002060"/>
              </a:solidFill>
              <a:latin typeface="Arial" panose="020B0604020202020204" pitchFamily="34" charset="0"/>
            </a:endParaRPr>
          </a:p>
        </p:txBody>
      </p:sp>
      <p:sp>
        <p:nvSpPr>
          <p:cNvPr id="11" name="Rectangle: Top Corners One Rounded and One Snipped 10">
            <a:extLst>
              <a:ext uri="{FF2B5EF4-FFF2-40B4-BE49-F238E27FC236}">
                <a16:creationId xmlns:a16="http://schemas.microsoft.com/office/drawing/2014/main" id="{8DEEF90F-6E1B-B6A3-BE09-CE658912A40E}"/>
              </a:ext>
            </a:extLst>
          </p:cNvPr>
          <p:cNvSpPr/>
          <p:nvPr/>
        </p:nvSpPr>
        <p:spPr>
          <a:xfrm>
            <a:off x="7518400" y="4241800"/>
            <a:ext cx="4064000" cy="1117600"/>
          </a:xfrm>
          <a:prstGeom prst="snipRoundRect">
            <a:avLst/>
          </a:prstGeom>
          <a:solidFill>
            <a:schemeClr val="accent5">
              <a:lumMod val="20000"/>
              <a:lumOff val="80000"/>
            </a:schemeClr>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r>
              <a:rPr lang="en-US" sz="3200" b="1" dirty="0" err="1">
                <a:solidFill>
                  <a:srgbClr val="002060"/>
                </a:solidFill>
                <a:latin typeface="Arial" panose="020B0604020202020204" pitchFamily="34" charset="0"/>
              </a:rPr>
              <a:t>Sử</a:t>
            </a:r>
            <a:r>
              <a:rPr lang="en-US" sz="3200" b="1" dirty="0">
                <a:solidFill>
                  <a:srgbClr val="002060"/>
                </a:solidFill>
                <a:latin typeface="Arial" panose="020B0604020202020204" pitchFamily="34" charset="0"/>
              </a:rPr>
              <a:t> </a:t>
            </a:r>
            <a:r>
              <a:rPr lang="en-US" sz="3200" b="1" dirty="0" err="1">
                <a:solidFill>
                  <a:srgbClr val="002060"/>
                </a:solidFill>
                <a:latin typeface="Arial" panose="020B0604020202020204" pitchFamily="34" charset="0"/>
              </a:rPr>
              <a:t>dụng</a:t>
            </a:r>
            <a:r>
              <a:rPr lang="en-US" sz="3200" b="1" dirty="0">
                <a:solidFill>
                  <a:srgbClr val="002060"/>
                </a:solidFill>
                <a:latin typeface="Arial" panose="020B0604020202020204" pitchFamily="34" charset="0"/>
              </a:rPr>
              <a:t> </a:t>
            </a:r>
            <a:r>
              <a:rPr lang="en-US" sz="3200" b="1" dirty="0" err="1">
                <a:solidFill>
                  <a:srgbClr val="002060"/>
                </a:solidFill>
                <a:latin typeface="Arial" panose="020B0604020202020204" pitchFamily="34" charset="0"/>
              </a:rPr>
              <a:t>hình</a:t>
            </a:r>
            <a:r>
              <a:rPr lang="en-US" sz="3200" b="1" dirty="0">
                <a:solidFill>
                  <a:srgbClr val="002060"/>
                </a:solidFill>
                <a:latin typeface="Arial" panose="020B0604020202020204" pitchFamily="34" charset="0"/>
              </a:rPr>
              <a:t> </a:t>
            </a:r>
            <a:r>
              <a:rPr lang="en-US" sz="3200" b="1" dirty="0" err="1">
                <a:solidFill>
                  <a:srgbClr val="002060"/>
                </a:solidFill>
                <a:latin typeface="Arial" panose="020B0604020202020204" pitchFamily="34" charset="0"/>
              </a:rPr>
              <a:t>ảnh</a:t>
            </a:r>
            <a:r>
              <a:rPr lang="en-US" sz="3200" b="1" dirty="0">
                <a:solidFill>
                  <a:srgbClr val="002060"/>
                </a:solidFill>
                <a:latin typeface="Arial" panose="020B0604020202020204" pitchFamily="34" charset="0"/>
              </a:rPr>
              <a:t> so </a:t>
            </a:r>
            <a:r>
              <a:rPr lang="en-US" sz="3200" b="1" dirty="0" err="1">
                <a:solidFill>
                  <a:srgbClr val="002060"/>
                </a:solidFill>
                <a:latin typeface="Arial" panose="020B0604020202020204" pitchFamily="34" charset="0"/>
              </a:rPr>
              <a:t>sánh</a:t>
            </a:r>
            <a:endParaRPr lang="vi-VN" sz="3200" dirty="0">
              <a:solidFill>
                <a:srgbClr val="002060"/>
              </a:solidFill>
              <a:latin typeface="Arial" panose="020B0604020202020204" pitchFamily="34" charset="0"/>
            </a:endParaRPr>
          </a:p>
        </p:txBody>
      </p:sp>
      <p:sp>
        <p:nvSpPr>
          <p:cNvPr id="13" name="Rectangle: Top Corners One Rounded and One Snipped 12">
            <a:extLst>
              <a:ext uri="{FF2B5EF4-FFF2-40B4-BE49-F238E27FC236}">
                <a16:creationId xmlns:a16="http://schemas.microsoft.com/office/drawing/2014/main" id="{EE7BECCD-113B-77E2-D9B2-B93AB7D02A53}"/>
              </a:ext>
            </a:extLst>
          </p:cNvPr>
          <p:cNvSpPr/>
          <p:nvPr/>
        </p:nvSpPr>
        <p:spPr>
          <a:xfrm>
            <a:off x="5842000" y="5816600"/>
            <a:ext cx="2235200" cy="711200"/>
          </a:xfrm>
          <a:prstGeom prst="snipRoundRect">
            <a:avLst/>
          </a:prstGeom>
          <a:solidFill>
            <a:schemeClr val="accent5">
              <a:lumMod val="20000"/>
              <a:lumOff val="80000"/>
            </a:schemeClr>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r>
              <a:rPr lang="en-US" sz="3200" b="1" dirty="0">
                <a:solidFill>
                  <a:srgbClr val="002060"/>
                </a:solidFill>
                <a:latin typeface="Arial" panose="020B0604020202020204" pitchFamily="34" charset="0"/>
              </a:rPr>
              <a:t>….</a:t>
            </a:r>
            <a:endParaRPr lang="vi-VN" sz="3200" dirty="0">
              <a:solidFill>
                <a:srgbClr val="002060"/>
              </a:solidFill>
              <a:latin typeface="Arial" panose="020B0604020202020204" pitchFamily="34" charset="0"/>
            </a:endParaRPr>
          </a:p>
        </p:txBody>
      </p:sp>
    </p:spTree>
    <p:extLst>
      <p:ext uri="{BB962C8B-B14F-4D97-AF65-F5344CB8AC3E}">
        <p14:creationId xmlns:p14="http://schemas.microsoft.com/office/powerpoint/2010/main" val="959507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flipH="1">
            <a:off x="-227350" y="5045342"/>
            <a:ext cx="6627018" cy="2162065"/>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defTabSz="609630">
              <a:defRPr/>
            </a:pPr>
            <a:endParaRPr lang="en-US" sz="1200">
              <a:solidFill>
                <a:prstClr val="black"/>
              </a:solidFill>
              <a:latin typeface="Calibri"/>
            </a:endParaRPr>
          </a:p>
        </p:txBody>
      </p:sp>
      <p:sp>
        <p:nvSpPr>
          <p:cNvPr id="6" name="Freeform 6"/>
          <p:cNvSpPr/>
          <p:nvPr/>
        </p:nvSpPr>
        <p:spPr>
          <a:xfrm>
            <a:off x="6622196" y="5217014"/>
            <a:ext cx="5695156" cy="1858045"/>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2"/>
            <a:stretch>
              <a:fillRect/>
            </a:stretch>
          </a:blipFill>
        </p:spPr>
        <p:txBody>
          <a:bodyPr/>
          <a:lstStyle/>
          <a:p>
            <a:pPr defTabSz="609630">
              <a:defRPr/>
            </a:pPr>
            <a:endParaRPr lang="en-US" sz="1200">
              <a:solidFill>
                <a:prstClr val="black"/>
              </a:solidFill>
              <a:latin typeface="Calibri"/>
            </a:endParaRPr>
          </a:p>
        </p:txBody>
      </p:sp>
      <p:sp>
        <p:nvSpPr>
          <p:cNvPr id="7" name="Freeform 7"/>
          <p:cNvSpPr/>
          <p:nvPr/>
        </p:nvSpPr>
        <p:spPr>
          <a:xfrm>
            <a:off x="10965929" y="5079340"/>
            <a:ext cx="1499283" cy="1995719"/>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3"/>
            <a:stretch>
              <a:fillRect/>
            </a:stretch>
          </a:blipFill>
        </p:spPr>
        <p:txBody>
          <a:bodyPr/>
          <a:lstStyle/>
          <a:p>
            <a:pPr defTabSz="609630">
              <a:defRPr/>
            </a:pPr>
            <a:endParaRPr lang="en-US" sz="1200">
              <a:solidFill>
                <a:prstClr val="black"/>
              </a:solidFill>
              <a:latin typeface="Calibri"/>
            </a:endParaRPr>
          </a:p>
        </p:txBody>
      </p:sp>
      <p:sp>
        <p:nvSpPr>
          <p:cNvPr id="8" name="Freeform 8"/>
          <p:cNvSpPr/>
          <p:nvPr/>
        </p:nvSpPr>
        <p:spPr>
          <a:xfrm>
            <a:off x="-227350" y="5045342"/>
            <a:ext cx="1600791" cy="2130837"/>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defTabSz="609630">
              <a:defRPr/>
            </a:pPr>
            <a:endParaRPr lang="en-US" sz="1200">
              <a:solidFill>
                <a:prstClr val="black"/>
              </a:solidFill>
              <a:latin typeface="Calibri"/>
            </a:endParaRPr>
          </a:p>
        </p:txBody>
      </p:sp>
      <p:grpSp>
        <p:nvGrpSpPr>
          <p:cNvPr id="17" name="Group 2"/>
          <p:cNvGrpSpPr/>
          <p:nvPr/>
        </p:nvGrpSpPr>
        <p:grpSpPr>
          <a:xfrm>
            <a:off x="457201" y="482600"/>
            <a:ext cx="11277599" cy="62992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defTabSz="609630">
                <a:defRPr/>
              </a:pPr>
              <a:endParaRPr lang="en-US" sz="1200">
                <a:solidFill>
                  <a:prstClr val="black"/>
                </a:solidFill>
                <a:latin typeface="Calibri"/>
              </a:endParaRPr>
            </a:p>
          </p:txBody>
        </p:sp>
        <p:sp>
          <p:nvSpPr>
            <p:cNvPr id="19" name="TextBox 4"/>
            <p:cNvSpPr txBox="1"/>
            <p:nvPr/>
          </p:nvSpPr>
          <p:spPr>
            <a:xfrm>
              <a:off x="0" y="-38100"/>
              <a:ext cx="3847845" cy="1326225"/>
            </a:xfrm>
            <a:prstGeom prst="rect">
              <a:avLst/>
            </a:prstGeom>
          </p:spPr>
          <p:txBody>
            <a:bodyPr lIns="33867" tIns="33867" rIns="33867" bIns="33867" rtlCol="0" anchor="ctr"/>
            <a:lstStyle/>
            <a:p>
              <a:pPr algn="ctr" defTabSz="609630">
                <a:lnSpc>
                  <a:spcPts val="1773"/>
                </a:lnSpc>
                <a:defRPr/>
              </a:pPr>
              <a:endParaRPr sz="1200">
                <a:solidFill>
                  <a:prstClr val="black"/>
                </a:solidFill>
                <a:latin typeface="Calibri"/>
              </a:endParaRPr>
            </a:p>
          </p:txBody>
        </p:sp>
      </p:grpSp>
      <p:graphicFrame>
        <p:nvGraphicFramePr>
          <p:cNvPr id="10" name="Table 9">
            <a:extLst>
              <a:ext uri="{FF2B5EF4-FFF2-40B4-BE49-F238E27FC236}">
                <a16:creationId xmlns:a16="http://schemas.microsoft.com/office/drawing/2014/main" id="{27B7EA5C-073C-97F1-F31E-96F667793C37}"/>
              </a:ext>
            </a:extLst>
          </p:cNvPr>
          <p:cNvGraphicFramePr>
            <a:graphicFrameLocks noGrp="1"/>
          </p:cNvGraphicFramePr>
          <p:nvPr>
            <p:extLst/>
          </p:nvPr>
        </p:nvGraphicFramePr>
        <p:xfrm>
          <a:off x="1016000" y="961348"/>
          <a:ext cx="10058400" cy="5738073"/>
        </p:xfrm>
        <a:graphic>
          <a:graphicData uri="http://schemas.openxmlformats.org/drawingml/2006/table">
            <a:tbl>
              <a:tblPr firstRow="1" firstCol="1" bandRow="1">
                <a:tableStyleId>{5C22544A-7EE6-4342-B048-85BDC9FD1C3A}</a:tableStyleId>
              </a:tblPr>
              <a:tblGrid>
                <a:gridCol w="3637411">
                  <a:extLst>
                    <a:ext uri="{9D8B030D-6E8A-4147-A177-3AD203B41FA5}">
                      <a16:colId xmlns:a16="http://schemas.microsoft.com/office/drawing/2014/main" val="187188543"/>
                    </a:ext>
                  </a:extLst>
                </a:gridCol>
                <a:gridCol w="6420989">
                  <a:extLst>
                    <a:ext uri="{9D8B030D-6E8A-4147-A177-3AD203B41FA5}">
                      <a16:colId xmlns:a16="http://schemas.microsoft.com/office/drawing/2014/main" val="2058850360"/>
                    </a:ext>
                  </a:extLst>
                </a:gridCol>
              </a:tblGrid>
              <a:tr h="3030811">
                <a:tc>
                  <a:txBody>
                    <a:bodyPr/>
                    <a:lstStyle/>
                    <a:p>
                      <a:pPr marL="0" marR="0" algn="ctr">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Lựa chọn các từ ngữ có sức gợi tả</a:t>
                      </a:r>
                      <a:endParaRPr lang="en-US" sz="2400" dirty="0">
                        <a:solidFill>
                          <a:srgbClr val="002060"/>
                        </a:solidFill>
                        <a:effectLst/>
                        <a:latin typeface="Cambria" panose="02040503050406030204" pitchFamily="18" charset="0"/>
                        <a:ea typeface="Cambria" panose="02040503050406030204" pitchFamily="18" charset="0"/>
                      </a:endParaRPr>
                    </a:p>
                  </a:txBody>
                  <a:tcPr marL="45119" marR="4511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457200" marR="0" algn="just">
                        <a:lnSpc>
                          <a:spcPct val="120000"/>
                        </a:lnSpc>
                        <a:spcBef>
                          <a:spcPts val="0"/>
                        </a:spcBef>
                        <a:spcAft>
                          <a:spcPts val="0"/>
                        </a:spcAft>
                      </a:pPr>
                      <a:r>
                        <a:rPr lang="nl-NL" sz="2700" dirty="0">
                          <a:solidFill>
                            <a:srgbClr val="002060"/>
                          </a:solidFill>
                          <a:effectLst/>
                          <a:latin typeface="Cambria" panose="02040503050406030204" pitchFamily="18" charset="0"/>
                          <a:ea typeface="Cambria" panose="02040503050406030204" pitchFamily="18" charset="0"/>
                        </a:rPr>
                        <a:t>- Từ ngữ tả ngoại hình:</a:t>
                      </a:r>
                      <a:r>
                        <a:rPr lang="nl-NL" sz="2400" dirty="0">
                          <a:solidFill>
                            <a:srgbClr val="002060"/>
                          </a:solidFill>
                          <a:effectLst/>
                          <a:latin typeface="Cambria" panose="02040503050406030204" pitchFamily="18" charset="0"/>
                          <a:ea typeface="Cambria" panose="02040503050406030204" pitchFamily="18" charset="0"/>
                        </a:rPr>
                        <a:t> </a:t>
                      </a:r>
                      <a:r>
                        <a:rPr lang="nl-NL" sz="2700" b="0" dirty="0">
                          <a:solidFill>
                            <a:srgbClr val="002060"/>
                          </a:solidFill>
                          <a:effectLst/>
                          <a:latin typeface="Cambria" panose="02040503050406030204" pitchFamily="18" charset="0"/>
                          <a:ea typeface="Cambria" panose="02040503050406030204" pitchFamily="18" charset="0"/>
                        </a:rPr>
                        <a:t>nước da rám đỏ; thân hình rắn chắc, cân đối, nở nang, vai rộng, ngực nở căng, bụng thon hằn rõ những múi;</a:t>
                      </a:r>
                      <a:endParaRPr lang="en-US" sz="2700" b="0" dirty="0">
                        <a:solidFill>
                          <a:srgbClr val="002060"/>
                        </a:solidFill>
                        <a:effectLst/>
                        <a:latin typeface="Cambria" panose="02040503050406030204" pitchFamily="18" charset="0"/>
                        <a:ea typeface="Cambria" panose="02040503050406030204" pitchFamily="18" charset="0"/>
                      </a:endParaRPr>
                    </a:p>
                    <a:p>
                      <a:pPr marL="457200" marR="0" algn="just">
                        <a:lnSpc>
                          <a:spcPct val="120000"/>
                        </a:lnSpc>
                        <a:spcBef>
                          <a:spcPts val="0"/>
                        </a:spcBef>
                        <a:spcAft>
                          <a:spcPts val="0"/>
                        </a:spcAft>
                      </a:pPr>
                      <a:r>
                        <a:rPr lang="nl-NL" sz="2700" dirty="0">
                          <a:solidFill>
                            <a:srgbClr val="002060"/>
                          </a:solidFill>
                          <a:effectLst/>
                          <a:latin typeface="Cambria" panose="02040503050406030204" pitchFamily="18" charset="0"/>
                          <a:ea typeface="Cambria" panose="02040503050406030204" pitchFamily="18" charset="0"/>
                        </a:rPr>
                        <a:t>- Từ ngữ tả hoạt động: </a:t>
                      </a:r>
                      <a:r>
                        <a:rPr lang="nl-NL" sz="2700" b="0" dirty="0">
                          <a:solidFill>
                            <a:srgbClr val="002060"/>
                          </a:solidFill>
                          <a:effectLst/>
                          <a:latin typeface="Cambria" panose="02040503050406030204" pitchFamily="18" charset="0"/>
                          <a:ea typeface="Cambria" panose="02040503050406030204" pitchFamily="18" charset="0"/>
                        </a:rPr>
                        <a:t>đưa lên đưa xuống thoăn thoắt,</a:t>
                      </a:r>
                      <a:r>
                        <a:rPr lang="nl-NL" sz="2400" b="0" dirty="0">
                          <a:solidFill>
                            <a:srgbClr val="002060"/>
                          </a:solidFill>
                          <a:effectLst/>
                          <a:latin typeface="Cambria" panose="02040503050406030204" pitchFamily="18" charset="0"/>
                          <a:ea typeface="Cambria" panose="02040503050406030204" pitchFamily="18" charset="0"/>
                        </a:rPr>
                        <a:t> </a:t>
                      </a:r>
                      <a:r>
                        <a:rPr lang="nl-NL" sz="2700" b="0" dirty="0">
                          <a:solidFill>
                            <a:srgbClr val="002060"/>
                          </a:solidFill>
                          <a:effectLst/>
                          <a:latin typeface="Cambria" panose="02040503050406030204" pitchFamily="18" charset="0"/>
                          <a:ea typeface="Cambria" panose="02040503050406030204" pitchFamily="18" charset="0"/>
                        </a:rPr>
                        <a:t>đu mình xuống nước.  </a:t>
                      </a:r>
                      <a:endParaRPr lang="en-US" sz="2700" b="0" dirty="0">
                        <a:solidFill>
                          <a:srgbClr val="002060"/>
                        </a:solidFill>
                        <a:effectLst/>
                        <a:latin typeface="Cambria" panose="02040503050406030204" pitchFamily="18" charset="0"/>
                        <a:ea typeface="Cambria" panose="02040503050406030204" pitchFamily="18" charset="0"/>
                      </a:endParaRPr>
                    </a:p>
                  </a:txBody>
                  <a:tcPr marL="45119" marR="4511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57551039"/>
                  </a:ext>
                </a:extLst>
              </a:tr>
              <a:tr h="2281641">
                <a:tc>
                  <a:txBody>
                    <a:bodyPr/>
                    <a:lstStyle/>
                    <a:p>
                      <a:pPr marL="0" marR="0" algn="ctr">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Sử dụng hình ảnh so sánh</a:t>
                      </a:r>
                      <a:endParaRPr lang="en-US" sz="2400" dirty="0">
                        <a:solidFill>
                          <a:srgbClr val="002060"/>
                        </a:solidFill>
                        <a:effectLst/>
                        <a:latin typeface="Cambria" panose="02040503050406030204" pitchFamily="18" charset="0"/>
                        <a:ea typeface="Cambria" panose="02040503050406030204" pitchFamily="18" charset="0"/>
                      </a:endParaRPr>
                    </a:p>
                  </a:txBody>
                  <a:tcPr marL="45119" marR="4511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algn="just">
                        <a:spcBef>
                          <a:spcPts val="0"/>
                        </a:spcBef>
                        <a:spcAft>
                          <a:spcPts val="0"/>
                        </a:spcAft>
                      </a:pPr>
                      <a:r>
                        <a:rPr lang="nl-NL" sz="2900" b="1" dirty="0">
                          <a:solidFill>
                            <a:srgbClr val="002060"/>
                          </a:solidFill>
                          <a:effectLst/>
                          <a:latin typeface="Cambria" panose="02040503050406030204" pitchFamily="18" charset="0"/>
                          <a:ea typeface="Cambria" panose="02040503050406030204" pitchFamily="18" charset="0"/>
                        </a:rPr>
                        <a:t>- Tả ngoại hình: </a:t>
                      </a:r>
                      <a:r>
                        <a:rPr lang="nl-NL" sz="2900" b="0" dirty="0">
                          <a:solidFill>
                            <a:srgbClr val="002060"/>
                          </a:solidFill>
                          <a:effectLst/>
                          <a:latin typeface="Cambria" panose="02040503050406030204" pitchFamily="18" charset="0"/>
                          <a:ea typeface="Cambria" panose="02040503050406030204" pitchFamily="18" charset="0"/>
                        </a:rPr>
                        <a:t>hai cánh tay gân guốc như hai mái bơi chèo</a:t>
                      </a:r>
                      <a:endParaRPr lang="en-US" sz="2900" b="0" dirty="0">
                        <a:solidFill>
                          <a:srgbClr val="002060"/>
                        </a:solidFill>
                        <a:effectLst/>
                        <a:latin typeface="Cambria" panose="02040503050406030204" pitchFamily="18" charset="0"/>
                        <a:ea typeface="Cambria" panose="02040503050406030204" pitchFamily="18" charset="0"/>
                      </a:endParaRPr>
                    </a:p>
                    <a:p>
                      <a:pPr marL="0" marR="0" algn="just">
                        <a:spcBef>
                          <a:spcPts val="0"/>
                        </a:spcBef>
                        <a:spcAft>
                          <a:spcPts val="0"/>
                        </a:spcAft>
                      </a:pPr>
                      <a:r>
                        <a:rPr lang="nl-NL" sz="2900" b="1" dirty="0">
                          <a:solidFill>
                            <a:srgbClr val="002060"/>
                          </a:solidFill>
                          <a:effectLst/>
                          <a:latin typeface="Cambria" panose="02040503050406030204" pitchFamily="18" charset="0"/>
                          <a:ea typeface="Cambria" panose="02040503050406030204" pitchFamily="18" charset="0"/>
                        </a:rPr>
                        <a:t>- Tả hoạt động: </a:t>
                      </a:r>
                      <a:r>
                        <a:rPr lang="nl-NL" sz="2900" b="0" dirty="0">
                          <a:solidFill>
                            <a:srgbClr val="002060"/>
                          </a:solidFill>
                          <a:effectLst/>
                          <a:latin typeface="Cambria" panose="02040503050406030204" pitchFamily="18" charset="0"/>
                          <a:ea typeface="Cambria" panose="02040503050406030204" pitchFamily="18" charset="0"/>
                        </a:rPr>
                        <a:t>Nó ngụp một cái lặn biến đi như một con cá.</a:t>
                      </a:r>
                      <a:endParaRPr lang="en-US" sz="2900" b="0" dirty="0">
                        <a:solidFill>
                          <a:srgbClr val="002060"/>
                        </a:solidFill>
                        <a:effectLst/>
                        <a:latin typeface="Cambria" panose="02040503050406030204" pitchFamily="18" charset="0"/>
                        <a:ea typeface="Cambria" panose="02040503050406030204" pitchFamily="18" charset="0"/>
                      </a:endParaRPr>
                    </a:p>
                  </a:txBody>
                  <a:tcPr marL="45119" marR="4511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75176194"/>
                  </a:ext>
                </a:extLst>
              </a:tr>
            </a:tbl>
          </a:graphicData>
        </a:graphic>
      </p:graphicFrame>
    </p:spTree>
    <p:extLst>
      <p:ext uri="{BB962C8B-B14F-4D97-AF65-F5344CB8AC3E}">
        <p14:creationId xmlns:p14="http://schemas.microsoft.com/office/powerpoint/2010/main" val="236417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flipH="1">
            <a:off x="-227350" y="5045342"/>
            <a:ext cx="6627018" cy="2162065"/>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defTabSz="609630">
              <a:defRPr/>
            </a:pPr>
            <a:endParaRPr lang="en-US" sz="1200">
              <a:solidFill>
                <a:prstClr val="black"/>
              </a:solidFill>
              <a:latin typeface="Calibri"/>
            </a:endParaRPr>
          </a:p>
        </p:txBody>
      </p:sp>
      <p:sp>
        <p:nvSpPr>
          <p:cNvPr id="6" name="Freeform 6"/>
          <p:cNvSpPr/>
          <p:nvPr/>
        </p:nvSpPr>
        <p:spPr>
          <a:xfrm>
            <a:off x="6622196" y="5217014"/>
            <a:ext cx="5695156" cy="1858045"/>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2"/>
            <a:stretch>
              <a:fillRect/>
            </a:stretch>
          </a:blipFill>
        </p:spPr>
        <p:txBody>
          <a:bodyPr/>
          <a:lstStyle/>
          <a:p>
            <a:pPr defTabSz="609630">
              <a:defRPr/>
            </a:pPr>
            <a:endParaRPr lang="en-US" sz="1200">
              <a:solidFill>
                <a:prstClr val="black"/>
              </a:solidFill>
              <a:latin typeface="Calibri"/>
            </a:endParaRPr>
          </a:p>
        </p:txBody>
      </p:sp>
      <p:sp>
        <p:nvSpPr>
          <p:cNvPr id="7" name="Freeform 7"/>
          <p:cNvSpPr/>
          <p:nvPr/>
        </p:nvSpPr>
        <p:spPr>
          <a:xfrm>
            <a:off x="10965929" y="5079340"/>
            <a:ext cx="1499283" cy="1995719"/>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3"/>
            <a:stretch>
              <a:fillRect/>
            </a:stretch>
          </a:blipFill>
        </p:spPr>
        <p:txBody>
          <a:bodyPr/>
          <a:lstStyle/>
          <a:p>
            <a:pPr defTabSz="609630">
              <a:defRPr/>
            </a:pPr>
            <a:endParaRPr lang="en-US" sz="1200">
              <a:solidFill>
                <a:prstClr val="black"/>
              </a:solidFill>
              <a:latin typeface="Calibri"/>
            </a:endParaRPr>
          </a:p>
        </p:txBody>
      </p:sp>
      <p:sp>
        <p:nvSpPr>
          <p:cNvPr id="8" name="Freeform 8"/>
          <p:cNvSpPr/>
          <p:nvPr/>
        </p:nvSpPr>
        <p:spPr>
          <a:xfrm>
            <a:off x="-227350" y="5045342"/>
            <a:ext cx="1600791" cy="2130837"/>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defTabSz="609630">
              <a:defRPr/>
            </a:pPr>
            <a:endParaRPr lang="en-US" sz="1200">
              <a:solidFill>
                <a:prstClr val="black"/>
              </a:solidFill>
              <a:latin typeface="Calibri"/>
            </a:endParaRPr>
          </a:p>
        </p:txBody>
      </p:sp>
      <p:grpSp>
        <p:nvGrpSpPr>
          <p:cNvPr id="17" name="Group 2"/>
          <p:cNvGrpSpPr/>
          <p:nvPr/>
        </p:nvGrpSpPr>
        <p:grpSpPr>
          <a:xfrm>
            <a:off x="457201" y="482600"/>
            <a:ext cx="11277599" cy="62992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defTabSz="609630">
                <a:defRPr/>
              </a:pPr>
              <a:endParaRPr lang="en-US" sz="1200">
                <a:solidFill>
                  <a:prstClr val="black"/>
                </a:solidFill>
                <a:latin typeface="Calibri"/>
              </a:endParaRPr>
            </a:p>
          </p:txBody>
        </p:sp>
        <p:sp>
          <p:nvSpPr>
            <p:cNvPr id="19" name="TextBox 4"/>
            <p:cNvSpPr txBox="1"/>
            <p:nvPr/>
          </p:nvSpPr>
          <p:spPr>
            <a:xfrm>
              <a:off x="0" y="-38100"/>
              <a:ext cx="3847845" cy="1326225"/>
            </a:xfrm>
            <a:prstGeom prst="rect">
              <a:avLst/>
            </a:prstGeom>
          </p:spPr>
          <p:txBody>
            <a:bodyPr lIns="33867" tIns="33867" rIns="33867" bIns="33867" rtlCol="0" anchor="ctr"/>
            <a:lstStyle/>
            <a:p>
              <a:pPr algn="ctr" defTabSz="609630">
                <a:lnSpc>
                  <a:spcPts val="1773"/>
                </a:lnSpc>
                <a:defRPr/>
              </a:pPr>
              <a:endParaRPr sz="1200">
                <a:solidFill>
                  <a:prstClr val="black"/>
                </a:solidFill>
                <a:latin typeface="Calibri"/>
              </a:endParaRPr>
            </a:p>
          </p:txBody>
        </p:sp>
      </p:grpSp>
      <p:grpSp>
        <p:nvGrpSpPr>
          <p:cNvPr id="20" name="Group 19">
            <a:extLst>
              <a:ext uri="{FF2B5EF4-FFF2-40B4-BE49-F238E27FC236}">
                <a16:creationId xmlns:a16="http://schemas.microsoft.com/office/drawing/2014/main" id="{E7730BE0-92D0-A7F3-0A1C-E241AAB02A62}"/>
              </a:ext>
            </a:extLst>
          </p:cNvPr>
          <p:cNvGrpSpPr/>
          <p:nvPr/>
        </p:nvGrpSpPr>
        <p:grpSpPr>
          <a:xfrm>
            <a:off x="993648" y="228600"/>
            <a:ext cx="9826752" cy="1130808"/>
            <a:chOff x="1490472" y="749808"/>
            <a:chExt cx="9564624" cy="1207008"/>
          </a:xfrm>
        </p:grpSpPr>
        <p:sp>
          <p:nvSpPr>
            <p:cNvPr id="21" name="Rectangle: Rounded Corners 20">
              <a:extLst>
                <a:ext uri="{FF2B5EF4-FFF2-40B4-BE49-F238E27FC236}">
                  <a16:creationId xmlns:a16="http://schemas.microsoft.com/office/drawing/2014/main" id="{2B265BB4-8139-7E8A-F867-7B95C19F81C9}"/>
                </a:ext>
              </a:extLst>
            </p:cNvPr>
            <p:cNvSpPr/>
            <p:nvPr/>
          </p:nvSpPr>
          <p:spPr>
            <a:xfrm>
              <a:off x="1490472" y="749808"/>
              <a:ext cx="9564624" cy="1078992"/>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vi-VN" sz="1200">
                <a:solidFill>
                  <a:prstClr val="white"/>
                </a:solidFill>
                <a:latin typeface="Arial" panose="020B0604020202020204" pitchFamily="34" charset="0"/>
              </a:endParaRPr>
            </a:p>
          </p:txBody>
        </p:sp>
        <p:sp>
          <p:nvSpPr>
            <p:cNvPr id="22" name="Rectangle: Rounded Corners 21">
              <a:extLst>
                <a:ext uri="{FF2B5EF4-FFF2-40B4-BE49-F238E27FC236}">
                  <a16:creationId xmlns:a16="http://schemas.microsoft.com/office/drawing/2014/main" id="{41AA3847-CB69-BDDC-AEB6-BA1A91E7CBC2}"/>
                </a:ext>
              </a:extLst>
            </p:cNvPr>
            <p:cNvSpPr/>
            <p:nvPr/>
          </p:nvSpPr>
          <p:spPr>
            <a:xfrm>
              <a:off x="1490472" y="877824"/>
              <a:ext cx="9564624" cy="1078992"/>
            </a:xfrm>
            <a:prstGeom prst="round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r>
                <a:rPr lang="en-US" sz="3600" dirty="0">
                  <a:solidFill>
                    <a:srgbClr val="FF0000"/>
                  </a:solidFill>
                  <a:latin typeface="#9Slide03 BoosterNextFYBlack" panose="02000A03000000020004" pitchFamily="2" charset="-93"/>
                  <a:ea typeface="MS Mincho" panose="02020609040205080304" pitchFamily="49" charset="-128"/>
                </a:rPr>
                <a:t>2. </a:t>
              </a:r>
              <a:r>
                <a:rPr lang="vi-VN" sz="3600" dirty="0">
                  <a:solidFill>
                    <a:srgbClr val="FF0000"/>
                  </a:solidFill>
                  <a:latin typeface="#9Slide03 BoosterNextFYBlack" panose="02000A03000000020004" pitchFamily="2" charset="-93"/>
                  <a:ea typeface="MS Mincho" panose="02020609040205080304" pitchFamily="49" charset="-128"/>
                </a:rPr>
                <a:t>Trao đổi về những điểm cần lưu ý khi viết bài văn tả người.</a:t>
              </a:r>
              <a:endParaRPr lang="vi-VN" sz="3600" b="1" dirty="0">
                <a:solidFill>
                  <a:srgbClr val="FF0000"/>
                </a:solidFill>
                <a:latin typeface="#9Slide03 BoosterNextFYBlack" panose="02000A03000000020004" pitchFamily="2" charset="-93"/>
                <a:ea typeface="Times New Roman" panose="02020603050405020304" pitchFamily="18" charset="0"/>
              </a:endParaRPr>
            </a:p>
          </p:txBody>
        </p:sp>
      </p:grpSp>
      <p:sp>
        <p:nvSpPr>
          <p:cNvPr id="2" name="Rectangle: Top Corners One Rounded and One Snipped 1">
            <a:extLst>
              <a:ext uri="{FF2B5EF4-FFF2-40B4-BE49-F238E27FC236}">
                <a16:creationId xmlns:a16="http://schemas.microsoft.com/office/drawing/2014/main" id="{80CB75E3-6E53-2DB4-127D-1DCB0986E150}"/>
              </a:ext>
            </a:extLst>
          </p:cNvPr>
          <p:cNvSpPr/>
          <p:nvPr/>
        </p:nvSpPr>
        <p:spPr>
          <a:xfrm>
            <a:off x="1117600" y="2159000"/>
            <a:ext cx="2184400" cy="1117600"/>
          </a:xfrm>
          <a:prstGeom prst="snipRoundRect">
            <a:avLst/>
          </a:prstGeom>
          <a:solidFill>
            <a:schemeClr val="accent5">
              <a:lumMod val="20000"/>
              <a:lumOff val="80000"/>
            </a:schemeClr>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r>
              <a:rPr lang="en-US" sz="3200" b="1" dirty="0" err="1">
                <a:solidFill>
                  <a:srgbClr val="002060"/>
                </a:solidFill>
                <a:latin typeface="Arial" panose="020B0604020202020204" pitchFamily="34" charset="0"/>
              </a:rPr>
              <a:t>Bố</a:t>
            </a:r>
            <a:r>
              <a:rPr lang="en-US" sz="3200" b="1" dirty="0">
                <a:solidFill>
                  <a:srgbClr val="002060"/>
                </a:solidFill>
                <a:latin typeface="Arial" panose="020B0604020202020204" pitchFamily="34" charset="0"/>
              </a:rPr>
              <a:t> </a:t>
            </a:r>
            <a:r>
              <a:rPr lang="en-US" sz="3200" b="1" dirty="0" err="1">
                <a:solidFill>
                  <a:srgbClr val="002060"/>
                </a:solidFill>
                <a:latin typeface="Arial" panose="020B0604020202020204" pitchFamily="34" charset="0"/>
              </a:rPr>
              <a:t>cục</a:t>
            </a:r>
            <a:endParaRPr lang="vi-VN" sz="3200" dirty="0">
              <a:solidFill>
                <a:srgbClr val="002060"/>
              </a:solidFill>
              <a:latin typeface="Arial" panose="020B0604020202020204" pitchFamily="34" charset="0"/>
            </a:endParaRPr>
          </a:p>
        </p:txBody>
      </p:sp>
      <p:sp>
        <p:nvSpPr>
          <p:cNvPr id="3" name="Rectangle: Top Corners One Rounded and One Snipped 2">
            <a:extLst>
              <a:ext uri="{FF2B5EF4-FFF2-40B4-BE49-F238E27FC236}">
                <a16:creationId xmlns:a16="http://schemas.microsoft.com/office/drawing/2014/main" id="{74453904-4DDB-C22B-DCFC-833F5F2B4EAC}"/>
              </a:ext>
            </a:extLst>
          </p:cNvPr>
          <p:cNvSpPr/>
          <p:nvPr/>
        </p:nvSpPr>
        <p:spPr>
          <a:xfrm>
            <a:off x="5638800" y="2159000"/>
            <a:ext cx="5384800" cy="1117600"/>
          </a:xfrm>
          <a:prstGeom prst="snipRoundRect">
            <a:avLst/>
          </a:prstGeom>
          <a:solidFill>
            <a:schemeClr val="accent5">
              <a:lumMod val="20000"/>
              <a:lumOff val="80000"/>
            </a:schemeClr>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r>
              <a:rPr lang="en-US" sz="3200" b="1" dirty="0" err="1">
                <a:solidFill>
                  <a:srgbClr val="002060"/>
                </a:solidFill>
                <a:latin typeface="Arial" panose="020B0604020202020204" pitchFamily="34" charset="0"/>
              </a:rPr>
              <a:t>Cách</a:t>
            </a:r>
            <a:r>
              <a:rPr lang="en-US" sz="3200" b="1" dirty="0">
                <a:solidFill>
                  <a:srgbClr val="002060"/>
                </a:solidFill>
                <a:latin typeface="Arial" panose="020B0604020202020204" pitchFamily="34" charset="0"/>
              </a:rPr>
              <a:t> </a:t>
            </a:r>
            <a:r>
              <a:rPr lang="en-US" sz="3200" b="1" dirty="0" err="1">
                <a:solidFill>
                  <a:srgbClr val="002060"/>
                </a:solidFill>
                <a:latin typeface="Arial" panose="020B0604020202020204" pitchFamily="34" charset="0"/>
              </a:rPr>
              <a:t>lựa</a:t>
            </a:r>
            <a:r>
              <a:rPr lang="en-US" sz="3200" b="1" dirty="0">
                <a:solidFill>
                  <a:srgbClr val="002060"/>
                </a:solidFill>
                <a:latin typeface="Arial" panose="020B0604020202020204" pitchFamily="34" charset="0"/>
              </a:rPr>
              <a:t> </a:t>
            </a:r>
            <a:r>
              <a:rPr lang="en-US" sz="3200" b="1" dirty="0" err="1">
                <a:solidFill>
                  <a:srgbClr val="002060"/>
                </a:solidFill>
                <a:latin typeface="Arial" panose="020B0604020202020204" pitchFamily="34" charset="0"/>
              </a:rPr>
              <a:t>chọn</a:t>
            </a:r>
            <a:r>
              <a:rPr lang="en-US" sz="3200" b="1" dirty="0">
                <a:solidFill>
                  <a:srgbClr val="002060"/>
                </a:solidFill>
                <a:latin typeface="Arial" panose="020B0604020202020204" pitchFamily="34" charset="0"/>
              </a:rPr>
              <a:t> chi </a:t>
            </a:r>
            <a:r>
              <a:rPr lang="en-US" sz="3200" b="1" dirty="0" err="1">
                <a:solidFill>
                  <a:srgbClr val="002060"/>
                </a:solidFill>
                <a:latin typeface="Arial" panose="020B0604020202020204" pitchFamily="34" charset="0"/>
              </a:rPr>
              <a:t>tiết</a:t>
            </a:r>
            <a:r>
              <a:rPr lang="en-US" sz="3200" b="1" dirty="0">
                <a:solidFill>
                  <a:srgbClr val="002060"/>
                </a:solidFill>
                <a:latin typeface="Arial" panose="020B0604020202020204" pitchFamily="34" charset="0"/>
              </a:rPr>
              <a:t> </a:t>
            </a:r>
            <a:r>
              <a:rPr lang="en-US" sz="3200" b="1" dirty="0" err="1">
                <a:solidFill>
                  <a:srgbClr val="002060"/>
                </a:solidFill>
                <a:latin typeface="Arial" panose="020B0604020202020204" pitchFamily="34" charset="0"/>
              </a:rPr>
              <a:t>miêu</a:t>
            </a:r>
            <a:r>
              <a:rPr lang="en-US" sz="3200" b="1" dirty="0">
                <a:solidFill>
                  <a:srgbClr val="002060"/>
                </a:solidFill>
                <a:latin typeface="Arial" panose="020B0604020202020204" pitchFamily="34" charset="0"/>
              </a:rPr>
              <a:t> </a:t>
            </a:r>
            <a:r>
              <a:rPr lang="en-US" sz="3200" b="1" dirty="0" err="1">
                <a:solidFill>
                  <a:srgbClr val="002060"/>
                </a:solidFill>
                <a:latin typeface="Arial" panose="020B0604020202020204" pitchFamily="34" charset="0"/>
              </a:rPr>
              <a:t>tả</a:t>
            </a:r>
            <a:endParaRPr lang="vi-VN" sz="3200" dirty="0">
              <a:solidFill>
                <a:srgbClr val="002060"/>
              </a:solidFill>
              <a:latin typeface="Arial" panose="020B0604020202020204" pitchFamily="34" charset="0"/>
            </a:endParaRPr>
          </a:p>
        </p:txBody>
      </p:sp>
      <p:sp>
        <p:nvSpPr>
          <p:cNvPr id="4" name="Rectangle: Top Corners One Rounded and One Snipped 3">
            <a:extLst>
              <a:ext uri="{FF2B5EF4-FFF2-40B4-BE49-F238E27FC236}">
                <a16:creationId xmlns:a16="http://schemas.microsoft.com/office/drawing/2014/main" id="{854FF176-2706-0686-A234-3FA744EED705}"/>
              </a:ext>
            </a:extLst>
          </p:cNvPr>
          <p:cNvSpPr/>
          <p:nvPr/>
        </p:nvSpPr>
        <p:spPr>
          <a:xfrm>
            <a:off x="4775200" y="3784600"/>
            <a:ext cx="2184400" cy="1117600"/>
          </a:xfrm>
          <a:prstGeom prst="snipRoundRect">
            <a:avLst/>
          </a:prstGeom>
          <a:solidFill>
            <a:schemeClr val="accent5">
              <a:lumMod val="20000"/>
              <a:lumOff val="80000"/>
            </a:schemeClr>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r>
              <a:rPr lang="en-US" sz="3200" b="1" dirty="0">
                <a:solidFill>
                  <a:srgbClr val="002060"/>
                </a:solidFill>
                <a:latin typeface="Arial" panose="020B0604020202020204" pitchFamily="34" charset="0"/>
              </a:rPr>
              <a:t>….</a:t>
            </a:r>
            <a:endParaRPr lang="vi-VN" sz="3200" dirty="0">
              <a:solidFill>
                <a:srgbClr val="002060"/>
              </a:solidFill>
              <a:latin typeface="Arial" panose="020B0604020202020204" pitchFamily="34" charset="0"/>
            </a:endParaRPr>
          </a:p>
        </p:txBody>
      </p:sp>
    </p:spTree>
    <p:extLst>
      <p:ext uri="{BB962C8B-B14F-4D97-AF65-F5344CB8AC3E}">
        <p14:creationId xmlns:p14="http://schemas.microsoft.com/office/powerpoint/2010/main" val="224066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flipH="1">
            <a:off x="-227350" y="5045342"/>
            <a:ext cx="6627018" cy="2162065"/>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defTabSz="609630">
              <a:defRPr/>
            </a:pPr>
            <a:endParaRPr lang="en-US" sz="1200">
              <a:solidFill>
                <a:prstClr val="black"/>
              </a:solidFill>
              <a:latin typeface="Calibri"/>
            </a:endParaRPr>
          </a:p>
        </p:txBody>
      </p:sp>
      <p:sp>
        <p:nvSpPr>
          <p:cNvPr id="6" name="Freeform 6"/>
          <p:cNvSpPr/>
          <p:nvPr/>
        </p:nvSpPr>
        <p:spPr>
          <a:xfrm>
            <a:off x="6622196" y="5217014"/>
            <a:ext cx="5695156" cy="1858045"/>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2"/>
            <a:stretch>
              <a:fillRect/>
            </a:stretch>
          </a:blipFill>
        </p:spPr>
        <p:txBody>
          <a:bodyPr/>
          <a:lstStyle/>
          <a:p>
            <a:pPr defTabSz="609630">
              <a:defRPr/>
            </a:pPr>
            <a:endParaRPr lang="en-US" sz="1200">
              <a:solidFill>
                <a:prstClr val="black"/>
              </a:solidFill>
              <a:latin typeface="Calibri"/>
            </a:endParaRPr>
          </a:p>
        </p:txBody>
      </p:sp>
      <p:sp>
        <p:nvSpPr>
          <p:cNvPr id="7" name="Freeform 7"/>
          <p:cNvSpPr/>
          <p:nvPr/>
        </p:nvSpPr>
        <p:spPr>
          <a:xfrm>
            <a:off x="10965929" y="5079340"/>
            <a:ext cx="1499283" cy="1995719"/>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3"/>
            <a:stretch>
              <a:fillRect/>
            </a:stretch>
          </a:blipFill>
        </p:spPr>
        <p:txBody>
          <a:bodyPr/>
          <a:lstStyle/>
          <a:p>
            <a:pPr defTabSz="609630">
              <a:defRPr/>
            </a:pPr>
            <a:endParaRPr lang="en-US" sz="1200">
              <a:solidFill>
                <a:prstClr val="black"/>
              </a:solidFill>
              <a:latin typeface="Calibri"/>
            </a:endParaRPr>
          </a:p>
        </p:txBody>
      </p:sp>
      <p:sp>
        <p:nvSpPr>
          <p:cNvPr id="8" name="Freeform 8"/>
          <p:cNvSpPr/>
          <p:nvPr/>
        </p:nvSpPr>
        <p:spPr>
          <a:xfrm>
            <a:off x="-227350" y="5045342"/>
            <a:ext cx="1600791" cy="2130837"/>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defTabSz="609630">
              <a:defRPr/>
            </a:pPr>
            <a:endParaRPr lang="en-US" sz="1200">
              <a:solidFill>
                <a:prstClr val="black"/>
              </a:solidFill>
              <a:latin typeface="Calibri"/>
            </a:endParaRPr>
          </a:p>
        </p:txBody>
      </p:sp>
      <p:grpSp>
        <p:nvGrpSpPr>
          <p:cNvPr id="17" name="Group 2"/>
          <p:cNvGrpSpPr/>
          <p:nvPr/>
        </p:nvGrpSpPr>
        <p:grpSpPr>
          <a:xfrm>
            <a:off x="457201" y="482600"/>
            <a:ext cx="11277599" cy="62992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defTabSz="609630">
                <a:defRPr/>
              </a:pPr>
              <a:endParaRPr lang="en-US" sz="1200">
                <a:solidFill>
                  <a:prstClr val="black"/>
                </a:solidFill>
                <a:latin typeface="Calibri"/>
              </a:endParaRPr>
            </a:p>
          </p:txBody>
        </p:sp>
        <p:sp>
          <p:nvSpPr>
            <p:cNvPr id="19" name="TextBox 4"/>
            <p:cNvSpPr txBox="1"/>
            <p:nvPr/>
          </p:nvSpPr>
          <p:spPr>
            <a:xfrm>
              <a:off x="0" y="-38100"/>
              <a:ext cx="3847845" cy="1326225"/>
            </a:xfrm>
            <a:prstGeom prst="rect">
              <a:avLst/>
            </a:prstGeom>
          </p:spPr>
          <p:txBody>
            <a:bodyPr lIns="33867" tIns="33867" rIns="33867" bIns="33867" rtlCol="0" anchor="ctr"/>
            <a:lstStyle/>
            <a:p>
              <a:pPr algn="ctr" defTabSz="609630">
                <a:lnSpc>
                  <a:spcPts val="1773"/>
                </a:lnSpc>
                <a:defRPr/>
              </a:pPr>
              <a:endParaRPr sz="1200">
                <a:solidFill>
                  <a:prstClr val="black"/>
                </a:solidFill>
                <a:latin typeface="Calibri"/>
              </a:endParaRPr>
            </a:p>
          </p:txBody>
        </p:sp>
      </p:grpSp>
      <p:sp>
        <p:nvSpPr>
          <p:cNvPr id="9" name="TextBox 8">
            <a:extLst>
              <a:ext uri="{FF2B5EF4-FFF2-40B4-BE49-F238E27FC236}">
                <a16:creationId xmlns:a16="http://schemas.microsoft.com/office/drawing/2014/main" id="{00EF11C0-BAB1-764F-1404-DE988C57A37F}"/>
              </a:ext>
            </a:extLst>
          </p:cNvPr>
          <p:cNvSpPr txBox="1"/>
          <p:nvPr/>
        </p:nvSpPr>
        <p:spPr>
          <a:xfrm>
            <a:off x="1778000" y="533400"/>
            <a:ext cx="9814674" cy="584775"/>
          </a:xfrm>
          <a:prstGeom prst="rect">
            <a:avLst/>
          </a:prstGeom>
          <a:noFill/>
        </p:spPr>
        <p:txBody>
          <a:bodyPr wrap="none" rtlCol="0">
            <a:spAutoFit/>
          </a:bodyPr>
          <a:lstStyle/>
          <a:p>
            <a:r>
              <a:rPr lang="vi-VN" sz="3200" dirty="0">
                <a:solidFill>
                  <a:schemeClr val="accent2"/>
                </a:solidFill>
                <a:latin typeface="#9Slide03 BoosterNextFYBlack" panose="02000A03000000020004" pitchFamily="2" charset="-93"/>
              </a:rPr>
              <a:t>Những điểm cần lưu ý khi viết bài văn tả người:</a:t>
            </a:r>
          </a:p>
        </p:txBody>
      </p:sp>
      <p:grpSp>
        <p:nvGrpSpPr>
          <p:cNvPr id="10" name="Group 9">
            <a:extLst>
              <a:ext uri="{FF2B5EF4-FFF2-40B4-BE49-F238E27FC236}">
                <a16:creationId xmlns:a16="http://schemas.microsoft.com/office/drawing/2014/main" id="{46BDE2BE-BF7C-D004-8A11-04346EF48C70}"/>
              </a:ext>
            </a:extLst>
          </p:cNvPr>
          <p:cNvGrpSpPr/>
          <p:nvPr/>
        </p:nvGrpSpPr>
        <p:grpSpPr>
          <a:xfrm>
            <a:off x="1270000" y="1600200"/>
            <a:ext cx="9956800" cy="4978400"/>
            <a:chOff x="981091" y="1984248"/>
            <a:chExt cx="6720840" cy="4096512"/>
          </a:xfrm>
        </p:grpSpPr>
        <p:grpSp>
          <p:nvGrpSpPr>
            <p:cNvPr id="11" name="Group 10">
              <a:extLst>
                <a:ext uri="{FF2B5EF4-FFF2-40B4-BE49-F238E27FC236}">
                  <a16:creationId xmlns:a16="http://schemas.microsoft.com/office/drawing/2014/main" id="{A8C69E1D-5597-74A9-46DC-6EDBFDFD8FC3}"/>
                </a:ext>
              </a:extLst>
            </p:cNvPr>
            <p:cNvGrpSpPr/>
            <p:nvPr/>
          </p:nvGrpSpPr>
          <p:grpSpPr>
            <a:xfrm>
              <a:off x="981091" y="1984248"/>
              <a:ext cx="6720840" cy="4096512"/>
              <a:chOff x="981091" y="1984248"/>
              <a:chExt cx="6720840" cy="4096512"/>
            </a:xfrm>
          </p:grpSpPr>
          <p:grpSp>
            <p:nvGrpSpPr>
              <p:cNvPr id="13" name="Group 12">
                <a:extLst>
                  <a:ext uri="{FF2B5EF4-FFF2-40B4-BE49-F238E27FC236}">
                    <a16:creationId xmlns:a16="http://schemas.microsoft.com/office/drawing/2014/main" id="{E16025D9-1289-1D3B-7327-1D1A3D09E62F}"/>
                  </a:ext>
                </a:extLst>
              </p:cNvPr>
              <p:cNvGrpSpPr/>
              <p:nvPr/>
            </p:nvGrpSpPr>
            <p:grpSpPr>
              <a:xfrm>
                <a:off x="981091" y="1984248"/>
                <a:ext cx="6720840" cy="4096512"/>
                <a:chOff x="981091" y="1984248"/>
                <a:chExt cx="6720840" cy="4096512"/>
              </a:xfrm>
            </p:grpSpPr>
            <p:sp>
              <p:nvSpPr>
                <p:cNvPr id="15" name="Rectangle: Diagonal Corners Rounded 14">
                  <a:extLst>
                    <a:ext uri="{FF2B5EF4-FFF2-40B4-BE49-F238E27FC236}">
                      <a16:creationId xmlns:a16="http://schemas.microsoft.com/office/drawing/2014/main" id="{3CA4BEFA-A9A6-22AC-87D8-975869219BD0}"/>
                    </a:ext>
                  </a:extLst>
                </p:cNvPr>
                <p:cNvSpPr/>
                <p:nvPr/>
              </p:nvSpPr>
              <p:spPr>
                <a:xfrm>
                  <a:off x="981091" y="1984248"/>
                  <a:ext cx="6720840" cy="3895344"/>
                </a:xfrm>
                <a:prstGeom prst="round2Diag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16" name="Rectangle: Diagonal Corners Rounded 15">
                  <a:extLst>
                    <a:ext uri="{FF2B5EF4-FFF2-40B4-BE49-F238E27FC236}">
                      <a16:creationId xmlns:a16="http://schemas.microsoft.com/office/drawing/2014/main" id="{DFF2B2CB-EA74-DCAC-7640-DF8E9CDFB83D}"/>
                    </a:ext>
                  </a:extLst>
                </p:cNvPr>
                <p:cNvSpPr/>
                <p:nvPr/>
              </p:nvSpPr>
              <p:spPr>
                <a:xfrm rot="563031">
                  <a:off x="981091" y="2185416"/>
                  <a:ext cx="6720840" cy="3895344"/>
                </a:xfrm>
                <a:prstGeom prst="round2DiagRect">
                  <a:avLst/>
                </a:prstGeom>
                <a:solidFill>
                  <a:schemeClr val="bg1"/>
                </a:solidFill>
                <a:ln w="76200">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grpSp>
          <p:sp>
            <p:nvSpPr>
              <p:cNvPr id="14" name="TextBox 13">
                <a:extLst>
                  <a:ext uri="{FF2B5EF4-FFF2-40B4-BE49-F238E27FC236}">
                    <a16:creationId xmlns:a16="http://schemas.microsoft.com/office/drawing/2014/main" id="{E5B5E281-1CC4-A1B5-82AC-19B3A70573EE}"/>
                  </a:ext>
                </a:extLst>
              </p:cNvPr>
              <p:cNvSpPr txBox="1"/>
              <p:nvPr/>
            </p:nvSpPr>
            <p:spPr>
              <a:xfrm rot="153831">
                <a:off x="1399842" y="3926235"/>
                <a:ext cx="5682551" cy="413705"/>
              </a:xfrm>
              <a:prstGeom prst="rect">
                <a:avLst/>
              </a:prstGeom>
              <a:noFill/>
            </p:spPr>
            <p:txBody>
              <a:bodyPr wrap="square">
                <a:spAutoFit/>
              </a:bodyPr>
              <a:lstStyle/>
              <a:p>
                <a:pPr algn="ctr"/>
                <a:endParaRPr lang="vi-VN" sz="2667" dirty="0">
                  <a:latin typeface="Calibri" panose="020F0502020204030204" pitchFamily="34" charset="0"/>
                  <a:ea typeface="Calibri" panose="020F0502020204030204" pitchFamily="34" charset="0"/>
                  <a:cs typeface="Calibri" panose="020F0502020204030204" pitchFamily="34" charset="0"/>
                </a:endParaRPr>
              </a:p>
            </p:txBody>
          </p:sp>
        </p:grpSp>
        <p:sp>
          <p:nvSpPr>
            <p:cNvPr id="12" name="TextBox 11">
              <a:extLst>
                <a:ext uri="{FF2B5EF4-FFF2-40B4-BE49-F238E27FC236}">
                  <a16:creationId xmlns:a16="http://schemas.microsoft.com/office/drawing/2014/main" id="{65DF570B-23DF-404B-FDAA-E2625CCE2B51}"/>
                </a:ext>
              </a:extLst>
            </p:cNvPr>
            <p:cNvSpPr txBox="1"/>
            <p:nvPr/>
          </p:nvSpPr>
          <p:spPr>
            <a:xfrm>
              <a:off x="1189813" y="2674671"/>
              <a:ext cx="6428630" cy="2962622"/>
            </a:xfrm>
            <a:prstGeom prst="rect">
              <a:avLst/>
            </a:prstGeom>
            <a:noFill/>
          </p:spPr>
          <p:txBody>
            <a:bodyPr wrap="square">
              <a:spAutoFit/>
            </a:bodyPr>
            <a:lstStyle/>
            <a:p>
              <a:r>
                <a:rPr lang="nl-NL" sz="2533" dirty="0">
                  <a:solidFill>
                    <a:srgbClr val="FF0000"/>
                  </a:solidFill>
                  <a:latin typeface="Cambria" panose="02040503050406030204" pitchFamily="18" charset="0"/>
                  <a:ea typeface="Cambria" panose="02040503050406030204" pitchFamily="18" charset="0"/>
                </a:rPr>
                <a:t>+ Bố cục của bài văn phải đảm bảo có đủ 3 phần: mở bài, thân bài, kết bài.</a:t>
              </a:r>
              <a:endParaRPr lang="en-US" sz="2533" dirty="0">
                <a:solidFill>
                  <a:srgbClr val="FF0000"/>
                </a:solidFill>
                <a:latin typeface="Cambria" panose="02040503050406030204" pitchFamily="18" charset="0"/>
                <a:ea typeface="Cambria" panose="02040503050406030204" pitchFamily="18" charset="0"/>
              </a:endParaRPr>
            </a:p>
            <a:p>
              <a:pPr algn="just"/>
              <a:r>
                <a:rPr lang="nl-NL" sz="2533" dirty="0">
                  <a:solidFill>
                    <a:srgbClr val="FF0000"/>
                  </a:solidFill>
                  <a:latin typeface="Cambria" panose="02040503050406030204" pitchFamily="18" charset="0"/>
                  <a:ea typeface="Cambria" panose="02040503050406030204" pitchFamily="18" charset="0"/>
                </a:rPr>
                <a:t>+ Cách lựa chọn chi tiết miêu tả: cần chọn lựa các chi tiết tiêu biểu, khi miêu tả có thể làm rõ liên tưởng, hình dung về người được tả.</a:t>
              </a:r>
              <a:endParaRPr lang="en-US" sz="2533" dirty="0">
                <a:solidFill>
                  <a:srgbClr val="FF0000"/>
                </a:solidFill>
                <a:latin typeface="Cambria" panose="02040503050406030204" pitchFamily="18" charset="0"/>
                <a:ea typeface="Cambria" panose="02040503050406030204" pitchFamily="18" charset="0"/>
              </a:endParaRPr>
            </a:p>
            <a:p>
              <a:pPr algn="just"/>
              <a:r>
                <a:rPr lang="nl-NL" sz="2533" dirty="0">
                  <a:solidFill>
                    <a:srgbClr val="FF0000"/>
                  </a:solidFill>
                  <a:latin typeface="Cambria" panose="02040503050406030204" pitchFamily="18" charset="0"/>
                  <a:ea typeface="Cambria" panose="02040503050406030204" pitchFamily="18" charset="0"/>
                </a:rPr>
                <a:t>+ Cần quan sát người được tả thật kĩ: về ngoại hình, thói quen, cử chỉ, hành động, công việc, quan hệ của người đó với mọi người xung quanh.</a:t>
              </a:r>
              <a:endParaRPr lang="en-US" sz="2533" dirty="0">
                <a:solidFill>
                  <a:srgbClr val="FF0000"/>
                </a:solidFill>
                <a:latin typeface="Cambria" panose="02040503050406030204" pitchFamily="18" charset="0"/>
                <a:ea typeface="Cambria" panose="02040503050406030204" pitchFamily="18" charset="0"/>
              </a:endParaRPr>
            </a:p>
            <a:p>
              <a:pPr algn="just"/>
              <a:r>
                <a:rPr lang="nl-NL" sz="2533" dirty="0">
                  <a:solidFill>
                    <a:srgbClr val="FF0000"/>
                  </a:solidFill>
                  <a:latin typeface="Cambria" panose="02040503050406030204" pitchFamily="18" charset="0"/>
                  <a:ea typeface="Cambria" panose="02040503050406030204" pitchFamily="18" charset="0"/>
                </a:rPr>
                <a:t>+ Chọn từ ngữ miêu tả thích hợp: dùng từ ngữ phù hợp với người miêu tả về tuổi tác, giới tính, nghề nghiệp.</a:t>
              </a:r>
              <a:endParaRPr lang="en-US" sz="2533" dirty="0">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9565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227350" y="5045342"/>
            <a:ext cx="6627018" cy="2162065"/>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endParaRPr lang="en-US" sz="1200"/>
          </a:p>
        </p:txBody>
      </p:sp>
      <p:sp>
        <p:nvSpPr>
          <p:cNvPr id="3" name="Freeform 3"/>
          <p:cNvSpPr/>
          <p:nvPr/>
        </p:nvSpPr>
        <p:spPr>
          <a:xfrm>
            <a:off x="3904728" y="4330439"/>
            <a:ext cx="8412625" cy="2744619"/>
          </a:xfrm>
          <a:custGeom>
            <a:avLst/>
            <a:gdLst/>
            <a:ahLst/>
            <a:cxnLst/>
            <a:rect l="l" t="t" r="r" b="b"/>
            <a:pathLst>
              <a:path w="12618937" h="4116928">
                <a:moveTo>
                  <a:pt x="0" y="0"/>
                </a:moveTo>
                <a:lnTo>
                  <a:pt x="12618937" y="0"/>
                </a:lnTo>
                <a:lnTo>
                  <a:pt x="12618937" y="4116928"/>
                </a:lnTo>
                <a:lnTo>
                  <a:pt x="0" y="4116928"/>
                </a:lnTo>
                <a:lnTo>
                  <a:pt x="0" y="0"/>
                </a:lnTo>
                <a:close/>
              </a:path>
            </a:pathLst>
          </a:custGeom>
          <a:blipFill>
            <a:blip r:embed="rId2"/>
            <a:stretch>
              <a:fillRect/>
            </a:stretch>
          </a:blipFill>
        </p:spPr>
        <p:txBody>
          <a:bodyPr/>
          <a:lstStyle/>
          <a:p>
            <a:endParaRPr lang="en-US" sz="1200"/>
          </a:p>
        </p:txBody>
      </p:sp>
      <p:sp>
        <p:nvSpPr>
          <p:cNvPr id="4" name="Freeform 4"/>
          <p:cNvSpPr/>
          <p:nvPr/>
        </p:nvSpPr>
        <p:spPr>
          <a:xfrm>
            <a:off x="9983069" y="3771041"/>
            <a:ext cx="2482143" cy="3304017"/>
          </a:xfrm>
          <a:custGeom>
            <a:avLst/>
            <a:gdLst/>
            <a:ahLst/>
            <a:cxnLst/>
            <a:rect l="l" t="t" r="r" b="b"/>
            <a:pathLst>
              <a:path w="3723215" h="4956026">
                <a:moveTo>
                  <a:pt x="0" y="0"/>
                </a:moveTo>
                <a:lnTo>
                  <a:pt x="3723215" y="0"/>
                </a:lnTo>
                <a:lnTo>
                  <a:pt x="3723215" y="4956026"/>
                </a:lnTo>
                <a:lnTo>
                  <a:pt x="0" y="4956026"/>
                </a:lnTo>
                <a:lnTo>
                  <a:pt x="0" y="0"/>
                </a:lnTo>
                <a:close/>
              </a:path>
            </a:pathLst>
          </a:custGeom>
          <a:blipFill>
            <a:blip r:embed="rId3"/>
            <a:stretch>
              <a:fillRect/>
            </a:stretch>
          </a:blipFill>
        </p:spPr>
        <p:txBody>
          <a:bodyPr/>
          <a:lstStyle/>
          <a:p>
            <a:endParaRPr lang="en-US" sz="1200"/>
          </a:p>
        </p:txBody>
      </p:sp>
      <p:sp>
        <p:nvSpPr>
          <p:cNvPr id="5" name="Freeform 5"/>
          <p:cNvSpPr/>
          <p:nvPr/>
        </p:nvSpPr>
        <p:spPr>
          <a:xfrm>
            <a:off x="-227350" y="5045342"/>
            <a:ext cx="1600791" cy="2130837"/>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endParaRPr lang="en-US" sz="1200"/>
          </a:p>
        </p:txBody>
      </p:sp>
      <p:grpSp>
        <p:nvGrpSpPr>
          <p:cNvPr id="6" name="Group 6"/>
          <p:cNvGrpSpPr/>
          <p:nvPr/>
        </p:nvGrpSpPr>
        <p:grpSpPr>
          <a:xfrm>
            <a:off x="2133600" y="1641697"/>
            <a:ext cx="7620000" cy="3574607"/>
            <a:chOff x="0" y="0"/>
            <a:chExt cx="2516495" cy="1412191"/>
          </a:xfrm>
        </p:grpSpPr>
        <p:sp>
          <p:nvSpPr>
            <p:cNvPr id="7" name="Freeform 7"/>
            <p:cNvSpPr/>
            <p:nvPr/>
          </p:nvSpPr>
          <p:spPr>
            <a:xfrm>
              <a:off x="0" y="0"/>
              <a:ext cx="2516495" cy="1412191"/>
            </a:xfrm>
            <a:custGeom>
              <a:avLst/>
              <a:gdLst/>
              <a:ahLst/>
              <a:cxnLst/>
              <a:rect l="l" t="t" r="r" b="b"/>
              <a:pathLst>
                <a:path w="2516495" h="1412191">
                  <a:moveTo>
                    <a:pt x="22687" y="0"/>
                  </a:moveTo>
                  <a:lnTo>
                    <a:pt x="2493807" y="0"/>
                  </a:lnTo>
                  <a:cubicBezTo>
                    <a:pt x="2506337" y="0"/>
                    <a:pt x="2516495" y="10157"/>
                    <a:pt x="2516495" y="22687"/>
                  </a:cubicBezTo>
                  <a:lnTo>
                    <a:pt x="2516495" y="1389503"/>
                  </a:lnTo>
                  <a:cubicBezTo>
                    <a:pt x="2516495" y="1395520"/>
                    <a:pt x="2514104" y="1401291"/>
                    <a:pt x="2509850" y="1405546"/>
                  </a:cubicBezTo>
                  <a:cubicBezTo>
                    <a:pt x="2505595" y="1409800"/>
                    <a:pt x="2499824" y="1412191"/>
                    <a:pt x="2493807" y="1412191"/>
                  </a:cubicBezTo>
                  <a:lnTo>
                    <a:pt x="22687" y="1412191"/>
                  </a:lnTo>
                  <a:cubicBezTo>
                    <a:pt x="10157" y="1412191"/>
                    <a:pt x="0" y="1402033"/>
                    <a:pt x="0" y="1389503"/>
                  </a:cubicBezTo>
                  <a:lnTo>
                    <a:pt x="0" y="22687"/>
                  </a:lnTo>
                  <a:cubicBezTo>
                    <a:pt x="0" y="10157"/>
                    <a:pt x="10157" y="0"/>
                    <a:pt x="22687" y="0"/>
                  </a:cubicBezTo>
                  <a:close/>
                </a:path>
              </a:pathLst>
            </a:custGeom>
            <a:solidFill>
              <a:srgbClr val="FFFFFF"/>
            </a:solidFill>
          </p:spPr>
          <p:txBody>
            <a:bodyPr/>
            <a:lstStyle/>
            <a:p>
              <a:endParaRPr lang="en-US" sz="1200"/>
            </a:p>
          </p:txBody>
        </p:sp>
        <p:sp>
          <p:nvSpPr>
            <p:cNvPr id="8" name="TextBox 8"/>
            <p:cNvSpPr txBox="1"/>
            <p:nvPr/>
          </p:nvSpPr>
          <p:spPr>
            <a:xfrm>
              <a:off x="0" y="-38100"/>
              <a:ext cx="2516495" cy="1450291"/>
            </a:xfrm>
            <a:prstGeom prst="rect">
              <a:avLst/>
            </a:prstGeom>
          </p:spPr>
          <p:txBody>
            <a:bodyPr lIns="33867" tIns="33867" rIns="33867" bIns="33867" rtlCol="0" anchor="ctr"/>
            <a:lstStyle/>
            <a:p>
              <a:pPr algn="ctr">
                <a:lnSpc>
                  <a:spcPts val="1773"/>
                </a:lnSpc>
              </a:pPr>
              <a:endParaRPr sz="1200"/>
            </a:p>
          </p:txBody>
        </p:sp>
      </p:grpSp>
      <p:sp>
        <p:nvSpPr>
          <p:cNvPr id="9" name="Freeform 9"/>
          <p:cNvSpPr/>
          <p:nvPr/>
        </p:nvSpPr>
        <p:spPr>
          <a:xfrm>
            <a:off x="7859638" y="0"/>
            <a:ext cx="4457714" cy="2691345"/>
          </a:xfrm>
          <a:custGeom>
            <a:avLst/>
            <a:gdLst/>
            <a:ahLst/>
            <a:cxnLst/>
            <a:rect l="l" t="t" r="r" b="b"/>
            <a:pathLst>
              <a:path w="6686571" h="4037018">
                <a:moveTo>
                  <a:pt x="0" y="0"/>
                </a:moveTo>
                <a:lnTo>
                  <a:pt x="6686572" y="0"/>
                </a:lnTo>
                <a:lnTo>
                  <a:pt x="6686572" y="4037018"/>
                </a:lnTo>
                <a:lnTo>
                  <a:pt x="0" y="4037018"/>
                </a:lnTo>
                <a:lnTo>
                  <a:pt x="0" y="0"/>
                </a:lnTo>
                <a:close/>
              </a:path>
            </a:pathLst>
          </a:custGeom>
          <a:blipFill>
            <a:blip r:embed="rId4"/>
            <a:stretch>
              <a:fillRect/>
            </a:stretch>
          </a:blipFill>
        </p:spPr>
        <p:txBody>
          <a:bodyPr/>
          <a:lstStyle/>
          <a:p>
            <a:endParaRPr lang="en-US" sz="1200"/>
          </a:p>
        </p:txBody>
      </p:sp>
      <p:sp>
        <p:nvSpPr>
          <p:cNvPr id="10" name="Freeform 10"/>
          <p:cNvSpPr/>
          <p:nvPr/>
        </p:nvSpPr>
        <p:spPr>
          <a:xfrm>
            <a:off x="-445457" y="0"/>
            <a:ext cx="4678117" cy="2824413"/>
          </a:xfrm>
          <a:custGeom>
            <a:avLst/>
            <a:gdLst/>
            <a:ahLst/>
            <a:cxnLst/>
            <a:rect l="l" t="t" r="r" b="b"/>
            <a:pathLst>
              <a:path w="7017176" h="4236620">
                <a:moveTo>
                  <a:pt x="0" y="0"/>
                </a:moveTo>
                <a:lnTo>
                  <a:pt x="7017176" y="0"/>
                </a:lnTo>
                <a:lnTo>
                  <a:pt x="7017176" y="4236620"/>
                </a:lnTo>
                <a:lnTo>
                  <a:pt x="0" y="4236620"/>
                </a:lnTo>
                <a:lnTo>
                  <a:pt x="0" y="0"/>
                </a:lnTo>
                <a:close/>
              </a:path>
            </a:pathLst>
          </a:custGeom>
          <a:blipFill>
            <a:blip r:embed="rId4"/>
            <a:stretch>
              <a:fillRect/>
            </a:stretch>
          </a:blipFill>
        </p:spPr>
        <p:txBody>
          <a:bodyPr/>
          <a:lstStyle/>
          <a:p>
            <a:endParaRPr lang="en-US" sz="1200"/>
          </a:p>
        </p:txBody>
      </p:sp>
      <p:pic>
        <p:nvPicPr>
          <p:cNvPr id="13" name="Picture 12" descr="A yellow letters on a black background&#10;&#10;Description automatically generated">
            <a:extLst>
              <a:ext uri="{FF2B5EF4-FFF2-40B4-BE49-F238E27FC236}">
                <a16:creationId xmlns:a16="http://schemas.microsoft.com/office/drawing/2014/main" id="{CDF8D0C3-5AF7-A06B-26FB-26B12696D9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1600" y="2413000"/>
            <a:ext cx="6502400" cy="2159000"/>
          </a:xfrm>
          <a:prstGeom prst="rect">
            <a:avLst/>
          </a:prstGeom>
        </p:spPr>
      </p:pic>
    </p:spTree>
    <p:extLst>
      <p:ext uri="{BB962C8B-B14F-4D97-AF65-F5344CB8AC3E}">
        <p14:creationId xmlns:p14="http://schemas.microsoft.com/office/powerpoint/2010/main" val="177697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flipH="1">
            <a:off x="-227350" y="5045342"/>
            <a:ext cx="6627018" cy="2162065"/>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defTabSz="609630">
              <a:defRPr/>
            </a:pPr>
            <a:endParaRPr lang="en-US" sz="1200">
              <a:solidFill>
                <a:prstClr val="black"/>
              </a:solidFill>
              <a:latin typeface="Calibri"/>
            </a:endParaRPr>
          </a:p>
        </p:txBody>
      </p:sp>
      <p:sp>
        <p:nvSpPr>
          <p:cNvPr id="6" name="Freeform 6"/>
          <p:cNvSpPr/>
          <p:nvPr/>
        </p:nvSpPr>
        <p:spPr>
          <a:xfrm>
            <a:off x="6622196" y="5217014"/>
            <a:ext cx="5695156" cy="1858045"/>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2"/>
            <a:stretch>
              <a:fillRect/>
            </a:stretch>
          </a:blipFill>
        </p:spPr>
        <p:txBody>
          <a:bodyPr/>
          <a:lstStyle/>
          <a:p>
            <a:pPr defTabSz="609630">
              <a:defRPr/>
            </a:pPr>
            <a:endParaRPr lang="en-US" sz="1200">
              <a:solidFill>
                <a:prstClr val="black"/>
              </a:solidFill>
              <a:latin typeface="Calibri"/>
            </a:endParaRPr>
          </a:p>
        </p:txBody>
      </p:sp>
      <p:sp>
        <p:nvSpPr>
          <p:cNvPr id="7" name="Freeform 7"/>
          <p:cNvSpPr/>
          <p:nvPr/>
        </p:nvSpPr>
        <p:spPr>
          <a:xfrm>
            <a:off x="10965929" y="5079340"/>
            <a:ext cx="1499283" cy="1995719"/>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3"/>
            <a:stretch>
              <a:fillRect/>
            </a:stretch>
          </a:blipFill>
        </p:spPr>
        <p:txBody>
          <a:bodyPr/>
          <a:lstStyle/>
          <a:p>
            <a:pPr defTabSz="609630">
              <a:defRPr/>
            </a:pPr>
            <a:endParaRPr lang="en-US" sz="1200">
              <a:solidFill>
                <a:prstClr val="black"/>
              </a:solidFill>
              <a:latin typeface="Calibri"/>
            </a:endParaRPr>
          </a:p>
        </p:txBody>
      </p:sp>
      <p:sp>
        <p:nvSpPr>
          <p:cNvPr id="8" name="Freeform 8"/>
          <p:cNvSpPr/>
          <p:nvPr/>
        </p:nvSpPr>
        <p:spPr>
          <a:xfrm>
            <a:off x="-227350" y="5045342"/>
            <a:ext cx="1600791" cy="2130837"/>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defTabSz="609630">
              <a:defRPr/>
            </a:pPr>
            <a:endParaRPr lang="en-US" sz="1200">
              <a:solidFill>
                <a:prstClr val="black"/>
              </a:solidFill>
              <a:latin typeface="Calibri"/>
            </a:endParaRPr>
          </a:p>
        </p:txBody>
      </p:sp>
      <p:grpSp>
        <p:nvGrpSpPr>
          <p:cNvPr id="17" name="Group 2"/>
          <p:cNvGrpSpPr/>
          <p:nvPr/>
        </p:nvGrpSpPr>
        <p:grpSpPr>
          <a:xfrm>
            <a:off x="457201" y="482600"/>
            <a:ext cx="11277599" cy="62992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defTabSz="609630">
                <a:defRPr/>
              </a:pPr>
              <a:endParaRPr lang="en-US" sz="1200">
                <a:solidFill>
                  <a:prstClr val="black"/>
                </a:solidFill>
                <a:latin typeface="Calibri"/>
              </a:endParaRPr>
            </a:p>
          </p:txBody>
        </p:sp>
        <p:sp>
          <p:nvSpPr>
            <p:cNvPr id="19" name="TextBox 4"/>
            <p:cNvSpPr txBox="1"/>
            <p:nvPr/>
          </p:nvSpPr>
          <p:spPr>
            <a:xfrm>
              <a:off x="0" y="-38100"/>
              <a:ext cx="3847845" cy="1326225"/>
            </a:xfrm>
            <a:prstGeom prst="rect">
              <a:avLst/>
            </a:prstGeom>
          </p:spPr>
          <p:txBody>
            <a:bodyPr lIns="33867" tIns="33867" rIns="33867" bIns="33867" rtlCol="0" anchor="ctr"/>
            <a:lstStyle/>
            <a:p>
              <a:pPr algn="ctr" defTabSz="609630">
                <a:lnSpc>
                  <a:spcPts val="1773"/>
                </a:lnSpc>
                <a:defRPr/>
              </a:pPr>
              <a:endParaRPr sz="1200">
                <a:solidFill>
                  <a:prstClr val="black"/>
                </a:solidFill>
                <a:latin typeface="Calibri"/>
              </a:endParaRPr>
            </a:p>
          </p:txBody>
        </p:sp>
      </p:grpSp>
      <p:grpSp>
        <p:nvGrpSpPr>
          <p:cNvPr id="20" name="Group 19">
            <a:extLst>
              <a:ext uri="{FF2B5EF4-FFF2-40B4-BE49-F238E27FC236}">
                <a16:creationId xmlns:a16="http://schemas.microsoft.com/office/drawing/2014/main" id="{E7730BE0-92D0-A7F3-0A1C-E241AAB02A62}"/>
              </a:ext>
            </a:extLst>
          </p:cNvPr>
          <p:cNvGrpSpPr/>
          <p:nvPr/>
        </p:nvGrpSpPr>
        <p:grpSpPr>
          <a:xfrm>
            <a:off x="993648" y="228600"/>
            <a:ext cx="9826752" cy="1130808"/>
            <a:chOff x="1490472" y="749808"/>
            <a:chExt cx="9564624" cy="1207008"/>
          </a:xfrm>
        </p:grpSpPr>
        <p:sp>
          <p:nvSpPr>
            <p:cNvPr id="21" name="Rectangle: Rounded Corners 20">
              <a:extLst>
                <a:ext uri="{FF2B5EF4-FFF2-40B4-BE49-F238E27FC236}">
                  <a16:creationId xmlns:a16="http://schemas.microsoft.com/office/drawing/2014/main" id="{2B265BB4-8139-7E8A-F867-7B95C19F81C9}"/>
                </a:ext>
              </a:extLst>
            </p:cNvPr>
            <p:cNvSpPr/>
            <p:nvPr/>
          </p:nvSpPr>
          <p:spPr>
            <a:xfrm>
              <a:off x="1490472" y="749808"/>
              <a:ext cx="9564624" cy="1078992"/>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vi-VN" sz="1200">
                <a:solidFill>
                  <a:prstClr val="white"/>
                </a:solidFill>
                <a:latin typeface="Arial" panose="020B0604020202020204" pitchFamily="34" charset="0"/>
              </a:endParaRPr>
            </a:p>
          </p:txBody>
        </p:sp>
        <p:sp>
          <p:nvSpPr>
            <p:cNvPr id="22" name="Rectangle: Rounded Corners 21">
              <a:extLst>
                <a:ext uri="{FF2B5EF4-FFF2-40B4-BE49-F238E27FC236}">
                  <a16:creationId xmlns:a16="http://schemas.microsoft.com/office/drawing/2014/main" id="{41AA3847-CB69-BDDC-AEB6-BA1A91E7CBC2}"/>
                </a:ext>
              </a:extLst>
            </p:cNvPr>
            <p:cNvSpPr/>
            <p:nvPr/>
          </p:nvSpPr>
          <p:spPr>
            <a:xfrm>
              <a:off x="1490472" y="877824"/>
              <a:ext cx="9564624" cy="1078992"/>
            </a:xfrm>
            <a:prstGeom prst="round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r>
                <a:rPr lang="en-US" sz="3600" dirty="0">
                  <a:solidFill>
                    <a:srgbClr val="FF0000"/>
                  </a:solidFill>
                  <a:latin typeface="#9Slide03 BoosterNextFYBlack" panose="02000A03000000020004" pitchFamily="2" charset="-93"/>
                  <a:ea typeface="MS Mincho" panose="02020609040205080304" pitchFamily="49" charset="-128"/>
                </a:rPr>
                <a:t>1. </a:t>
              </a:r>
              <a:r>
                <a:rPr lang="vi-VN" sz="3600" dirty="0">
                  <a:solidFill>
                    <a:srgbClr val="FF0000"/>
                  </a:solidFill>
                  <a:latin typeface="#9Slide03 BoosterNextFYBlack" panose="02000A03000000020004" pitchFamily="2" charset="-93"/>
                  <a:ea typeface="MS Mincho" panose="02020609040205080304" pitchFamily="49" charset="-128"/>
                </a:rPr>
                <a:t>Tìm đọc các đoạn văn hoặc bài văn tả người (trẻ em, người lớn,...).</a:t>
              </a:r>
              <a:endParaRPr lang="vi-VN" sz="3600" b="1" dirty="0">
                <a:solidFill>
                  <a:srgbClr val="FF0000"/>
                </a:solidFill>
                <a:latin typeface="#9Slide03 BoosterNextFYBlack" panose="02000A03000000020004" pitchFamily="2" charset="-93"/>
                <a:ea typeface="Times New Roman" panose="02020603050405020304" pitchFamily="18" charset="0"/>
              </a:endParaRPr>
            </a:p>
          </p:txBody>
        </p:sp>
      </p:grpSp>
      <p:sp>
        <p:nvSpPr>
          <p:cNvPr id="9" name="TextBox 8">
            <a:extLst>
              <a:ext uri="{FF2B5EF4-FFF2-40B4-BE49-F238E27FC236}">
                <a16:creationId xmlns:a16="http://schemas.microsoft.com/office/drawing/2014/main" id="{DF085F40-FE90-F486-ECAA-AC16C92BF777}"/>
              </a:ext>
            </a:extLst>
          </p:cNvPr>
          <p:cNvSpPr txBox="1"/>
          <p:nvPr/>
        </p:nvSpPr>
        <p:spPr>
          <a:xfrm>
            <a:off x="762000" y="1701800"/>
            <a:ext cx="10820400" cy="5016758"/>
          </a:xfrm>
          <a:prstGeom prst="rect">
            <a:avLst/>
          </a:prstGeom>
          <a:noFill/>
        </p:spPr>
        <p:txBody>
          <a:bodyPr wrap="square" rtlCol="0">
            <a:spAutoFit/>
          </a:bodyPr>
          <a:lstStyle/>
          <a:p>
            <a:pPr algn="ctr"/>
            <a:r>
              <a:rPr lang="vi-VN" sz="2000" b="1" i="1" dirty="0">
                <a:solidFill>
                  <a:srgbClr val="000000"/>
                </a:solidFill>
                <a:latin typeface="Cambria" panose="02040503050406030204" pitchFamily="18" charset="0"/>
                <a:ea typeface="Cambria" panose="02040503050406030204" pitchFamily="18" charset="0"/>
              </a:rPr>
              <a:t>Bài văn tả bà của em (tham khảo):</a:t>
            </a:r>
            <a:endParaRPr lang="vi-VN" sz="2000" b="1" dirty="0">
              <a:solidFill>
                <a:srgbClr val="000000"/>
              </a:solidFill>
              <a:latin typeface="Cambria" panose="02040503050406030204" pitchFamily="18" charset="0"/>
              <a:ea typeface="Cambria" panose="02040503050406030204" pitchFamily="18" charset="0"/>
            </a:endParaRPr>
          </a:p>
          <a:p>
            <a:pPr algn="just"/>
            <a:r>
              <a:rPr lang="vi-VN" sz="2000" dirty="0">
                <a:solidFill>
                  <a:srgbClr val="000000"/>
                </a:solidFill>
                <a:latin typeface="Cambria" panose="02040503050406030204" pitchFamily="18" charset="0"/>
                <a:ea typeface="Cambria" panose="02040503050406030204" pitchFamily="18" charset="0"/>
              </a:rPr>
              <a:t>"Bà hiền như suối trong". Đây là câu thơ mà em rất thích. Bởi vì em rất yêu bà của em. Bà đã chăm sóc em từ lúc lọt lòng và đã ru em bằng những câu hát ru êm dịu, ngọt ngào.</a:t>
            </a:r>
          </a:p>
          <a:p>
            <a:pPr algn="just"/>
            <a:r>
              <a:rPr lang="vi-VN" sz="2000" dirty="0">
                <a:solidFill>
                  <a:srgbClr val="000000"/>
                </a:solidFill>
                <a:latin typeface="Cambria" panose="02040503050406030204" pitchFamily="18" charset="0"/>
                <a:ea typeface="Cambria" panose="02040503050406030204" pitchFamily="18" charset="0"/>
              </a:rPr>
              <a:t>Bà em là một người phụ nữ tần tảo, đầy nghị lực. Bà luôn phải chống chọi với lưng còng. Tóc bà bạc phơ. Hai má bà đã hóp, thái dương hơi nhô. Trên khuôn mặt bà đã có nhiều nếp nhăn nhưng bà vẫn có những nét đẹp của bà thời con gái. Đó là khuôn mặt hình trái xoan, chiếc mũi cao và hàm răng đều. Tuy lưng bà còng, chân đi chậm nhưng bà vẫn tham công tiếc việc, chẳng mấy khi ngồi không. Từ sáng sớm, bà đã dậy cho gà ăn, nấu cơm, đun nước, quét nhà, quét sân… Mọi việc xong xuôi thì bà lại vác cuốc ra vườn cặm cụi xới đất, nhổ cỏ, tưới cây, bón phân cho cây.</a:t>
            </a:r>
          </a:p>
          <a:p>
            <a:pPr algn="just"/>
            <a:r>
              <a:rPr lang="vi-VN" sz="2000" dirty="0">
                <a:solidFill>
                  <a:srgbClr val="000000"/>
                </a:solidFill>
                <a:latin typeface="Cambria" panose="02040503050406030204" pitchFamily="18" charset="0"/>
                <a:ea typeface="Cambria" panose="02040503050406030204" pitchFamily="18" charset="0"/>
              </a:rPr>
              <a:t>Bà rất hiền và tốt bụng. Với con, với cháu bà yêu thương hết mực. Lần nào em về với bà, bà cũng có bánh hay kẹo cho em, khi thì kẹo lộc của bà đi lễ chùa, khi thì bánh của các bác về thăm nhà biếu bà. Đặc biệt bà chẳng bao giờ quên hỏi han về việc học hành của em và công việc của bố mẹ em. Bà luôn căn dặn nhắc nhở em về cách cư xử với mọi người và phải chăm học. Với hàng xóm láng giềng, bà luôn thăm hỏi, chia sẻ khi ốm đau; giúp đỡ người kém may mắn, gia đình khó khăn.</a:t>
            </a:r>
          </a:p>
          <a:p>
            <a:pPr algn="just"/>
            <a:r>
              <a:rPr lang="vi-VN" sz="2000" dirty="0">
                <a:solidFill>
                  <a:srgbClr val="000000"/>
                </a:solidFill>
                <a:latin typeface="Cambria" panose="02040503050406030204" pitchFamily="18" charset="0"/>
                <a:ea typeface="Cambria" panose="02040503050406030204" pitchFamily="18" charset="0"/>
              </a:rPr>
              <a:t>Em luôn kính trọng và mong bà sống lâu bởi em luôn hiểu rằng: tình thương yêu bà dành cho em là vô tận!</a:t>
            </a:r>
          </a:p>
        </p:txBody>
      </p:sp>
    </p:spTree>
    <p:extLst>
      <p:ext uri="{BB962C8B-B14F-4D97-AF65-F5344CB8AC3E}">
        <p14:creationId xmlns:p14="http://schemas.microsoft.com/office/powerpoint/2010/main" val="367459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flipH="1">
            <a:off x="-295062" y="4464207"/>
            <a:ext cx="8408276" cy="2743200"/>
          </a:xfrm>
          <a:custGeom>
            <a:avLst/>
            <a:gdLst/>
            <a:ahLst/>
            <a:cxnLst/>
            <a:rect l="l" t="t" r="r" b="b"/>
            <a:pathLst>
              <a:path w="12612414" h="4114800">
                <a:moveTo>
                  <a:pt x="12612414" y="0"/>
                </a:moveTo>
                <a:lnTo>
                  <a:pt x="0" y="0"/>
                </a:lnTo>
                <a:lnTo>
                  <a:pt x="0" y="4114800"/>
                </a:lnTo>
                <a:lnTo>
                  <a:pt x="12612414" y="4114800"/>
                </a:lnTo>
                <a:lnTo>
                  <a:pt x="12612414" y="0"/>
                </a:lnTo>
                <a:close/>
              </a:path>
            </a:pathLst>
          </a:custGeom>
          <a:blipFill>
            <a:blip r:embed="rId2"/>
            <a:stretch>
              <a:fillRect/>
            </a:stretch>
          </a:blipFill>
        </p:spPr>
        <p:txBody>
          <a:bodyPr/>
          <a:lstStyle/>
          <a:p>
            <a:endParaRPr lang="en-US" sz="1200"/>
          </a:p>
        </p:txBody>
      </p:sp>
      <p:sp>
        <p:nvSpPr>
          <p:cNvPr id="6" name="Freeform 6"/>
          <p:cNvSpPr/>
          <p:nvPr/>
        </p:nvSpPr>
        <p:spPr>
          <a:xfrm>
            <a:off x="3909076" y="4464207"/>
            <a:ext cx="8408276" cy="2743200"/>
          </a:xfrm>
          <a:custGeom>
            <a:avLst/>
            <a:gdLst/>
            <a:ahLst/>
            <a:cxnLst/>
            <a:rect l="l" t="t" r="r" b="b"/>
            <a:pathLst>
              <a:path w="12612414" h="4114800">
                <a:moveTo>
                  <a:pt x="0" y="0"/>
                </a:moveTo>
                <a:lnTo>
                  <a:pt x="12612414" y="0"/>
                </a:lnTo>
                <a:lnTo>
                  <a:pt x="12612414" y="4114800"/>
                </a:lnTo>
                <a:lnTo>
                  <a:pt x="0" y="4114800"/>
                </a:lnTo>
                <a:lnTo>
                  <a:pt x="0" y="0"/>
                </a:lnTo>
                <a:close/>
              </a:path>
            </a:pathLst>
          </a:custGeom>
          <a:blipFill>
            <a:blip r:embed="rId2"/>
            <a:stretch>
              <a:fillRect/>
            </a:stretch>
          </a:blipFill>
        </p:spPr>
        <p:txBody>
          <a:bodyPr/>
          <a:lstStyle/>
          <a:p>
            <a:endParaRPr lang="en-US" sz="1200"/>
          </a:p>
        </p:txBody>
      </p:sp>
      <p:sp>
        <p:nvSpPr>
          <p:cNvPr id="7" name="Freeform 7"/>
          <p:cNvSpPr/>
          <p:nvPr/>
        </p:nvSpPr>
        <p:spPr>
          <a:xfrm>
            <a:off x="9015136" y="4546975"/>
            <a:ext cx="2060829" cy="2743200"/>
          </a:xfrm>
          <a:custGeom>
            <a:avLst/>
            <a:gdLst/>
            <a:ahLst/>
            <a:cxnLst/>
            <a:rect l="l" t="t" r="r" b="b"/>
            <a:pathLst>
              <a:path w="3091243" h="4114800">
                <a:moveTo>
                  <a:pt x="0" y="0"/>
                </a:moveTo>
                <a:lnTo>
                  <a:pt x="3091244" y="0"/>
                </a:lnTo>
                <a:lnTo>
                  <a:pt x="3091244" y="4114800"/>
                </a:lnTo>
                <a:lnTo>
                  <a:pt x="0" y="4114800"/>
                </a:lnTo>
                <a:lnTo>
                  <a:pt x="0" y="0"/>
                </a:lnTo>
                <a:close/>
              </a:path>
            </a:pathLst>
          </a:custGeom>
          <a:blipFill>
            <a:blip r:embed="rId3"/>
            <a:stretch>
              <a:fillRect/>
            </a:stretch>
          </a:blipFill>
        </p:spPr>
        <p:txBody>
          <a:bodyPr/>
          <a:lstStyle/>
          <a:p>
            <a:endParaRPr lang="en-US" sz="1200"/>
          </a:p>
        </p:txBody>
      </p:sp>
      <p:sp>
        <p:nvSpPr>
          <p:cNvPr id="8" name="Freeform 8"/>
          <p:cNvSpPr/>
          <p:nvPr/>
        </p:nvSpPr>
        <p:spPr>
          <a:xfrm>
            <a:off x="685801" y="4853156"/>
            <a:ext cx="1600791" cy="2130837"/>
          </a:xfrm>
          <a:custGeom>
            <a:avLst/>
            <a:gdLst/>
            <a:ahLst/>
            <a:cxnLst/>
            <a:rect l="l" t="t" r="r" b="b"/>
            <a:pathLst>
              <a:path w="2401187" h="3196256">
                <a:moveTo>
                  <a:pt x="0" y="0"/>
                </a:moveTo>
                <a:lnTo>
                  <a:pt x="2401187" y="0"/>
                </a:lnTo>
                <a:lnTo>
                  <a:pt x="2401187" y="3196256"/>
                </a:lnTo>
                <a:lnTo>
                  <a:pt x="0" y="3196256"/>
                </a:lnTo>
                <a:lnTo>
                  <a:pt x="0" y="0"/>
                </a:lnTo>
                <a:close/>
              </a:path>
            </a:pathLst>
          </a:custGeom>
          <a:blipFill>
            <a:blip r:embed="rId3"/>
            <a:stretch>
              <a:fillRect/>
            </a:stretch>
          </a:blipFill>
        </p:spPr>
        <p:txBody>
          <a:bodyPr/>
          <a:lstStyle/>
          <a:p>
            <a:endParaRPr lang="en-US" sz="1200"/>
          </a:p>
        </p:txBody>
      </p:sp>
      <p:grpSp>
        <p:nvGrpSpPr>
          <p:cNvPr id="9" name="Group 9"/>
          <p:cNvGrpSpPr/>
          <p:nvPr/>
        </p:nvGrpSpPr>
        <p:grpSpPr>
          <a:xfrm>
            <a:off x="3454400" y="1905000"/>
            <a:ext cx="7264400" cy="2895600"/>
            <a:chOff x="0" y="0"/>
            <a:chExt cx="2516495" cy="362639"/>
          </a:xfrm>
        </p:grpSpPr>
        <p:sp>
          <p:nvSpPr>
            <p:cNvPr id="10" name="Freeform 10"/>
            <p:cNvSpPr/>
            <p:nvPr/>
          </p:nvSpPr>
          <p:spPr>
            <a:xfrm>
              <a:off x="0" y="0"/>
              <a:ext cx="2516495" cy="362639"/>
            </a:xfrm>
            <a:custGeom>
              <a:avLst/>
              <a:gdLst/>
              <a:ahLst/>
              <a:cxnLst/>
              <a:rect l="l" t="t" r="r" b="b"/>
              <a:pathLst>
                <a:path w="2516495" h="362639">
                  <a:moveTo>
                    <a:pt x="22687" y="0"/>
                  </a:moveTo>
                  <a:lnTo>
                    <a:pt x="2493807" y="0"/>
                  </a:lnTo>
                  <a:cubicBezTo>
                    <a:pt x="2506337" y="0"/>
                    <a:pt x="2516495" y="10157"/>
                    <a:pt x="2516495" y="22687"/>
                  </a:cubicBezTo>
                  <a:lnTo>
                    <a:pt x="2516495" y="339952"/>
                  </a:lnTo>
                  <a:cubicBezTo>
                    <a:pt x="2516495" y="352482"/>
                    <a:pt x="2506337" y="362639"/>
                    <a:pt x="2493807" y="362639"/>
                  </a:cubicBezTo>
                  <a:lnTo>
                    <a:pt x="22687" y="362639"/>
                  </a:lnTo>
                  <a:cubicBezTo>
                    <a:pt x="10157" y="362639"/>
                    <a:pt x="0" y="352482"/>
                    <a:pt x="0" y="339952"/>
                  </a:cubicBezTo>
                  <a:lnTo>
                    <a:pt x="0" y="22687"/>
                  </a:lnTo>
                  <a:cubicBezTo>
                    <a:pt x="0" y="10157"/>
                    <a:pt x="10157" y="0"/>
                    <a:pt x="22687" y="0"/>
                  </a:cubicBezTo>
                  <a:close/>
                </a:path>
              </a:pathLst>
            </a:custGeom>
            <a:solidFill>
              <a:srgbClr val="FFFFFF"/>
            </a:solidFill>
          </p:spPr>
          <p:txBody>
            <a:bodyPr/>
            <a:lstStyle/>
            <a:p>
              <a:endParaRPr lang="en-US" sz="1200"/>
            </a:p>
          </p:txBody>
        </p:sp>
        <p:sp>
          <p:nvSpPr>
            <p:cNvPr id="11" name="TextBox 11"/>
            <p:cNvSpPr txBox="1"/>
            <p:nvPr/>
          </p:nvSpPr>
          <p:spPr>
            <a:xfrm>
              <a:off x="0" y="-38100"/>
              <a:ext cx="2516495" cy="400739"/>
            </a:xfrm>
            <a:prstGeom prst="rect">
              <a:avLst/>
            </a:prstGeom>
          </p:spPr>
          <p:txBody>
            <a:bodyPr lIns="33867" tIns="33867" rIns="33867" bIns="33867" rtlCol="0" anchor="ctr"/>
            <a:lstStyle/>
            <a:p>
              <a:pPr algn="ctr">
                <a:lnSpc>
                  <a:spcPts val="1773"/>
                </a:lnSpc>
              </a:pPr>
              <a:endParaRPr sz="1200"/>
            </a:p>
          </p:txBody>
        </p:sp>
      </p:grpSp>
      <p:sp>
        <p:nvSpPr>
          <p:cNvPr id="12" name="Freeform 12"/>
          <p:cNvSpPr/>
          <p:nvPr/>
        </p:nvSpPr>
        <p:spPr>
          <a:xfrm>
            <a:off x="8909650" y="0"/>
            <a:ext cx="3407702" cy="2057400"/>
          </a:xfrm>
          <a:custGeom>
            <a:avLst/>
            <a:gdLst/>
            <a:ahLst/>
            <a:cxnLst/>
            <a:rect l="l" t="t" r="r" b="b"/>
            <a:pathLst>
              <a:path w="5111553" h="3086100">
                <a:moveTo>
                  <a:pt x="0" y="0"/>
                </a:moveTo>
                <a:lnTo>
                  <a:pt x="5111553" y="0"/>
                </a:lnTo>
                <a:lnTo>
                  <a:pt x="5111553" y="3086100"/>
                </a:lnTo>
                <a:lnTo>
                  <a:pt x="0" y="3086100"/>
                </a:lnTo>
                <a:lnTo>
                  <a:pt x="0" y="0"/>
                </a:lnTo>
                <a:close/>
              </a:path>
            </a:pathLst>
          </a:custGeom>
          <a:blipFill>
            <a:blip r:embed="rId4"/>
            <a:stretch>
              <a:fillRect/>
            </a:stretch>
          </a:blipFill>
        </p:spPr>
        <p:txBody>
          <a:bodyPr/>
          <a:lstStyle/>
          <a:p>
            <a:endParaRPr lang="en-US" sz="1200"/>
          </a:p>
        </p:txBody>
      </p:sp>
      <p:sp>
        <p:nvSpPr>
          <p:cNvPr id="13" name="Freeform 13"/>
          <p:cNvSpPr/>
          <p:nvPr/>
        </p:nvSpPr>
        <p:spPr>
          <a:xfrm>
            <a:off x="-445457" y="0"/>
            <a:ext cx="3531616" cy="2132213"/>
          </a:xfrm>
          <a:custGeom>
            <a:avLst/>
            <a:gdLst/>
            <a:ahLst/>
            <a:cxnLst/>
            <a:rect l="l" t="t" r="r" b="b"/>
            <a:pathLst>
              <a:path w="5297424" h="3198319">
                <a:moveTo>
                  <a:pt x="0" y="0"/>
                </a:moveTo>
                <a:lnTo>
                  <a:pt x="5297423" y="0"/>
                </a:lnTo>
                <a:lnTo>
                  <a:pt x="5297423" y="3198319"/>
                </a:lnTo>
                <a:lnTo>
                  <a:pt x="0" y="3198319"/>
                </a:lnTo>
                <a:lnTo>
                  <a:pt x="0" y="0"/>
                </a:lnTo>
                <a:close/>
              </a:path>
            </a:pathLst>
          </a:custGeom>
          <a:blipFill>
            <a:blip r:embed="rId4"/>
            <a:stretch>
              <a:fillRect/>
            </a:stretch>
          </a:blipFill>
        </p:spPr>
        <p:txBody>
          <a:bodyPr/>
          <a:lstStyle/>
          <a:p>
            <a:endParaRPr lang="en-US" sz="1200"/>
          </a:p>
        </p:txBody>
      </p:sp>
      <p:sp>
        <p:nvSpPr>
          <p:cNvPr id="14" name="Freeform 14"/>
          <p:cNvSpPr/>
          <p:nvPr/>
        </p:nvSpPr>
        <p:spPr>
          <a:xfrm>
            <a:off x="-16959" y="1370512"/>
            <a:ext cx="2674620" cy="5486400"/>
          </a:xfrm>
          <a:custGeom>
            <a:avLst/>
            <a:gdLst/>
            <a:ahLst/>
            <a:cxnLst/>
            <a:rect l="l" t="t" r="r" b="b"/>
            <a:pathLst>
              <a:path w="4011930" h="8229600">
                <a:moveTo>
                  <a:pt x="0" y="0"/>
                </a:moveTo>
                <a:lnTo>
                  <a:pt x="4011930" y="0"/>
                </a:lnTo>
                <a:lnTo>
                  <a:pt x="4011930" y="8229600"/>
                </a:lnTo>
                <a:lnTo>
                  <a:pt x="0" y="8229600"/>
                </a:lnTo>
                <a:lnTo>
                  <a:pt x="0" y="0"/>
                </a:lnTo>
                <a:close/>
              </a:path>
            </a:pathLst>
          </a:custGeom>
          <a:blipFill>
            <a:blip r:embed="rId5"/>
            <a:stretch>
              <a:fillRect/>
            </a:stretch>
          </a:blipFill>
        </p:spPr>
        <p:txBody>
          <a:bodyPr/>
          <a:lstStyle/>
          <a:p>
            <a:endParaRPr lang="en-US" sz="1200"/>
          </a:p>
        </p:txBody>
      </p:sp>
      <p:pic>
        <p:nvPicPr>
          <p:cNvPr id="19" name="Picture 18" descr="A close up of a text&#10;&#10;Description automatically generated">
            <a:extLst>
              <a:ext uri="{FF2B5EF4-FFF2-40B4-BE49-F238E27FC236}">
                <a16:creationId xmlns:a16="http://schemas.microsoft.com/office/drawing/2014/main" id="{20C937FD-BC15-869C-06EA-C0F937805B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00" y="2159000"/>
            <a:ext cx="6559865" cy="2284166"/>
          </a:xfrm>
          <a:prstGeom prst="rect">
            <a:avLst/>
          </a:prstGeom>
        </p:spPr>
      </p:pic>
    </p:spTree>
    <p:extLst>
      <p:ext uri="{BB962C8B-B14F-4D97-AF65-F5344CB8AC3E}">
        <p14:creationId xmlns:p14="http://schemas.microsoft.com/office/powerpoint/2010/main" val="310366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flipH="1">
            <a:off x="-227350" y="5045342"/>
            <a:ext cx="6627018" cy="2162065"/>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defTabSz="609630">
              <a:defRPr/>
            </a:pPr>
            <a:endParaRPr lang="en-US" sz="1200">
              <a:solidFill>
                <a:prstClr val="black"/>
              </a:solidFill>
              <a:latin typeface="Calibri"/>
            </a:endParaRPr>
          </a:p>
        </p:txBody>
      </p:sp>
      <p:sp>
        <p:nvSpPr>
          <p:cNvPr id="6" name="Freeform 6"/>
          <p:cNvSpPr/>
          <p:nvPr/>
        </p:nvSpPr>
        <p:spPr>
          <a:xfrm>
            <a:off x="6622196" y="5217014"/>
            <a:ext cx="5695156" cy="1858045"/>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2"/>
            <a:stretch>
              <a:fillRect/>
            </a:stretch>
          </a:blipFill>
        </p:spPr>
        <p:txBody>
          <a:bodyPr/>
          <a:lstStyle/>
          <a:p>
            <a:pPr defTabSz="609630">
              <a:defRPr/>
            </a:pPr>
            <a:endParaRPr lang="en-US" sz="1200">
              <a:solidFill>
                <a:prstClr val="black"/>
              </a:solidFill>
              <a:latin typeface="Calibri"/>
            </a:endParaRPr>
          </a:p>
        </p:txBody>
      </p:sp>
      <p:sp>
        <p:nvSpPr>
          <p:cNvPr id="7" name="Freeform 7"/>
          <p:cNvSpPr/>
          <p:nvPr/>
        </p:nvSpPr>
        <p:spPr>
          <a:xfrm>
            <a:off x="10965929" y="5079340"/>
            <a:ext cx="1499283" cy="1995719"/>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3"/>
            <a:stretch>
              <a:fillRect/>
            </a:stretch>
          </a:blipFill>
        </p:spPr>
        <p:txBody>
          <a:bodyPr/>
          <a:lstStyle/>
          <a:p>
            <a:pPr defTabSz="609630">
              <a:defRPr/>
            </a:pPr>
            <a:endParaRPr lang="en-US" sz="1200">
              <a:solidFill>
                <a:prstClr val="black"/>
              </a:solidFill>
              <a:latin typeface="Calibri"/>
            </a:endParaRPr>
          </a:p>
        </p:txBody>
      </p:sp>
      <p:sp>
        <p:nvSpPr>
          <p:cNvPr id="8" name="Freeform 8"/>
          <p:cNvSpPr/>
          <p:nvPr/>
        </p:nvSpPr>
        <p:spPr>
          <a:xfrm>
            <a:off x="-227350" y="5045342"/>
            <a:ext cx="1600791" cy="2130837"/>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defTabSz="609630">
              <a:defRPr/>
            </a:pPr>
            <a:endParaRPr lang="en-US" sz="1200">
              <a:solidFill>
                <a:prstClr val="black"/>
              </a:solidFill>
              <a:latin typeface="Calibri"/>
            </a:endParaRPr>
          </a:p>
        </p:txBody>
      </p:sp>
      <p:grpSp>
        <p:nvGrpSpPr>
          <p:cNvPr id="17" name="Group 2"/>
          <p:cNvGrpSpPr/>
          <p:nvPr/>
        </p:nvGrpSpPr>
        <p:grpSpPr>
          <a:xfrm>
            <a:off x="457201" y="482600"/>
            <a:ext cx="11277599" cy="62992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defTabSz="609630">
                <a:defRPr/>
              </a:pPr>
              <a:endParaRPr lang="en-US" sz="1200">
                <a:solidFill>
                  <a:prstClr val="black"/>
                </a:solidFill>
                <a:latin typeface="Calibri"/>
              </a:endParaRPr>
            </a:p>
          </p:txBody>
        </p:sp>
        <p:sp>
          <p:nvSpPr>
            <p:cNvPr id="19" name="TextBox 4"/>
            <p:cNvSpPr txBox="1"/>
            <p:nvPr/>
          </p:nvSpPr>
          <p:spPr>
            <a:xfrm>
              <a:off x="0" y="-38100"/>
              <a:ext cx="3847845" cy="1326225"/>
            </a:xfrm>
            <a:prstGeom prst="rect">
              <a:avLst/>
            </a:prstGeom>
          </p:spPr>
          <p:txBody>
            <a:bodyPr lIns="33867" tIns="33867" rIns="33867" bIns="33867" rtlCol="0" anchor="ctr"/>
            <a:lstStyle/>
            <a:p>
              <a:pPr algn="ctr" defTabSz="609630">
                <a:lnSpc>
                  <a:spcPts val="1773"/>
                </a:lnSpc>
                <a:defRPr/>
              </a:pPr>
              <a:endParaRPr sz="1200">
                <a:solidFill>
                  <a:prstClr val="black"/>
                </a:solidFill>
                <a:latin typeface="Calibri"/>
              </a:endParaRPr>
            </a:p>
          </p:txBody>
        </p:sp>
      </p:grpSp>
      <p:grpSp>
        <p:nvGrpSpPr>
          <p:cNvPr id="20" name="Group 19">
            <a:extLst>
              <a:ext uri="{FF2B5EF4-FFF2-40B4-BE49-F238E27FC236}">
                <a16:creationId xmlns:a16="http://schemas.microsoft.com/office/drawing/2014/main" id="{E7730BE0-92D0-A7F3-0A1C-E241AAB02A62}"/>
              </a:ext>
            </a:extLst>
          </p:cNvPr>
          <p:cNvGrpSpPr/>
          <p:nvPr/>
        </p:nvGrpSpPr>
        <p:grpSpPr>
          <a:xfrm>
            <a:off x="1676400" y="177800"/>
            <a:ext cx="8585200" cy="1130808"/>
            <a:chOff x="1490472" y="749808"/>
            <a:chExt cx="9564624" cy="1207008"/>
          </a:xfrm>
        </p:grpSpPr>
        <p:sp>
          <p:nvSpPr>
            <p:cNvPr id="21" name="Rectangle: Rounded Corners 20">
              <a:extLst>
                <a:ext uri="{FF2B5EF4-FFF2-40B4-BE49-F238E27FC236}">
                  <a16:creationId xmlns:a16="http://schemas.microsoft.com/office/drawing/2014/main" id="{2B265BB4-8139-7E8A-F867-7B95C19F81C9}"/>
                </a:ext>
              </a:extLst>
            </p:cNvPr>
            <p:cNvSpPr/>
            <p:nvPr/>
          </p:nvSpPr>
          <p:spPr>
            <a:xfrm>
              <a:off x="1490472" y="749808"/>
              <a:ext cx="9564624" cy="1078992"/>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vi-VN" sz="1200">
                <a:solidFill>
                  <a:prstClr val="white"/>
                </a:solidFill>
                <a:latin typeface="Arial" panose="020B0604020202020204" pitchFamily="34" charset="0"/>
              </a:endParaRPr>
            </a:p>
          </p:txBody>
        </p:sp>
        <p:sp>
          <p:nvSpPr>
            <p:cNvPr id="22" name="Rectangle: Rounded Corners 21">
              <a:extLst>
                <a:ext uri="{FF2B5EF4-FFF2-40B4-BE49-F238E27FC236}">
                  <a16:creationId xmlns:a16="http://schemas.microsoft.com/office/drawing/2014/main" id="{41AA3847-CB69-BDDC-AEB6-BA1A91E7CBC2}"/>
                </a:ext>
              </a:extLst>
            </p:cNvPr>
            <p:cNvSpPr/>
            <p:nvPr/>
          </p:nvSpPr>
          <p:spPr>
            <a:xfrm>
              <a:off x="1490472" y="877824"/>
              <a:ext cx="9564624" cy="1078992"/>
            </a:xfrm>
            <a:prstGeom prst="round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r>
                <a:rPr lang="en-US" sz="3600" dirty="0">
                  <a:solidFill>
                    <a:srgbClr val="FF0000"/>
                  </a:solidFill>
                  <a:latin typeface="#9Slide03 BoosterNextFYBlack" panose="02000A03000000020004" pitchFamily="2" charset="-93"/>
                  <a:ea typeface="MS Mincho" panose="02020609040205080304" pitchFamily="49" charset="-128"/>
                </a:rPr>
                <a:t>2. </a:t>
              </a:r>
              <a:r>
                <a:rPr lang="vi-VN" sz="3600" dirty="0">
                  <a:solidFill>
                    <a:srgbClr val="FF0000"/>
                  </a:solidFill>
                  <a:latin typeface="#9Slide03 BoosterNextFYBlack" panose="02000A03000000020004" pitchFamily="2" charset="-93"/>
                  <a:ea typeface="MS Mincho" panose="02020609040205080304" pitchFamily="49" charset="-128"/>
                </a:rPr>
                <a:t>Tìm đọc sách báo viết về người tốt, việc tốt.</a:t>
              </a:r>
              <a:endParaRPr lang="vi-VN" sz="3600" b="1" dirty="0">
                <a:solidFill>
                  <a:srgbClr val="FF0000"/>
                </a:solidFill>
                <a:latin typeface="#9Slide03 BoosterNextFYBlack" panose="02000A03000000020004" pitchFamily="2" charset="-93"/>
                <a:ea typeface="Times New Roman" panose="02020603050405020304" pitchFamily="18" charset="0"/>
              </a:endParaRPr>
            </a:p>
          </p:txBody>
        </p:sp>
      </p:grpSp>
      <p:pic>
        <p:nvPicPr>
          <p:cNvPr id="3074" name="Picture 2" descr="Tìm hiểu cách viết bài văn tả người trang 11, 12 lớp 5 | Kết nối tri thức Giải Tiếng Việt lớp 5">
            <a:extLst>
              <a:ext uri="{FF2B5EF4-FFF2-40B4-BE49-F238E27FC236}">
                <a16:creationId xmlns:a16="http://schemas.microsoft.com/office/drawing/2014/main" id="{B85AC4B9-7651-3C2C-E3D9-8758288F51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5200" y="1905000"/>
            <a:ext cx="8382000"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96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wipe(down)">
                                      <p:cBhvr>
                                        <p:cTn id="1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01E21B22-A39A-8821-2867-66E80C8819D8}"/>
              </a:ext>
            </a:extLst>
          </p:cNvPr>
          <p:cNvPicPr>
            <a:picLocks noChangeAspect="1"/>
          </p:cNvPicPr>
          <p:nvPr/>
        </p:nvPicPr>
        <p:blipFill>
          <a:blip r:embed="rId3"/>
          <a:stretch>
            <a:fillRect/>
          </a:stretch>
        </p:blipFill>
        <p:spPr>
          <a:xfrm>
            <a:off x="1798207" y="375120"/>
            <a:ext cx="8427829" cy="4053901"/>
          </a:xfrm>
          <a:prstGeom prst="rect">
            <a:avLst/>
          </a:prstGeom>
        </p:spPr>
      </p:pic>
    </p:spTree>
    <p:extLst>
      <p:ext uri="{BB962C8B-B14F-4D97-AF65-F5344CB8AC3E}">
        <p14:creationId xmlns:p14="http://schemas.microsoft.com/office/powerpoint/2010/main" val="1571647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ái Đất Này Là Của Chúng Mình">
            <a:hlinkClick r:id="" action="ppaction://media"/>
            <a:extLst>
              <a:ext uri="{FF2B5EF4-FFF2-40B4-BE49-F238E27FC236}">
                <a16:creationId xmlns:a16="http://schemas.microsoft.com/office/drawing/2014/main" id="{20C91536-DBA3-0A58-E7BE-D63745718A1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30860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7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227350" y="5045342"/>
            <a:ext cx="6627018" cy="2162065"/>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defTabSz="609630">
              <a:defRPr/>
            </a:pPr>
            <a:endParaRPr lang="en-US" sz="1200">
              <a:solidFill>
                <a:prstClr val="black"/>
              </a:solidFill>
              <a:latin typeface="Calibri"/>
            </a:endParaRPr>
          </a:p>
        </p:txBody>
      </p:sp>
      <p:sp>
        <p:nvSpPr>
          <p:cNvPr id="3" name="Freeform 3"/>
          <p:cNvSpPr/>
          <p:nvPr/>
        </p:nvSpPr>
        <p:spPr>
          <a:xfrm>
            <a:off x="3904728" y="4330439"/>
            <a:ext cx="8412625" cy="2744619"/>
          </a:xfrm>
          <a:custGeom>
            <a:avLst/>
            <a:gdLst/>
            <a:ahLst/>
            <a:cxnLst/>
            <a:rect l="l" t="t" r="r" b="b"/>
            <a:pathLst>
              <a:path w="12618937" h="4116928">
                <a:moveTo>
                  <a:pt x="0" y="0"/>
                </a:moveTo>
                <a:lnTo>
                  <a:pt x="12618937" y="0"/>
                </a:lnTo>
                <a:lnTo>
                  <a:pt x="12618937" y="4116928"/>
                </a:lnTo>
                <a:lnTo>
                  <a:pt x="0" y="4116928"/>
                </a:lnTo>
                <a:lnTo>
                  <a:pt x="0" y="0"/>
                </a:lnTo>
                <a:close/>
              </a:path>
            </a:pathLst>
          </a:custGeom>
          <a:blipFill>
            <a:blip r:embed="rId2"/>
            <a:stretch>
              <a:fillRect/>
            </a:stretch>
          </a:blipFill>
        </p:spPr>
        <p:txBody>
          <a:bodyPr/>
          <a:lstStyle/>
          <a:p>
            <a:pPr defTabSz="609630">
              <a:defRPr/>
            </a:pPr>
            <a:endParaRPr lang="en-US" sz="1200">
              <a:solidFill>
                <a:prstClr val="black"/>
              </a:solidFill>
              <a:latin typeface="Calibri"/>
            </a:endParaRPr>
          </a:p>
        </p:txBody>
      </p:sp>
      <p:sp>
        <p:nvSpPr>
          <p:cNvPr id="4" name="Freeform 4"/>
          <p:cNvSpPr/>
          <p:nvPr/>
        </p:nvSpPr>
        <p:spPr>
          <a:xfrm>
            <a:off x="9983069" y="3771041"/>
            <a:ext cx="2482143" cy="3304017"/>
          </a:xfrm>
          <a:custGeom>
            <a:avLst/>
            <a:gdLst/>
            <a:ahLst/>
            <a:cxnLst/>
            <a:rect l="l" t="t" r="r" b="b"/>
            <a:pathLst>
              <a:path w="3723215" h="4956026">
                <a:moveTo>
                  <a:pt x="0" y="0"/>
                </a:moveTo>
                <a:lnTo>
                  <a:pt x="3723215" y="0"/>
                </a:lnTo>
                <a:lnTo>
                  <a:pt x="3723215" y="4956026"/>
                </a:lnTo>
                <a:lnTo>
                  <a:pt x="0" y="4956026"/>
                </a:lnTo>
                <a:lnTo>
                  <a:pt x="0" y="0"/>
                </a:lnTo>
                <a:close/>
              </a:path>
            </a:pathLst>
          </a:custGeom>
          <a:blipFill>
            <a:blip r:embed="rId3"/>
            <a:stretch>
              <a:fillRect/>
            </a:stretch>
          </a:blipFill>
        </p:spPr>
        <p:txBody>
          <a:bodyPr/>
          <a:lstStyle/>
          <a:p>
            <a:pPr defTabSz="609630">
              <a:defRPr/>
            </a:pPr>
            <a:endParaRPr lang="en-US" sz="1200">
              <a:solidFill>
                <a:prstClr val="black"/>
              </a:solidFill>
              <a:latin typeface="Calibri"/>
            </a:endParaRPr>
          </a:p>
        </p:txBody>
      </p:sp>
      <p:sp>
        <p:nvSpPr>
          <p:cNvPr id="5" name="Freeform 5"/>
          <p:cNvSpPr/>
          <p:nvPr/>
        </p:nvSpPr>
        <p:spPr>
          <a:xfrm>
            <a:off x="-227350" y="5045342"/>
            <a:ext cx="1600791" cy="2130837"/>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defTabSz="609630">
              <a:defRPr/>
            </a:pPr>
            <a:endParaRPr lang="en-US" sz="1200">
              <a:solidFill>
                <a:prstClr val="black"/>
              </a:solidFill>
              <a:latin typeface="Calibri"/>
            </a:endParaRPr>
          </a:p>
        </p:txBody>
      </p:sp>
      <p:grpSp>
        <p:nvGrpSpPr>
          <p:cNvPr id="6" name="Group 6"/>
          <p:cNvGrpSpPr/>
          <p:nvPr/>
        </p:nvGrpSpPr>
        <p:grpSpPr>
          <a:xfrm>
            <a:off x="2794000" y="635000"/>
            <a:ext cx="6369877" cy="2346104"/>
            <a:chOff x="0" y="0"/>
            <a:chExt cx="2516495" cy="1412191"/>
          </a:xfrm>
        </p:grpSpPr>
        <p:sp>
          <p:nvSpPr>
            <p:cNvPr id="7" name="Freeform 7"/>
            <p:cNvSpPr/>
            <p:nvPr/>
          </p:nvSpPr>
          <p:spPr>
            <a:xfrm>
              <a:off x="0" y="0"/>
              <a:ext cx="2516495" cy="1412191"/>
            </a:xfrm>
            <a:custGeom>
              <a:avLst/>
              <a:gdLst/>
              <a:ahLst/>
              <a:cxnLst/>
              <a:rect l="l" t="t" r="r" b="b"/>
              <a:pathLst>
                <a:path w="2516495" h="1412191">
                  <a:moveTo>
                    <a:pt x="22687" y="0"/>
                  </a:moveTo>
                  <a:lnTo>
                    <a:pt x="2493807" y="0"/>
                  </a:lnTo>
                  <a:cubicBezTo>
                    <a:pt x="2506337" y="0"/>
                    <a:pt x="2516495" y="10157"/>
                    <a:pt x="2516495" y="22687"/>
                  </a:cubicBezTo>
                  <a:lnTo>
                    <a:pt x="2516495" y="1389503"/>
                  </a:lnTo>
                  <a:cubicBezTo>
                    <a:pt x="2516495" y="1395520"/>
                    <a:pt x="2514104" y="1401291"/>
                    <a:pt x="2509850" y="1405546"/>
                  </a:cubicBezTo>
                  <a:cubicBezTo>
                    <a:pt x="2505595" y="1409800"/>
                    <a:pt x="2499824" y="1412191"/>
                    <a:pt x="2493807" y="1412191"/>
                  </a:cubicBezTo>
                  <a:lnTo>
                    <a:pt x="22687" y="1412191"/>
                  </a:lnTo>
                  <a:cubicBezTo>
                    <a:pt x="10157" y="1412191"/>
                    <a:pt x="0" y="1402033"/>
                    <a:pt x="0" y="1389503"/>
                  </a:cubicBezTo>
                  <a:lnTo>
                    <a:pt x="0" y="22687"/>
                  </a:lnTo>
                  <a:cubicBezTo>
                    <a:pt x="0" y="10157"/>
                    <a:pt x="10157" y="0"/>
                    <a:pt x="22687" y="0"/>
                  </a:cubicBezTo>
                  <a:close/>
                </a:path>
              </a:pathLst>
            </a:custGeom>
            <a:solidFill>
              <a:srgbClr val="FFFFFF"/>
            </a:solidFill>
          </p:spPr>
          <p:txBody>
            <a:bodyPr/>
            <a:lstStyle/>
            <a:p>
              <a:pPr defTabSz="609630">
                <a:defRPr/>
              </a:pPr>
              <a:endParaRPr lang="en-US" sz="1200">
                <a:solidFill>
                  <a:prstClr val="black"/>
                </a:solidFill>
                <a:latin typeface="Calibri"/>
              </a:endParaRPr>
            </a:p>
          </p:txBody>
        </p:sp>
        <p:sp>
          <p:nvSpPr>
            <p:cNvPr id="8" name="TextBox 8"/>
            <p:cNvSpPr txBox="1"/>
            <p:nvPr/>
          </p:nvSpPr>
          <p:spPr>
            <a:xfrm>
              <a:off x="0" y="-38100"/>
              <a:ext cx="2516495" cy="1450291"/>
            </a:xfrm>
            <a:prstGeom prst="rect">
              <a:avLst/>
            </a:prstGeom>
          </p:spPr>
          <p:txBody>
            <a:bodyPr lIns="33867" tIns="33867" rIns="33867" bIns="33867" rtlCol="0" anchor="ctr"/>
            <a:lstStyle/>
            <a:p>
              <a:pPr algn="ctr" defTabSz="609630">
                <a:lnSpc>
                  <a:spcPts val="1773"/>
                </a:lnSpc>
                <a:defRPr/>
              </a:pPr>
              <a:endParaRPr sz="1200">
                <a:solidFill>
                  <a:prstClr val="black"/>
                </a:solidFill>
                <a:latin typeface="Calibri"/>
              </a:endParaRPr>
            </a:p>
          </p:txBody>
        </p:sp>
      </p:grpSp>
      <p:sp>
        <p:nvSpPr>
          <p:cNvPr id="9" name="Freeform 9"/>
          <p:cNvSpPr/>
          <p:nvPr/>
        </p:nvSpPr>
        <p:spPr>
          <a:xfrm>
            <a:off x="9753600" y="127000"/>
            <a:ext cx="2730514" cy="1930400"/>
          </a:xfrm>
          <a:custGeom>
            <a:avLst/>
            <a:gdLst/>
            <a:ahLst/>
            <a:cxnLst/>
            <a:rect l="l" t="t" r="r" b="b"/>
            <a:pathLst>
              <a:path w="6686571" h="4037018">
                <a:moveTo>
                  <a:pt x="0" y="0"/>
                </a:moveTo>
                <a:lnTo>
                  <a:pt x="6686572" y="0"/>
                </a:lnTo>
                <a:lnTo>
                  <a:pt x="6686572" y="4037018"/>
                </a:lnTo>
                <a:lnTo>
                  <a:pt x="0" y="4037018"/>
                </a:lnTo>
                <a:lnTo>
                  <a:pt x="0" y="0"/>
                </a:lnTo>
                <a:close/>
              </a:path>
            </a:pathLst>
          </a:custGeom>
          <a:blipFill>
            <a:blip r:embed="rId4"/>
            <a:stretch>
              <a:fillRect/>
            </a:stretch>
          </a:blipFill>
        </p:spPr>
        <p:txBody>
          <a:bodyPr/>
          <a:lstStyle/>
          <a:p>
            <a:pPr defTabSz="609630">
              <a:defRPr/>
            </a:pPr>
            <a:endParaRPr lang="en-US" sz="1200">
              <a:solidFill>
                <a:prstClr val="black"/>
              </a:solidFill>
              <a:latin typeface="Calibri"/>
            </a:endParaRPr>
          </a:p>
        </p:txBody>
      </p:sp>
      <p:sp>
        <p:nvSpPr>
          <p:cNvPr id="10" name="Freeform 10"/>
          <p:cNvSpPr/>
          <p:nvPr/>
        </p:nvSpPr>
        <p:spPr>
          <a:xfrm>
            <a:off x="-445457" y="0"/>
            <a:ext cx="3341057" cy="2057400"/>
          </a:xfrm>
          <a:custGeom>
            <a:avLst/>
            <a:gdLst/>
            <a:ahLst/>
            <a:cxnLst/>
            <a:rect l="l" t="t" r="r" b="b"/>
            <a:pathLst>
              <a:path w="7017176" h="4236620">
                <a:moveTo>
                  <a:pt x="0" y="0"/>
                </a:moveTo>
                <a:lnTo>
                  <a:pt x="7017176" y="0"/>
                </a:lnTo>
                <a:lnTo>
                  <a:pt x="7017176" y="4236620"/>
                </a:lnTo>
                <a:lnTo>
                  <a:pt x="0" y="4236620"/>
                </a:lnTo>
                <a:lnTo>
                  <a:pt x="0" y="0"/>
                </a:lnTo>
                <a:close/>
              </a:path>
            </a:pathLst>
          </a:custGeom>
          <a:blipFill>
            <a:blip r:embed="rId4"/>
            <a:stretch>
              <a:fillRect/>
            </a:stretch>
          </a:blipFill>
        </p:spPr>
        <p:txBody>
          <a:bodyPr/>
          <a:lstStyle/>
          <a:p>
            <a:pPr defTabSz="609630">
              <a:defRPr/>
            </a:pPr>
            <a:endParaRPr lang="en-US" sz="1200">
              <a:solidFill>
                <a:prstClr val="black"/>
              </a:solidFill>
              <a:latin typeface="Calibri"/>
            </a:endParaRPr>
          </a:p>
        </p:txBody>
      </p:sp>
      <p:sp>
        <p:nvSpPr>
          <p:cNvPr id="11" name="TextBox 11"/>
          <p:cNvSpPr txBox="1"/>
          <p:nvPr/>
        </p:nvSpPr>
        <p:spPr>
          <a:xfrm>
            <a:off x="3184939" y="796704"/>
            <a:ext cx="5813884" cy="1846659"/>
          </a:xfrm>
          <a:prstGeom prst="rect">
            <a:avLst/>
          </a:prstGeom>
        </p:spPr>
        <p:txBody>
          <a:bodyPr wrap="square" lIns="0" tIns="0" rIns="0" bIns="0" rtlCol="0" anchor="t">
            <a:spAutoFit/>
          </a:bodyPr>
          <a:lstStyle/>
          <a:p>
            <a:pPr algn="ctr" defTabSz="609630">
              <a:defRPr/>
            </a:pPr>
            <a:r>
              <a:rPr lang="vi-VN" sz="4000" dirty="0">
                <a:solidFill>
                  <a:srgbClr val="000000"/>
                </a:solidFill>
                <a:latin typeface="Cambria" panose="02040503050406030204" pitchFamily="18" charset="0"/>
                <a:ea typeface="Cambria" panose="02040503050406030204" pitchFamily="18" charset="0"/>
                <a:cs typeface="Loubag"/>
                <a:sym typeface="Loubag"/>
              </a:rPr>
              <a:t>Trong bài hát các bạn nhỏ có những màu  màu da khác nhau như thế nào?</a:t>
            </a:r>
            <a:endParaRPr lang="en-US" sz="4000" dirty="0">
              <a:solidFill>
                <a:srgbClr val="000000"/>
              </a:solidFill>
              <a:latin typeface="Cambria" panose="02040503050406030204" pitchFamily="18" charset="0"/>
              <a:ea typeface="Cambria" panose="02040503050406030204" pitchFamily="18" charset="0"/>
              <a:cs typeface="Loubag"/>
              <a:sym typeface="Loubag"/>
            </a:endParaRPr>
          </a:p>
        </p:txBody>
      </p:sp>
      <p:sp>
        <p:nvSpPr>
          <p:cNvPr id="12" name="Freeform 10">
            <a:extLst>
              <a:ext uri="{FF2B5EF4-FFF2-40B4-BE49-F238E27FC236}">
                <a16:creationId xmlns:a16="http://schemas.microsoft.com/office/drawing/2014/main" id="{60CFA2EA-1AA8-F80A-6E89-C176755766E5}"/>
              </a:ext>
            </a:extLst>
          </p:cNvPr>
          <p:cNvSpPr/>
          <p:nvPr/>
        </p:nvSpPr>
        <p:spPr>
          <a:xfrm>
            <a:off x="304800" y="2108200"/>
            <a:ext cx="2414864" cy="4927600"/>
          </a:xfrm>
          <a:custGeom>
            <a:avLst/>
            <a:gdLst/>
            <a:ahLst/>
            <a:cxnLst/>
            <a:rect l="l" t="t" r="r" b="b"/>
            <a:pathLst>
              <a:path w="4577715" h="8229600">
                <a:moveTo>
                  <a:pt x="0" y="0"/>
                </a:moveTo>
                <a:lnTo>
                  <a:pt x="4577715" y="0"/>
                </a:lnTo>
                <a:lnTo>
                  <a:pt x="4577715" y="8229600"/>
                </a:lnTo>
                <a:lnTo>
                  <a:pt x="0" y="8229600"/>
                </a:lnTo>
                <a:lnTo>
                  <a:pt x="0" y="0"/>
                </a:lnTo>
                <a:close/>
              </a:path>
            </a:pathLst>
          </a:custGeom>
          <a:blipFill>
            <a:blip r:embed="rId5"/>
            <a:stretch>
              <a:fillRect/>
            </a:stretch>
          </a:blipFill>
        </p:spPr>
        <p:txBody>
          <a:bodyPr/>
          <a:lstStyle/>
          <a:p>
            <a:endParaRPr lang="en-US" sz="1200"/>
          </a:p>
        </p:txBody>
      </p:sp>
      <p:grpSp>
        <p:nvGrpSpPr>
          <p:cNvPr id="14" name="Group 13">
            <a:extLst>
              <a:ext uri="{FF2B5EF4-FFF2-40B4-BE49-F238E27FC236}">
                <a16:creationId xmlns:a16="http://schemas.microsoft.com/office/drawing/2014/main" id="{5BCC1A5C-DCD7-8A3C-8709-98DBBA9354E9}"/>
              </a:ext>
            </a:extLst>
          </p:cNvPr>
          <p:cNvGrpSpPr/>
          <p:nvPr/>
        </p:nvGrpSpPr>
        <p:grpSpPr>
          <a:xfrm rot="722021">
            <a:off x="3625475" y="3449723"/>
            <a:ext cx="6906065" cy="1743307"/>
            <a:chOff x="676348" y="769676"/>
            <a:chExt cx="3968803" cy="2092399"/>
          </a:xfrm>
        </p:grpSpPr>
        <p:sp>
          <p:nvSpPr>
            <p:cNvPr id="15" name="Freeform 3">
              <a:extLst>
                <a:ext uri="{FF2B5EF4-FFF2-40B4-BE49-F238E27FC236}">
                  <a16:creationId xmlns:a16="http://schemas.microsoft.com/office/drawing/2014/main" id="{6B52D482-A873-B9F1-0BD4-8F0F8C1B6DB5}"/>
                </a:ext>
              </a:extLst>
            </p:cNvPr>
            <p:cNvSpPr/>
            <p:nvPr/>
          </p:nvSpPr>
          <p:spPr>
            <a:xfrm rot="4753296">
              <a:off x="1614550" y="-168526"/>
              <a:ext cx="2092399" cy="3968803"/>
            </a:xfrm>
            <a:custGeom>
              <a:avLst/>
              <a:gdLst/>
              <a:ahLst/>
              <a:cxnLst/>
              <a:rect l="l" t="t" r="r" b="b"/>
              <a:pathLst>
                <a:path w="2369333" h="3360756">
                  <a:moveTo>
                    <a:pt x="0" y="0"/>
                  </a:moveTo>
                  <a:lnTo>
                    <a:pt x="2369333" y="0"/>
                  </a:lnTo>
                  <a:lnTo>
                    <a:pt x="2369333" y="3360756"/>
                  </a:lnTo>
                  <a:lnTo>
                    <a:pt x="0" y="3360756"/>
                  </a:lnTo>
                  <a:lnTo>
                    <a:pt x="0" y="0"/>
                  </a:lnTo>
                  <a:close/>
                </a:path>
              </a:pathLst>
            </a:custGeom>
            <a:blipFill>
              <a:blip r:embed="rId6"/>
              <a:stretch>
                <a:fillRect/>
              </a:stretch>
            </a:blipFill>
          </p:spPr>
          <p:txBody>
            <a:bodyPr/>
            <a:lstStyle/>
            <a:p>
              <a:pPr defTabSz="609630">
                <a:defRPr/>
              </a:pPr>
              <a:endParaRPr lang="vi-VN" sz="1200" b="1" kern="0">
                <a:solidFill>
                  <a:srgbClr val="FF0000"/>
                </a:solidFill>
              </a:endParaRPr>
            </a:p>
          </p:txBody>
        </p:sp>
        <p:sp>
          <p:nvSpPr>
            <p:cNvPr id="16" name="TextBox 15">
              <a:extLst>
                <a:ext uri="{FF2B5EF4-FFF2-40B4-BE49-F238E27FC236}">
                  <a16:creationId xmlns:a16="http://schemas.microsoft.com/office/drawing/2014/main" id="{34F7DC3F-4BA2-BF0D-52FA-B1DFF332EE25}"/>
                </a:ext>
              </a:extLst>
            </p:cNvPr>
            <p:cNvSpPr txBox="1"/>
            <p:nvPr/>
          </p:nvSpPr>
          <p:spPr>
            <a:xfrm rot="20877293">
              <a:off x="1539236" y="944152"/>
              <a:ext cx="2243023" cy="1529349"/>
            </a:xfrm>
            <a:prstGeom prst="rect">
              <a:avLst/>
            </a:prstGeom>
            <a:noFill/>
          </p:spPr>
          <p:txBody>
            <a:bodyPr wrap="none" rtlCol="0">
              <a:spAutoFit/>
            </a:bodyPr>
            <a:lstStyle/>
            <a:p>
              <a:pPr marL="13971" algn="just">
                <a:lnSpc>
                  <a:spcPct val="120000"/>
                </a:lnSpc>
              </a:pPr>
              <a:r>
                <a:rPr lang="en-US" sz="3200" b="1" dirty="0" err="1">
                  <a:solidFill>
                    <a:srgbClr val="FF0000"/>
                  </a:solidFill>
                  <a:latin typeface="Cambria" panose="02040503050406030204" pitchFamily="18" charset="0"/>
                  <a:ea typeface="Cambria" panose="02040503050406030204" pitchFamily="18" charset="0"/>
                </a:rPr>
                <a:t>Bạn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có</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màu</a:t>
              </a:r>
              <a:r>
                <a:rPr lang="en-US" sz="3200" b="1" dirty="0">
                  <a:solidFill>
                    <a:srgbClr val="FF0000"/>
                  </a:solidFill>
                  <a:latin typeface="Cambria" panose="02040503050406030204" pitchFamily="18" charset="0"/>
                  <a:ea typeface="Cambria" panose="02040503050406030204" pitchFamily="18" charset="0"/>
                </a:rPr>
                <a:t> da </a:t>
              </a:r>
              <a:r>
                <a:rPr lang="en-US" sz="3200" b="1" dirty="0" err="1">
                  <a:solidFill>
                    <a:srgbClr val="FF0000"/>
                  </a:solidFill>
                  <a:latin typeface="Cambria" panose="02040503050406030204" pitchFamily="18" charset="0"/>
                  <a:ea typeface="Cambria" panose="02040503050406030204" pitchFamily="18" charset="0"/>
                </a:rPr>
                <a:t>vàng</a:t>
              </a:r>
              <a:endParaRPr lang="en-US" sz="3200" b="1" dirty="0">
                <a:solidFill>
                  <a:srgbClr val="FF0000"/>
                </a:solidFill>
                <a:latin typeface="Cambria" panose="02040503050406030204" pitchFamily="18" charset="0"/>
                <a:ea typeface="Cambria" panose="02040503050406030204" pitchFamily="18" charset="0"/>
              </a:endParaRPr>
            </a:p>
            <a:p>
              <a:pPr marL="13971" algn="just">
                <a:lnSpc>
                  <a:spcPct val="120000"/>
                </a:lnSpc>
              </a:pPr>
              <a:r>
                <a:rPr lang="en-US" sz="3200" b="1" dirty="0">
                  <a:solidFill>
                    <a:srgbClr val="FF0000"/>
                  </a:solidFill>
                  <a:latin typeface="Cambria" panose="02040503050406030204" pitchFamily="18" charset="0"/>
                  <a:ea typeface="Cambria" panose="02040503050406030204" pitchFamily="18" charset="0"/>
                </a:rPr>
                <a:t> da </a:t>
              </a:r>
              <a:r>
                <a:rPr lang="en-US" sz="3200" b="1" dirty="0" err="1">
                  <a:solidFill>
                    <a:srgbClr val="FF0000"/>
                  </a:solidFill>
                  <a:latin typeface="Cambria" panose="02040503050406030204" pitchFamily="18" charset="0"/>
                  <a:ea typeface="Cambria" panose="02040503050406030204" pitchFamily="18" charset="0"/>
                </a:rPr>
                <a:t>trắng</a:t>
              </a:r>
              <a:r>
                <a:rPr lang="en-US" sz="3200" b="1" dirty="0">
                  <a:solidFill>
                    <a:srgbClr val="FF0000"/>
                  </a:solidFill>
                  <a:latin typeface="Cambria" panose="02040503050406030204" pitchFamily="18" charset="0"/>
                  <a:ea typeface="Cambria" panose="02040503050406030204" pitchFamily="18" charset="0"/>
                </a:rPr>
                <a:t>, da </a:t>
              </a:r>
              <a:r>
                <a:rPr lang="en-US" sz="3200" b="1" dirty="0" err="1">
                  <a:solidFill>
                    <a:srgbClr val="FF0000"/>
                  </a:solidFill>
                  <a:latin typeface="Cambria" panose="02040503050406030204" pitchFamily="18" charset="0"/>
                  <a:ea typeface="Cambria" panose="02040503050406030204" pitchFamily="18" charset="0"/>
                </a:rPr>
                <a:t>đen</a:t>
              </a:r>
              <a:r>
                <a:rPr lang="en-US" sz="3200" b="1" dirty="0">
                  <a:solidFill>
                    <a:srgbClr val="FF0000"/>
                  </a:solidFill>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1264874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227350" y="5045342"/>
            <a:ext cx="6627018" cy="2162065"/>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defTabSz="609630">
              <a:defRPr/>
            </a:pPr>
            <a:endParaRPr lang="en-US" sz="1200">
              <a:solidFill>
                <a:prstClr val="black"/>
              </a:solidFill>
              <a:latin typeface="Calibri"/>
            </a:endParaRPr>
          </a:p>
        </p:txBody>
      </p:sp>
      <p:sp>
        <p:nvSpPr>
          <p:cNvPr id="3" name="Freeform 3"/>
          <p:cNvSpPr/>
          <p:nvPr/>
        </p:nvSpPr>
        <p:spPr>
          <a:xfrm>
            <a:off x="3904728" y="4330439"/>
            <a:ext cx="8412625" cy="2744619"/>
          </a:xfrm>
          <a:custGeom>
            <a:avLst/>
            <a:gdLst/>
            <a:ahLst/>
            <a:cxnLst/>
            <a:rect l="l" t="t" r="r" b="b"/>
            <a:pathLst>
              <a:path w="12618937" h="4116928">
                <a:moveTo>
                  <a:pt x="0" y="0"/>
                </a:moveTo>
                <a:lnTo>
                  <a:pt x="12618937" y="0"/>
                </a:lnTo>
                <a:lnTo>
                  <a:pt x="12618937" y="4116928"/>
                </a:lnTo>
                <a:lnTo>
                  <a:pt x="0" y="4116928"/>
                </a:lnTo>
                <a:lnTo>
                  <a:pt x="0" y="0"/>
                </a:lnTo>
                <a:close/>
              </a:path>
            </a:pathLst>
          </a:custGeom>
          <a:blipFill>
            <a:blip r:embed="rId2"/>
            <a:stretch>
              <a:fillRect/>
            </a:stretch>
          </a:blipFill>
        </p:spPr>
        <p:txBody>
          <a:bodyPr/>
          <a:lstStyle/>
          <a:p>
            <a:pPr defTabSz="609630">
              <a:defRPr/>
            </a:pPr>
            <a:endParaRPr lang="en-US" sz="1200">
              <a:solidFill>
                <a:prstClr val="black"/>
              </a:solidFill>
              <a:latin typeface="Calibri"/>
            </a:endParaRPr>
          </a:p>
        </p:txBody>
      </p:sp>
      <p:sp>
        <p:nvSpPr>
          <p:cNvPr id="4" name="Freeform 4"/>
          <p:cNvSpPr/>
          <p:nvPr/>
        </p:nvSpPr>
        <p:spPr>
          <a:xfrm>
            <a:off x="9983069" y="3771041"/>
            <a:ext cx="2482143" cy="3304017"/>
          </a:xfrm>
          <a:custGeom>
            <a:avLst/>
            <a:gdLst/>
            <a:ahLst/>
            <a:cxnLst/>
            <a:rect l="l" t="t" r="r" b="b"/>
            <a:pathLst>
              <a:path w="3723215" h="4956026">
                <a:moveTo>
                  <a:pt x="0" y="0"/>
                </a:moveTo>
                <a:lnTo>
                  <a:pt x="3723215" y="0"/>
                </a:lnTo>
                <a:lnTo>
                  <a:pt x="3723215" y="4956026"/>
                </a:lnTo>
                <a:lnTo>
                  <a:pt x="0" y="4956026"/>
                </a:lnTo>
                <a:lnTo>
                  <a:pt x="0" y="0"/>
                </a:lnTo>
                <a:close/>
              </a:path>
            </a:pathLst>
          </a:custGeom>
          <a:blipFill>
            <a:blip r:embed="rId3"/>
            <a:stretch>
              <a:fillRect/>
            </a:stretch>
          </a:blipFill>
        </p:spPr>
        <p:txBody>
          <a:bodyPr/>
          <a:lstStyle/>
          <a:p>
            <a:pPr defTabSz="609630">
              <a:defRPr/>
            </a:pPr>
            <a:endParaRPr lang="en-US" sz="1200">
              <a:solidFill>
                <a:prstClr val="black"/>
              </a:solidFill>
              <a:latin typeface="Calibri"/>
            </a:endParaRPr>
          </a:p>
        </p:txBody>
      </p:sp>
      <p:sp>
        <p:nvSpPr>
          <p:cNvPr id="5" name="Freeform 5"/>
          <p:cNvSpPr/>
          <p:nvPr/>
        </p:nvSpPr>
        <p:spPr>
          <a:xfrm>
            <a:off x="-227350" y="5045342"/>
            <a:ext cx="1600791" cy="2130837"/>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defTabSz="609630">
              <a:defRPr/>
            </a:pPr>
            <a:endParaRPr lang="en-US" sz="1200">
              <a:solidFill>
                <a:prstClr val="black"/>
              </a:solidFill>
              <a:latin typeface="Calibri"/>
            </a:endParaRPr>
          </a:p>
        </p:txBody>
      </p:sp>
      <p:grpSp>
        <p:nvGrpSpPr>
          <p:cNvPr id="6" name="Group 6"/>
          <p:cNvGrpSpPr/>
          <p:nvPr/>
        </p:nvGrpSpPr>
        <p:grpSpPr>
          <a:xfrm>
            <a:off x="2794000" y="635000"/>
            <a:ext cx="7924800" cy="2346104"/>
            <a:chOff x="0" y="0"/>
            <a:chExt cx="2516495" cy="1412191"/>
          </a:xfrm>
        </p:grpSpPr>
        <p:sp>
          <p:nvSpPr>
            <p:cNvPr id="7" name="Freeform 7"/>
            <p:cNvSpPr/>
            <p:nvPr/>
          </p:nvSpPr>
          <p:spPr>
            <a:xfrm>
              <a:off x="0" y="0"/>
              <a:ext cx="2516495" cy="1412191"/>
            </a:xfrm>
            <a:custGeom>
              <a:avLst/>
              <a:gdLst/>
              <a:ahLst/>
              <a:cxnLst/>
              <a:rect l="l" t="t" r="r" b="b"/>
              <a:pathLst>
                <a:path w="2516495" h="1412191">
                  <a:moveTo>
                    <a:pt x="22687" y="0"/>
                  </a:moveTo>
                  <a:lnTo>
                    <a:pt x="2493807" y="0"/>
                  </a:lnTo>
                  <a:cubicBezTo>
                    <a:pt x="2506337" y="0"/>
                    <a:pt x="2516495" y="10157"/>
                    <a:pt x="2516495" y="22687"/>
                  </a:cubicBezTo>
                  <a:lnTo>
                    <a:pt x="2516495" y="1389503"/>
                  </a:lnTo>
                  <a:cubicBezTo>
                    <a:pt x="2516495" y="1395520"/>
                    <a:pt x="2514104" y="1401291"/>
                    <a:pt x="2509850" y="1405546"/>
                  </a:cubicBezTo>
                  <a:cubicBezTo>
                    <a:pt x="2505595" y="1409800"/>
                    <a:pt x="2499824" y="1412191"/>
                    <a:pt x="2493807" y="1412191"/>
                  </a:cubicBezTo>
                  <a:lnTo>
                    <a:pt x="22687" y="1412191"/>
                  </a:lnTo>
                  <a:cubicBezTo>
                    <a:pt x="10157" y="1412191"/>
                    <a:pt x="0" y="1402033"/>
                    <a:pt x="0" y="1389503"/>
                  </a:cubicBezTo>
                  <a:lnTo>
                    <a:pt x="0" y="22687"/>
                  </a:lnTo>
                  <a:cubicBezTo>
                    <a:pt x="0" y="10157"/>
                    <a:pt x="10157" y="0"/>
                    <a:pt x="22687" y="0"/>
                  </a:cubicBezTo>
                  <a:close/>
                </a:path>
              </a:pathLst>
            </a:custGeom>
            <a:solidFill>
              <a:srgbClr val="FFFFFF"/>
            </a:solidFill>
          </p:spPr>
          <p:txBody>
            <a:bodyPr/>
            <a:lstStyle/>
            <a:p>
              <a:pPr defTabSz="609630">
                <a:defRPr/>
              </a:pPr>
              <a:endParaRPr lang="en-US" sz="1200">
                <a:solidFill>
                  <a:prstClr val="black"/>
                </a:solidFill>
                <a:latin typeface="Calibri"/>
              </a:endParaRPr>
            </a:p>
          </p:txBody>
        </p:sp>
        <p:sp>
          <p:nvSpPr>
            <p:cNvPr id="8" name="TextBox 8"/>
            <p:cNvSpPr txBox="1"/>
            <p:nvPr/>
          </p:nvSpPr>
          <p:spPr>
            <a:xfrm>
              <a:off x="0" y="-38100"/>
              <a:ext cx="2516495" cy="1450291"/>
            </a:xfrm>
            <a:prstGeom prst="rect">
              <a:avLst/>
            </a:prstGeom>
          </p:spPr>
          <p:txBody>
            <a:bodyPr lIns="33867" tIns="33867" rIns="33867" bIns="33867" rtlCol="0" anchor="ctr"/>
            <a:lstStyle/>
            <a:p>
              <a:pPr algn="ctr" defTabSz="609630">
                <a:lnSpc>
                  <a:spcPts val="1773"/>
                </a:lnSpc>
                <a:defRPr/>
              </a:pPr>
              <a:endParaRPr sz="1200">
                <a:solidFill>
                  <a:prstClr val="black"/>
                </a:solidFill>
                <a:latin typeface="Calibri"/>
              </a:endParaRPr>
            </a:p>
          </p:txBody>
        </p:sp>
      </p:grpSp>
      <p:sp>
        <p:nvSpPr>
          <p:cNvPr id="9" name="Freeform 9"/>
          <p:cNvSpPr/>
          <p:nvPr/>
        </p:nvSpPr>
        <p:spPr>
          <a:xfrm>
            <a:off x="9753600" y="127000"/>
            <a:ext cx="2730514" cy="1930400"/>
          </a:xfrm>
          <a:custGeom>
            <a:avLst/>
            <a:gdLst/>
            <a:ahLst/>
            <a:cxnLst/>
            <a:rect l="l" t="t" r="r" b="b"/>
            <a:pathLst>
              <a:path w="6686571" h="4037018">
                <a:moveTo>
                  <a:pt x="0" y="0"/>
                </a:moveTo>
                <a:lnTo>
                  <a:pt x="6686572" y="0"/>
                </a:lnTo>
                <a:lnTo>
                  <a:pt x="6686572" y="4037018"/>
                </a:lnTo>
                <a:lnTo>
                  <a:pt x="0" y="4037018"/>
                </a:lnTo>
                <a:lnTo>
                  <a:pt x="0" y="0"/>
                </a:lnTo>
                <a:close/>
              </a:path>
            </a:pathLst>
          </a:custGeom>
          <a:blipFill>
            <a:blip r:embed="rId4"/>
            <a:stretch>
              <a:fillRect/>
            </a:stretch>
          </a:blipFill>
        </p:spPr>
        <p:txBody>
          <a:bodyPr/>
          <a:lstStyle/>
          <a:p>
            <a:pPr defTabSz="609630">
              <a:defRPr/>
            </a:pPr>
            <a:endParaRPr lang="en-US" sz="1200">
              <a:solidFill>
                <a:prstClr val="black"/>
              </a:solidFill>
              <a:latin typeface="Calibri"/>
            </a:endParaRPr>
          </a:p>
        </p:txBody>
      </p:sp>
      <p:sp>
        <p:nvSpPr>
          <p:cNvPr id="10" name="Freeform 10"/>
          <p:cNvSpPr/>
          <p:nvPr/>
        </p:nvSpPr>
        <p:spPr>
          <a:xfrm>
            <a:off x="-445457" y="0"/>
            <a:ext cx="3341057" cy="2057400"/>
          </a:xfrm>
          <a:custGeom>
            <a:avLst/>
            <a:gdLst/>
            <a:ahLst/>
            <a:cxnLst/>
            <a:rect l="l" t="t" r="r" b="b"/>
            <a:pathLst>
              <a:path w="7017176" h="4236620">
                <a:moveTo>
                  <a:pt x="0" y="0"/>
                </a:moveTo>
                <a:lnTo>
                  <a:pt x="7017176" y="0"/>
                </a:lnTo>
                <a:lnTo>
                  <a:pt x="7017176" y="4236620"/>
                </a:lnTo>
                <a:lnTo>
                  <a:pt x="0" y="4236620"/>
                </a:lnTo>
                <a:lnTo>
                  <a:pt x="0" y="0"/>
                </a:lnTo>
                <a:close/>
              </a:path>
            </a:pathLst>
          </a:custGeom>
          <a:blipFill>
            <a:blip r:embed="rId4"/>
            <a:stretch>
              <a:fillRect/>
            </a:stretch>
          </a:blipFill>
        </p:spPr>
        <p:txBody>
          <a:bodyPr/>
          <a:lstStyle/>
          <a:p>
            <a:pPr defTabSz="609630">
              <a:defRPr/>
            </a:pPr>
            <a:endParaRPr lang="en-US" sz="1200">
              <a:solidFill>
                <a:prstClr val="black"/>
              </a:solidFill>
              <a:latin typeface="Calibri"/>
            </a:endParaRPr>
          </a:p>
        </p:txBody>
      </p:sp>
      <p:sp>
        <p:nvSpPr>
          <p:cNvPr id="11" name="TextBox 11"/>
          <p:cNvSpPr txBox="1"/>
          <p:nvPr/>
        </p:nvSpPr>
        <p:spPr>
          <a:xfrm>
            <a:off x="3184939" y="796704"/>
            <a:ext cx="7178261" cy="1846659"/>
          </a:xfrm>
          <a:prstGeom prst="rect">
            <a:avLst/>
          </a:prstGeom>
        </p:spPr>
        <p:txBody>
          <a:bodyPr wrap="square" lIns="0" tIns="0" rIns="0" bIns="0" rtlCol="0" anchor="t">
            <a:spAutoFit/>
          </a:bodyPr>
          <a:lstStyle/>
          <a:p>
            <a:pPr lvl="0" algn="ctr"/>
            <a:r>
              <a:rPr lang="vi-VN" sz="4000" dirty="0">
                <a:solidFill>
                  <a:srgbClr val="000000"/>
                </a:solidFill>
                <a:latin typeface="Cambria" panose="02040503050406030204" pitchFamily="18" charset="0"/>
                <a:ea typeface="Cambria" panose="02040503050406030204" pitchFamily="18" charset="0"/>
                <a:cs typeface="Loubag"/>
                <a:sym typeface="Loubag"/>
              </a:rPr>
              <a:t>Tuy có sự khác biệt như vậy nhưng các bạn nhỏ đều được ví giống như  những gì?</a:t>
            </a:r>
            <a:endParaRPr lang="en-US" sz="4000" dirty="0">
              <a:solidFill>
                <a:srgbClr val="000000"/>
              </a:solidFill>
              <a:latin typeface="Cambria" panose="02040503050406030204" pitchFamily="18" charset="0"/>
              <a:ea typeface="Cambria" panose="02040503050406030204" pitchFamily="18" charset="0"/>
              <a:cs typeface="Loubag"/>
              <a:sym typeface="Loubag"/>
            </a:endParaRPr>
          </a:p>
        </p:txBody>
      </p:sp>
      <p:sp>
        <p:nvSpPr>
          <p:cNvPr id="12" name="Freeform 10">
            <a:extLst>
              <a:ext uri="{FF2B5EF4-FFF2-40B4-BE49-F238E27FC236}">
                <a16:creationId xmlns:a16="http://schemas.microsoft.com/office/drawing/2014/main" id="{60CFA2EA-1AA8-F80A-6E89-C176755766E5}"/>
              </a:ext>
            </a:extLst>
          </p:cNvPr>
          <p:cNvSpPr/>
          <p:nvPr/>
        </p:nvSpPr>
        <p:spPr>
          <a:xfrm>
            <a:off x="304800" y="2108200"/>
            <a:ext cx="2414864" cy="4927600"/>
          </a:xfrm>
          <a:custGeom>
            <a:avLst/>
            <a:gdLst/>
            <a:ahLst/>
            <a:cxnLst/>
            <a:rect l="l" t="t" r="r" b="b"/>
            <a:pathLst>
              <a:path w="4577715" h="8229600">
                <a:moveTo>
                  <a:pt x="0" y="0"/>
                </a:moveTo>
                <a:lnTo>
                  <a:pt x="4577715" y="0"/>
                </a:lnTo>
                <a:lnTo>
                  <a:pt x="4577715" y="8229600"/>
                </a:lnTo>
                <a:lnTo>
                  <a:pt x="0" y="8229600"/>
                </a:lnTo>
                <a:lnTo>
                  <a:pt x="0" y="0"/>
                </a:lnTo>
                <a:close/>
              </a:path>
            </a:pathLst>
          </a:custGeom>
          <a:blipFill>
            <a:blip r:embed="rId5"/>
            <a:stretch>
              <a:fillRect/>
            </a:stretch>
          </a:blipFill>
        </p:spPr>
        <p:txBody>
          <a:bodyPr/>
          <a:lstStyle/>
          <a:p>
            <a:pPr defTabSz="609630">
              <a:defRPr/>
            </a:pPr>
            <a:endParaRPr lang="en-US" sz="1200">
              <a:solidFill>
                <a:prstClr val="black"/>
              </a:solidFill>
              <a:latin typeface="Calibri"/>
            </a:endParaRPr>
          </a:p>
        </p:txBody>
      </p:sp>
      <p:grpSp>
        <p:nvGrpSpPr>
          <p:cNvPr id="14" name="Group 13">
            <a:extLst>
              <a:ext uri="{FF2B5EF4-FFF2-40B4-BE49-F238E27FC236}">
                <a16:creationId xmlns:a16="http://schemas.microsoft.com/office/drawing/2014/main" id="{5BCC1A5C-DCD7-8A3C-8709-98DBBA9354E9}"/>
              </a:ext>
            </a:extLst>
          </p:cNvPr>
          <p:cNvGrpSpPr/>
          <p:nvPr/>
        </p:nvGrpSpPr>
        <p:grpSpPr>
          <a:xfrm rot="722021">
            <a:off x="3625474" y="3449724"/>
            <a:ext cx="6906065" cy="1743307"/>
            <a:chOff x="676348" y="769676"/>
            <a:chExt cx="3968803" cy="2092399"/>
          </a:xfrm>
        </p:grpSpPr>
        <p:sp>
          <p:nvSpPr>
            <p:cNvPr id="15" name="Freeform 3">
              <a:extLst>
                <a:ext uri="{FF2B5EF4-FFF2-40B4-BE49-F238E27FC236}">
                  <a16:creationId xmlns:a16="http://schemas.microsoft.com/office/drawing/2014/main" id="{6B52D482-A873-B9F1-0BD4-8F0F8C1B6DB5}"/>
                </a:ext>
              </a:extLst>
            </p:cNvPr>
            <p:cNvSpPr/>
            <p:nvPr/>
          </p:nvSpPr>
          <p:spPr>
            <a:xfrm rot="4753296">
              <a:off x="1614550" y="-168526"/>
              <a:ext cx="2092399" cy="3968803"/>
            </a:xfrm>
            <a:custGeom>
              <a:avLst/>
              <a:gdLst/>
              <a:ahLst/>
              <a:cxnLst/>
              <a:rect l="l" t="t" r="r" b="b"/>
              <a:pathLst>
                <a:path w="2369333" h="3360756">
                  <a:moveTo>
                    <a:pt x="0" y="0"/>
                  </a:moveTo>
                  <a:lnTo>
                    <a:pt x="2369333" y="0"/>
                  </a:lnTo>
                  <a:lnTo>
                    <a:pt x="2369333" y="3360756"/>
                  </a:lnTo>
                  <a:lnTo>
                    <a:pt x="0" y="3360756"/>
                  </a:lnTo>
                  <a:lnTo>
                    <a:pt x="0" y="0"/>
                  </a:lnTo>
                  <a:close/>
                </a:path>
              </a:pathLst>
            </a:custGeom>
            <a:blipFill>
              <a:blip r:embed="rId6"/>
              <a:stretch>
                <a:fillRect/>
              </a:stretch>
            </a:blipFill>
          </p:spPr>
          <p:txBody>
            <a:bodyPr/>
            <a:lstStyle/>
            <a:p>
              <a:pPr defTabSz="609630">
                <a:defRPr/>
              </a:pPr>
              <a:endParaRPr lang="vi-VN" sz="1200" b="1" kern="0">
                <a:solidFill>
                  <a:srgbClr val="FF0000"/>
                </a:solidFill>
                <a:latin typeface="Arial" panose="020B0604020202020204" pitchFamily="34" charset="0"/>
              </a:endParaRPr>
            </a:p>
          </p:txBody>
        </p:sp>
        <p:sp>
          <p:nvSpPr>
            <p:cNvPr id="16" name="TextBox 15">
              <a:extLst>
                <a:ext uri="{FF2B5EF4-FFF2-40B4-BE49-F238E27FC236}">
                  <a16:creationId xmlns:a16="http://schemas.microsoft.com/office/drawing/2014/main" id="{34F7DC3F-4BA2-BF0D-52FA-B1DFF332EE25}"/>
                </a:ext>
              </a:extLst>
            </p:cNvPr>
            <p:cNvSpPr txBox="1"/>
            <p:nvPr/>
          </p:nvSpPr>
          <p:spPr>
            <a:xfrm rot="20877293">
              <a:off x="1005723" y="1012333"/>
              <a:ext cx="3269690" cy="1410984"/>
            </a:xfrm>
            <a:prstGeom prst="rect">
              <a:avLst/>
            </a:prstGeom>
            <a:noFill/>
          </p:spPr>
          <p:txBody>
            <a:bodyPr wrap="square" rtlCol="0">
              <a:spAutoFit/>
            </a:bodyPr>
            <a:lstStyle/>
            <a:p>
              <a:pPr marL="13971" algn="ctr" defTabSz="609630">
                <a:lnSpc>
                  <a:spcPct val="120000"/>
                </a:lnSpc>
                <a:defRPr/>
              </a:pPr>
              <a:r>
                <a:rPr lang="en-US" sz="2933" b="1" dirty="0" err="1">
                  <a:solidFill>
                    <a:srgbClr val="FF0000"/>
                  </a:solidFill>
                  <a:latin typeface="Cambria" panose="02040503050406030204" pitchFamily="18" charset="0"/>
                  <a:ea typeface="Cambria" panose="02040503050406030204" pitchFamily="18" charset="0"/>
                </a:rPr>
                <a:t>Các</a:t>
              </a:r>
              <a:r>
                <a:rPr lang="en-US" sz="2933" b="1" dirty="0">
                  <a:solidFill>
                    <a:srgbClr val="FF0000"/>
                  </a:solidFill>
                  <a:latin typeface="Cambria" panose="02040503050406030204" pitchFamily="18" charset="0"/>
                  <a:ea typeface="Cambria" panose="02040503050406030204" pitchFamily="18" charset="0"/>
                </a:rPr>
                <a:t> </a:t>
              </a:r>
              <a:r>
                <a:rPr lang="en-US" sz="2933" b="1" dirty="0" err="1">
                  <a:solidFill>
                    <a:srgbClr val="FF0000"/>
                  </a:solidFill>
                  <a:latin typeface="Cambria" panose="02040503050406030204" pitchFamily="18" charset="0"/>
                  <a:ea typeface="Cambria" panose="02040503050406030204" pitchFamily="18" charset="0"/>
                </a:rPr>
                <a:t>bạn</a:t>
              </a:r>
              <a:r>
                <a:rPr lang="en-US" sz="2933" b="1" dirty="0">
                  <a:solidFill>
                    <a:srgbClr val="FF0000"/>
                  </a:solidFill>
                  <a:latin typeface="Cambria" panose="02040503050406030204" pitchFamily="18" charset="0"/>
                  <a:ea typeface="Cambria" panose="02040503050406030204" pitchFamily="18" charset="0"/>
                </a:rPr>
                <a:t> </a:t>
              </a:r>
              <a:r>
                <a:rPr lang="en-US" sz="2933" b="1" dirty="0" err="1">
                  <a:solidFill>
                    <a:srgbClr val="FF0000"/>
                  </a:solidFill>
                  <a:latin typeface="Cambria" panose="02040503050406030204" pitchFamily="18" charset="0"/>
                  <a:ea typeface="Cambria" panose="02040503050406030204" pitchFamily="18" charset="0"/>
                </a:rPr>
                <a:t>giống</a:t>
              </a:r>
              <a:r>
                <a:rPr lang="en-US" sz="2933" b="1" dirty="0">
                  <a:solidFill>
                    <a:srgbClr val="FF0000"/>
                  </a:solidFill>
                  <a:latin typeface="Cambria" panose="02040503050406030204" pitchFamily="18" charset="0"/>
                  <a:ea typeface="Cambria" panose="02040503050406030204" pitchFamily="18" charset="0"/>
                </a:rPr>
                <a:t> </a:t>
              </a:r>
              <a:r>
                <a:rPr lang="en-US" sz="2933" b="1" dirty="0" err="1">
                  <a:solidFill>
                    <a:srgbClr val="FF0000"/>
                  </a:solidFill>
                  <a:latin typeface="Cambria" panose="02040503050406030204" pitchFamily="18" charset="0"/>
                  <a:ea typeface="Cambria" panose="02040503050406030204" pitchFamily="18" charset="0"/>
                </a:rPr>
                <a:t>như</a:t>
              </a:r>
              <a:r>
                <a:rPr lang="en-US" sz="2933" b="1" dirty="0">
                  <a:solidFill>
                    <a:srgbClr val="FF0000"/>
                  </a:solidFill>
                  <a:latin typeface="Cambria" panose="02040503050406030204" pitchFamily="18" charset="0"/>
                  <a:ea typeface="Cambria" panose="02040503050406030204" pitchFamily="18" charset="0"/>
                </a:rPr>
                <a:t> </a:t>
              </a:r>
              <a:r>
                <a:rPr lang="en-US" sz="2933" b="1" dirty="0" err="1">
                  <a:solidFill>
                    <a:srgbClr val="FF0000"/>
                  </a:solidFill>
                  <a:latin typeface="Cambria" panose="02040503050406030204" pitchFamily="18" charset="0"/>
                  <a:ea typeface="Cambria" panose="02040503050406030204" pitchFamily="18" charset="0"/>
                </a:rPr>
                <a:t>những</a:t>
              </a:r>
              <a:r>
                <a:rPr lang="en-US" sz="2933" b="1" dirty="0">
                  <a:solidFill>
                    <a:srgbClr val="FF0000"/>
                  </a:solidFill>
                  <a:latin typeface="Cambria" panose="02040503050406030204" pitchFamily="18" charset="0"/>
                  <a:ea typeface="Cambria" panose="02040503050406030204" pitchFamily="18" charset="0"/>
                </a:rPr>
                <a:t> </a:t>
              </a:r>
              <a:r>
                <a:rPr lang="en-US" sz="2933" b="1" dirty="0" err="1">
                  <a:solidFill>
                    <a:srgbClr val="FF0000"/>
                  </a:solidFill>
                  <a:latin typeface="Cambria" panose="02040503050406030204" pitchFamily="18" charset="0"/>
                  <a:ea typeface="Cambria" panose="02040503050406030204" pitchFamily="18" charset="0"/>
                </a:rPr>
                <a:t>bông</a:t>
              </a:r>
              <a:r>
                <a:rPr lang="en-US" sz="2933" b="1" dirty="0">
                  <a:solidFill>
                    <a:srgbClr val="FF0000"/>
                  </a:solidFill>
                  <a:latin typeface="Cambria" panose="02040503050406030204" pitchFamily="18" charset="0"/>
                  <a:ea typeface="Cambria" panose="02040503050406030204" pitchFamily="18" charset="0"/>
                </a:rPr>
                <a:t> </a:t>
              </a:r>
              <a:r>
                <a:rPr lang="en-US" sz="2933" b="1" dirty="0" err="1">
                  <a:solidFill>
                    <a:srgbClr val="FF0000"/>
                  </a:solidFill>
                  <a:latin typeface="Cambria" panose="02040503050406030204" pitchFamily="18" charset="0"/>
                  <a:ea typeface="Cambria" panose="02040503050406030204" pitchFamily="18" charset="0"/>
                </a:rPr>
                <a:t>hoa</a:t>
              </a:r>
              <a:r>
                <a:rPr lang="en-US" sz="2933" b="1" dirty="0">
                  <a:solidFill>
                    <a:srgbClr val="FF0000"/>
                  </a:solidFill>
                  <a:latin typeface="Cambria" panose="02040503050406030204" pitchFamily="18" charset="0"/>
                  <a:ea typeface="Cambria" panose="02040503050406030204" pitchFamily="18" charset="0"/>
                </a:rPr>
                <a:t> </a:t>
              </a:r>
              <a:r>
                <a:rPr lang="en-US" sz="2933" b="1" dirty="0" err="1">
                  <a:solidFill>
                    <a:srgbClr val="FF0000"/>
                  </a:solidFill>
                  <a:latin typeface="Cambria" panose="02040503050406030204" pitchFamily="18" charset="0"/>
                  <a:ea typeface="Cambria" panose="02040503050406030204" pitchFamily="18" charset="0"/>
                </a:rPr>
                <a:t>thơm</a:t>
              </a:r>
              <a:r>
                <a:rPr lang="en-US" sz="2933" b="1" dirty="0">
                  <a:solidFill>
                    <a:srgbClr val="FF0000"/>
                  </a:solidFill>
                  <a:latin typeface="Cambria" panose="02040503050406030204" pitchFamily="18" charset="0"/>
                  <a:ea typeface="Cambria" panose="02040503050406030204" pitchFamily="18" charset="0"/>
                </a:rPr>
                <a:t>, </a:t>
              </a:r>
              <a:r>
                <a:rPr lang="en-US" sz="2933" b="1" dirty="0" err="1">
                  <a:solidFill>
                    <a:srgbClr val="FF0000"/>
                  </a:solidFill>
                  <a:latin typeface="Cambria" panose="02040503050406030204" pitchFamily="18" charset="0"/>
                  <a:ea typeface="Cambria" panose="02040503050406030204" pitchFamily="18" charset="0"/>
                </a:rPr>
                <a:t>bông</a:t>
              </a:r>
              <a:r>
                <a:rPr lang="en-US" sz="2933" b="1" dirty="0">
                  <a:solidFill>
                    <a:srgbClr val="FF0000"/>
                  </a:solidFill>
                  <a:latin typeface="Cambria" panose="02040503050406030204" pitchFamily="18" charset="0"/>
                  <a:ea typeface="Cambria" panose="02040503050406030204" pitchFamily="18" charset="0"/>
                </a:rPr>
                <a:t> </a:t>
              </a:r>
              <a:r>
                <a:rPr lang="en-US" sz="2933" b="1" dirty="0" err="1">
                  <a:solidFill>
                    <a:srgbClr val="FF0000"/>
                  </a:solidFill>
                  <a:latin typeface="Cambria" panose="02040503050406030204" pitchFamily="18" charset="0"/>
                  <a:ea typeface="Cambria" panose="02040503050406030204" pitchFamily="18" charset="0"/>
                </a:rPr>
                <a:t>hoa</a:t>
              </a:r>
              <a:r>
                <a:rPr lang="en-US" sz="2933" b="1" dirty="0">
                  <a:solidFill>
                    <a:srgbClr val="FF0000"/>
                  </a:solidFill>
                  <a:latin typeface="Cambria" panose="02040503050406030204" pitchFamily="18" charset="0"/>
                  <a:ea typeface="Cambria" panose="02040503050406030204" pitchFamily="18" charset="0"/>
                </a:rPr>
                <a:t> </a:t>
              </a:r>
              <a:r>
                <a:rPr lang="en-US" sz="2933" b="1" dirty="0" err="1">
                  <a:solidFill>
                    <a:srgbClr val="FF0000"/>
                  </a:solidFill>
                  <a:latin typeface="Cambria" panose="02040503050406030204" pitchFamily="18" charset="0"/>
                  <a:ea typeface="Cambria" panose="02040503050406030204" pitchFamily="18" charset="0"/>
                </a:rPr>
                <a:t>quý</a:t>
              </a:r>
              <a:r>
                <a:rPr lang="en-US" sz="2933" b="1" dirty="0">
                  <a:solidFill>
                    <a:srgbClr val="FF0000"/>
                  </a:solidFill>
                  <a:latin typeface="Cambria" panose="02040503050406030204" pitchFamily="18" charset="0"/>
                  <a:ea typeface="Cambria" panose="02040503050406030204" pitchFamily="18" charset="0"/>
                </a:rPr>
                <a:t>…</a:t>
              </a:r>
              <a:endParaRPr lang="en-US" sz="6400" b="1" dirty="0">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57528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flipH="1">
            <a:off x="-295062" y="4464207"/>
            <a:ext cx="8408276" cy="2743200"/>
          </a:xfrm>
          <a:custGeom>
            <a:avLst/>
            <a:gdLst/>
            <a:ahLst/>
            <a:cxnLst/>
            <a:rect l="l" t="t" r="r" b="b"/>
            <a:pathLst>
              <a:path w="12612414" h="4114800">
                <a:moveTo>
                  <a:pt x="12612414" y="0"/>
                </a:moveTo>
                <a:lnTo>
                  <a:pt x="0" y="0"/>
                </a:lnTo>
                <a:lnTo>
                  <a:pt x="0" y="4114800"/>
                </a:lnTo>
                <a:lnTo>
                  <a:pt x="12612414" y="4114800"/>
                </a:lnTo>
                <a:lnTo>
                  <a:pt x="12612414" y="0"/>
                </a:lnTo>
                <a:close/>
              </a:path>
            </a:pathLst>
          </a:custGeom>
          <a:blipFill>
            <a:blip r:embed="rId2"/>
            <a:stretch>
              <a:fillRect/>
            </a:stretch>
          </a:blipFill>
        </p:spPr>
        <p:txBody>
          <a:bodyPr/>
          <a:lstStyle/>
          <a:p>
            <a:pPr defTabSz="609630">
              <a:defRPr/>
            </a:pPr>
            <a:endParaRPr lang="en-US" sz="1200">
              <a:solidFill>
                <a:prstClr val="black"/>
              </a:solidFill>
              <a:latin typeface="Calibri"/>
            </a:endParaRPr>
          </a:p>
        </p:txBody>
      </p:sp>
      <p:sp>
        <p:nvSpPr>
          <p:cNvPr id="6" name="Freeform 6"/>
          <p:cNvSpPr/>
          <p:nvPr/>
        </p:nvSpPr>
        <p:spPr>
          <a:xfrm>
            <a:off x="3909076" y="4464207"/>
            <a:ext cx="8408276" cy="2743200"/>
          </a:xfrm>
          <a:custGeom>
            <a:avLst/>
            <a:gdLst/>
            <a:ahLst/>
            <a:cxnLst/>
            <a:rect l="l" t="t" r="r" b="b"/>
            <a:pathLst>
              <a:path w="12612414" h="4114800">
                <a:moveTo>
                  <a:pt x="0" y="0"/>
                </a:moveTo>
                <a:lnTo>
                  <a:pt x="12612414" y="0"/>
                </a:lnTo>
                <a:lnTo>
                  <a:pt x="12612414" y="4114800"/>
                </a:lnTo>
                <a:lnTo>
                  <a:pt x="0" y="4114800"/>
                </a:lnTo>
                <a:lnTo>
                  <a:pt x="0" y="0"/>
                </a:lnTo>
                <a:close/>
              </a:path>
            </a:pathLst>
          </a:custGeom>
          <a:blipFill>
            <a:blip r:embed="rId2"/>
            <a:stretch>
              <a:fillRect/>
            </a:stretch>
          </a:blipFill>
        </p:spPr>
        <p:txBody>
          <a:bodyPr/>
          <a:lstStyle/>
          <a:p>
            <a:pPr defTabSz="609630">
              <a:defRPr/>
            </a:pPr>
            <a:endParaRPr lang="en-US" sz="1200">
              <a:solidFill>
                <a:prstClr val="black"/>
              </a:solidFill>
              <a:latin typeface="Calibri"/>
            </a:endParaRPr>
          </a:p>
        </p:txBody>
      </p:sp>
      <p:sp>
        <p:nvSpPr>
          <p:cNvPr id="7" name="Freeform 7"/>
          <p:cNvSpPr/>
          <p:nvPr/>
        </p:nvSpPr>
        <p:spPr>
          <a:xfrm>
            <a:off x="9015136" y="4546975"/>
            <a:ext cx="2060829" cy="2743200"/>
          </a:xfrm>
          <a:custGeom>
            <a:avLst/>
            <a:gdLst/>
            <a:ahLst/>
            <a:cxnLst/>
            <a:rect l="l" t="t" r="r" b="b"/>
            <a:pathLst>
              <a:path w="3091243" h="4114800">
                <a:moveTo>
                  <a:pt x="0" y="0"/>
                </a:moveTo>
                <a:lnTo>
                  <a:pt x="3091244" y="0"/>
                </a:lnTo>
                <a:lnTo>
                  <a:pt x="3091244" y="4114800"/>
                </a:lnTo>
                <a:lnTo>
                  <a:pt x="0" y="4114800"/>
                </a:lnTo>
                <a:lnTo>
                  <a:pt x="0" y="0"/>
                </a:lnTo>
                <a:close/>
              </a:path>
            </a:pathLst>
          </a:custGeom>
          <a:blipFill>
            <a:blip r:embed="rId3"/>
            <a:stretch>
              <a:fillRect/>
            </a:stretch>
          </a:blipFill>
        </p:spPr>
        <p:txBody>
          <a:bodyPr/>
          <a:lstStyle/>
          <a:p>
            <a:pPr defTabSz="609630">
              <a:defRPr/>
            </a:pPr>
            <a:endParaRPr lang="en-US" sz="1200">
              <a:solidFill>
                <a:prstClr val="black"/>
              </a:solidFill>
              <a:latin typeface="Calibri"/>
            </a:endParaRPr>
          </a:p>
        </p:txBody>
      </p:sp>
      <p:sp>
        <p:nvSpPr>
          <p:cNvPr id="8" name="Freeform 8"/>
          <p:cNvSpPr/>
          <p:nvPr/>
        </p:nvSpPr>
        <p:spPr>
          <a:xfrm>
            <a:off x="685801" y="4853156"/>
            <a:ext cx="1600791" cy="2130837"/>
          </a:xfrm>
          <a:custGeom>
            <a:avLst/>
            <a:gdLst/>
            <a:ahLst/>
            <a:cxnLst/>
            <a:rect l="l" t="t" r="r" b="b"/>
            <a:pathLst>
              <a:path w="2401187" h="3196256">
                <a:moveTo>
                  <a:pt x="0" y="0"/>
                </a:moveTo>
                <a:lnTo>
                  <a:pt x="2401187" y="0"/>
                </a:lnTo>
                <a:lnTo>
                  <a:pt x="2401187" y="3196256"/>
                </a:lnTo>
                <a:lnTo>
                  <a:pt x="0" y="3196256"/>
                </a:lnTo>
                <a:lnTo>
                  <a:pt x="0" y="0"/>
                </a:lnTo>
                <a:close/>
              </a:path>
            </a:pathLst>
          </a:custGeom>
          <a:blipFill>
            <a:blip r:embed="rId3"/>
            <a:stretch>
              <a:fillRect/>
            </a:stretch>
          </a:blipFill>
        </p:spPr>
        <p:txBody>
          <a:bodyPr/>
          <a:lstStyle/>
          <a:p>
            <a:pPr defTabSz="609630">
              <a:defRPr/>
            </a:pPr>
            <a:endParaRPr lang="en-US" sz="1200">
              <a:solidFill>
                <a:prstClr val="black"/>
              </a:solidFill>
              <a:latin typeface="Calibri"/>
            </a:endParaRPr>
          </a:p>
        </p:txBody>
      </p:sp>
      <p:grpSp>
        <p:nvGrpSpPr>
          <p:cNvPr id="9" name="Group 9"/>
          <p:cNvGrpSpPr/>
          <p:nvPr/>
        </p:nvGrpSpPr>
        <p:grpSpPr>
          <a:xfrm>
            <a:off x="3454400" y="1905000"/>
            <a:ext cx="7264400" cy="2895600"/>
            <a:chOff x="0" y="0"/>
            <a:chExt cx="2516495" cy="362639"/>
          </a:xfrm>
        </p:grpSpPr>
        <p:sp>
          <p:nvSpPr>
            <p:cNvPr id="10" name="Freeform 10"/>
            <p:cNvSpPr/>
            <p:nvPr/>
          </p:nvSpPr>
          <p:spPr>
            <a:xfrm>
              <a:off x="0" y="0"/>
              <a:ext cx="2516495" cy="362639"/>
            </a:xfrm>
            <a:custGeom>
              <a:avLst/>
              <a:gdLst/>
              <a:ahLst/>
              <a:cxnLst/>
              <a:rect l="l" t="t" r="r" b="b"/>
              <a:pathLst>
                <a:path w="2516495" h="362639">
                  <a:moveTo>
                    <a:pt x="22687" y="0"/>
                  </a:moveTo>
                  <a:lnTo>
                    <a:pt x="2493807" y="0"/>
                  </a:lnTo>
                  <a:cubicBezTo>
                    <a:pt x="2506337" y="0"/>
                    <a:pt x="2516495" y="10157"/>
                    <a:pt x="2516495" y="22687"/>
                  </a:cubicBezTo>
                  <a:lnTo>
                    <a:pt x="2516495" y="339952"/>
                  </a:lnTo>
                  <a:cubicBezTo>
                    <a:pt x="2516495" y="352482"/>
                    <a:pt x="2506337" y="362639"/>
                    <a:pt x="2493807" y="362639"/>
                  </a:cubicBezTo>
                  <a:lnTo>
                    <a:pt x="22687" y="362639"/>
                  </a:lnTo>
                  <a:cubicBezTo>
                    <a:pt x="10157" y="362639"/>
                    <a:pt x="0" y="352482"/>
                    <a:pt x="0" y="339952"/>
                  </a:cubicBezTo>
                  <a:lnTo>
                    <a:pt x="0" y="22687"/>
                  </a:lnTo>
                  <a:cubicBezTo>
                    <a:pt x="0" y="10157"/>
                    <a:pt x="10157" y="0"/>
                    <a:pt x="22687" y="0"/>
                  </a:cubicBezTo>
                  <a:close/>
                </a:path>
              </a:pathLst>
            </a:custGeom>
            <a:solidFill>
              <a:srgbClr val="FFFFFF"/>
            </a:solidFill>
          </p:spPr>
          <p:txBody>
            <a:bodyPr/>
            <a:lstStyle/>
            <a:p>
              <a:pPr defTabSz="609630">
                <a:defRPr/>
              </a:pPr>
              <a:endParaRPr lang="en-US" sz="1200">
                <a:solidFill>
                  <a:prstClr val="black"/>
                </a:solidFill>
                <a:latin typeface="Calibri"/>
              </a:endParaRPr>
            </a:p>
          </p:txBody>
        </p:sp>
        <p:sp>
          <p:nvSpPr>
            <p:cNvPr id="11" name="TextBox 11"/>
            <p:cNvSpPr txBox="1"/>
            <p:nvPr/>
          </p:nvSpPr>
          <p:spPr>
            <a:xfrm>
              <a:off x="0" y="-38100"/>
              <a:ext cx="2516495" cy="400739"/>
            </a:xfrm>
            <a:prstGeom prst="rect">
              <a:avLst/>
            </a:prstGeom>
          </p:spPr>
          <p:txBody>
            <a:bodyPr lIns="33867" tIns="33867" rIns="33867" bIns="33867" rtlCol="0" anchor="ctr"/>
            <a:lstStyle/>
            <a:p>
              <a:pPr algn="ctr" defTabSz="609630">
                <a:lnSpc>
                  <a:spcPts val="1773"/>
                </a:lnSpc>
                <a:defRPr/>
              </a:pPr>
              <a:endParaRPr sz="1200">
                <a:solidFill>
                  <a:prstClr val="black"/>
                </a:solidFill>
                <a:latin typeface="Calibri"/>
              </a:endParaRPr>
            </a:p>
          </p:txBody>
        </p:sp>
      </p:grpSp>
      <p:sp>
        <p:nvSpPr>
          <p:cNvPr id="12" name="Freeform 12"/>
          <p:cNvSpPr/>
          <p:nvPr/>
        </p:nvSpPr>
        <p:spPr>
          <a:xfrm>
            <a:off x="8909650" y="0"/>
            <a:ext cx="3407702" cy="2057400"/>
          </a:xfrm>
          <a:custGeom>
            <a:avLst/>
            <a:gdLst/>
            <a:ahLst/>
            <a:cxnLst/>
            <a:rect l="l" t="t" r="r" b="b"/>
            <a:pathLst>
              <a:path w="5111553" h="3086100">
                <a:moveTo>
                  <a:pt x="0" y="0"/>
                </a:moveTo>
                <a:lnTo>
                  <a:pt x="5111553" y="0"/>
                </a:lnTo>
                <a:lnTo>
                  <a:pt x="5111553" y="3086100"/>
                </a:lnTo>
                <a:lnTo>
                  <a:pt x="0" y="3086100"/>
                </a:lnTo>
                <a:lnTo>
                  <a:pt x="0" y="0"/>
                </a:lnTo>
                <a:close/>
              </a:path>
            </a:pathLst>
          </a:custGeom>
          <a:blipFill>
            <a:blip r:embed="rId4"/>
            <a:stretch>
              <a:fillRect/>
            </a:stretch>
          </a:blipFill>
        </p:spPr>
        <p:txBody>
          <a:bodyPr/>
          <a:lstStyle/>
          <a:p>
            <a:pPr defTabSz="609630">
              <a:defRPr/>
            </a:pPr>
            <a:endParaRPr lang="en-US" sz="1200">
              <a:solidFill>
                <a:prstClr val="black"/>
              </a:solidFill>
              <a:latin typeface="Calibri"/>
            </a:endParaRPr>
          </a:p>
        </p:txBody>
      </p:sp>
      <p:sp>
        <p:nvSpPr>
          <p:cNvPr id="13" name="Freeform 13"/>
          <p:cNvSpPr/>
          <p:nvPr/>
        </p:nvSpPr>
        <p:spPr>
          <a:xfrm>
            <a:off x="-445457" y="0"/>
            <a:ext cx="3531616" cy="2132213"/>
          </a:xfrm>
          <a:custGeom>
            <a:avLst/>
            <a:gdLst/>
            <a:ahLst/>
            <a:cxnLst/>
            <a:rect l="l" t="t" r="r" b="b"/>
            <a:pathLst>
              <a:path w="5297424" h="3198319">
                <a:moveTo>
                  <a:pt x="0" y="0"/>
                </a:moveTo>
                <a:lnTo>
                  <a:pt x="5297423" y="0"/>
                </a:lnTo>
                <a:lnTo>
                  <a:pt x="5297423" y="3198319"/>
                </a:lnTo>
                <a:lnTo>
                  <a:pt x="0" y="3198319"/>
                </a:lnTo>
                <a:lnTo>
                  <a:pt x="0" y="0"/>
                </a:lnTo>
                <a:close/>
              </a:path>
            </a:pathLst>
          </a:custGeom>
          <a:blipFill>
            <a:blip r:embed="rId4"/>
            <a:stretch>
              <a:fillRect/>
            </a:stretch>
          </a:blipFill>
        </p:spPr>
        <p:txBody>
          <a:bodyPr/>
          <a:lstStyle/>
          <a:p>
            <a:pPr defTabSz="609630">
              <a:defRPr/>
            </a:pPr>
            <a:endParaRPr lang="en-US" sz="1200">
              <a:solidFill>
                <a:prstClr val="black"/>
              </a:solidFill>
              <a:latin typeface="Calibri"/>
            </a:endParaRPr>
          </a:p>
        </p:txBody>
      </p:sp>
      <p:sp>
        <p:nvSpPr>
          <p:cNvPr id="14" name="Freeform 14"/>
          <p:cNvSpPr/>
          <p:nvPr/>
        </p:nvSpPr>
        <p:spPr>
          <a:xfrm>
            <a:off x="-16959" y="1370512"/>
            <a:ext cx="2674620" cy="5486400"/>
          </a:xfrm>
          <a:custGeom>
            <a:avLst/>
            <a:gdLst/>
            <a:ahLst/>
            <a:cxnLst/>
            <a:rect l="l" t="t" r="r" b="b"/>
            <a:pathLst>
              <a:path w="4011930" h="8229600">
                <a:moveTo>
                  <a:pt x="0" y="0"/>
                </a:moveTo>
                <a:lnTo>
                  <a:pt x="4011930" y="0"/>
                </a:lnTo>
                <a:lnTo>
                  <a:pt x="4011930" y="8229600"/>
                </a:lnTo>
                <a:lnTo>
                  <a:pt x="0" y="8229600"/>
                </a:lnTo>
                <a:lnTo>
                  <a:pt x="0" y="0"/>
                </a:lnTo>
                <a:close/>
              </a:path>
            </a:pathLst>
          </a:custGeom>
          <a:blipFill>
            <a:blip r:embed="rId5"/>
            <a:stretch>
              <a:fillRect/>
            </a:stretch>
          </a:blipFill>
        </p:spPr>
        <p:txBody>
          <a:bodyPr/>
          <a:lstStyle/>
          <a:p>
            <a:pPr defTabSz="609630">
              <a:defRPr/>
            </a:pPr>
            <a:endParaRPr lang="en-US" sz="1200">
              <a:solidFill>
                <a:prstClr val="black"/>
              </a:solidFill>
              <a:latin typeface="Calibri"/>
            </a:endParaRPr>
          </a:p>
        </p:txBody>
      </p:sp>
      <p:pic>
        <p:nvPicPr>
          <p:cNvPr id="3" name="Picture 2" descr="A neon colored word on a black background&#10;&#10;Description automatically generated">
            <a:extLst>
              <a:ext uri="{FF2B5EF4-FFF2-40B4-BE49-F238E27FC236}">
                <a16:creationId xmlns:a16="http://schemas.microsoft.com/office/drawing/2014/main" id="{4681A910-4492-C438-4065-BA03D4AF27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54400" y="2260600"/>
            <a:ext cx="6982557" cy="2373582"/>
          </a:xfrm>
          <a:prstGeom prst="rect">
            <a:avLst/>
          </a:prstGeom>
        </p:spPr>
      </p:pic>
    </p:spTree>
    <p:extLst>
      <p:ext uri="{BB962C8B-B14F-4D97-AF65-F5344CB8AC3E}">
        <p14:creationId xmlns:p14="http://schemas.microsoft.com/office/powerpoint/2010/main" val="614041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flipH="1">
            <a:off x="-227350" y="5045342"/>
            <a:ext cx="6627018" cy="2162065"/>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endParaRPr lang="en-US" sz="1200"/>
          </a:p>
        </p:txBody>
      </p:sp>
      <p:sp>
        <p:nvSpPr>
          <p:cNvPr id="6" name="Freeform 6"/>
          <p:cNvSpPr/>
          <p:nvPr/>
        </p:nvSpPr>
        <p:spPr>
          <a:xfrm>
            <a:off x="6622196" y="5217014"/>
            <a:ext cx="5695156" cy="1858045"/>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2"/>
            <a:stretch>
              <a:fillRect/>
            </a:stretch>
          </a:blipFill>
        </p:spPr>
        <p:txBody>
          <a:bodyPr/>
          <a:lstStyle/>
          <a:p>
            <a:endParaRPr lang="en-US" sz="1200"/>
          </a:p>
        </p:txBody>
      </p:sp>
      <p:sp>
        <p:nvSpPr>
          <p:cNvPr id="7" name="Freeform 7"/>
          <p:cNvSpPr/>
          <p:nvPr/>
        </p:nvSpPr>
        <p:spPr>
          <a:xfrm>
            <a:off x="10965929" y="5079340"/>
            <a:ext cx="1499283" cy="1995719"/>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3"/>
            <a:stretch>
              <a:fillRect/>
            </a:stretch>
          </a:blipFill>
        </p:spPr>
        <p:txBody>
          <a:bodyPr/>
          <a:lstStyle/>
          <a:p>
            <a:endParaRPr lang="en-US" sz="1200"/>
          </a:p>
        </p:txBody>
      </p:sp>
      <p:sp>
        <p:nvSpPr>
          <p:cNvPr id="8" name="Freeform 8"/>
          <p:cNvSpPr/>
          <p:nvPr/>
        </p:nvSpPr>
        <p:spPr>
          <a:xfrm>
            <a:off x="-227350" y="5045342"/>
            <a:ext cx="1600791" cy="2130837"/>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endParaRPr lang="en-US" sz="1200"/>
          </a:p>
        </p:txBody>
      </p:sp>
      <p:grpSp>
        <p:nvGrpSpPr>
          <p:cNvPr id="17" name="Group 2"/>
          <p:cNvGrpSpPr/>
          <p:nvPr/>
        </p:nvGrpSpPr>
        <p:grpSpPr>
          <a:xfrm>
            <a:off x="457201" y="482600"/>
            <a:ext cx="11277599" cy="62992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endParaRPr lang="en-US" sz="1200"/>
            </a:p>
          </p:txBody>
        </p:sp>
        <p:sp>
          <p:nvSpPr>
            <p:cNvPr id="19" name="TextBox 4"/>
            <p:cNvSpPr txBox="1"/>
            <p:nvPr/>
          </p:nvSpPr>
          <p:spPr>
            <a:xfrm>
              <a:off x="0" y="-38100"/>
              <a:ext cx="3847845" cy="1326225"/>
            </a:xfrm>
            <a:prstGeom prst="rect">
              <a:avLst/>
            </a:prstGeom>
          </p:spPr>
          <p:txBody>
            <a:bodyPr lIns="33867" tIns="33867" rIns="33867" bIns="33867" rtlCol="0" anchor="ctr"/>
            <a:lstStyle/>
            <a:p>
              <a:pPr algn="ctr">
                <a:lnSpc>
                  <a:spcPts val="1773"/>
                </a:lnSpc>
              </a:pPr>
              <a:endParaRPr sz="1200"/>
            </a:p>
          </p:txBody>
        </p:sp>
      </p:grpSp>
      <p:grpSp>
        <p:nvGrpSpPr>
          <p:cNvPr id="20" name="Group 19">
            <a:extLst>
              <a:ext uri="{FF2B5EF4-FFF2-40B4-BE49-F238E27FC236}">
                <a16:creationId xmlns:a16="http://schemas.microsoft.com/office/drawing/2014/main" id="{E7730BE0-92D0-A7F3-0A1C-E241AAB02A62}"/>
              </a:ext>
            </a:extLst>
          </p:cNvPr>
          <p:cNvGrpSpPr/>
          <p:nvPr/>
        </p:nvGrpSpPr>
        <p:grpSpPr>
          <a:xfrm>
            <a:off x="993648" y="228600"/>
            <a:ext cx="9826752" cy="1130808"/>
            <a:chOff x="1490472" y="749808"/>
            <a:chExt cx="9564624" cy="1207008"/>
          </a:xfrm>
        </p:grpSpPr>
        <p:sp>
          <p:nvSpPr>
            <p:cNvPr id="21" name="Rectangle: Rounded Corners 20">
              <a:extLst>
                <a:ext uri="{FF2B5EF4-FFF2-40B4-BE49-F238E27FC236}">
                  <a16:creationId xmlns:a16="http://schemas.microsoft.com/office/drawing/2014/main" id="{2B265BB4-8139-7E8A-F867-7B95C19F81C9}"/>
                </a:ext>
              </a:extLst>
            </p:cNvPr>
            <p:cNvSpPr/>
            <p:nvPr/>
          </p:nvSpPr>
          <p:spPr>
            <a:xfrm>
              <a:off x="1490472" y="749808"/>
              <a:ext cx="9564624" cy="1078992"/>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22" name="Rectangle: Rounded Corners 21">
              <a:extLst>
                <a:ext uri="{FF2B5EF4-FFF2-40B4-BE49-F238E27FC236}">
                  <a16:creationId xmlns:a16="http://schemas.microsoft.com/office/drawing/2014/main" id="{41AA3847-CB69-BDDC-AEB6-BA1A91E7CBC2}"/>
                </a:ext>
              </a:extLst>
            </p:cNvPr>
            <p:cNvSpPr/>
            <p:nvPr/>
          </p:nvSpPr>
          <p:spPr>
            <a:xfrm>
              <a:off x="1490472" y="877824"/>
              <a:ext cx="9564624" cy="1078992"/>
            </a:xfrm>
            <a:prstGeom prst="round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9Slide03 BoosterNextFYBlack" panose="02000A03000000020004" pitchFamily="2" charset="-93"/>
                  <a:ea typeface="MS Mincho" panose="02020609040205080304" pitchFamily="49" charset="-128"/>
                </a:rPr>
                <a:t>1. </a:t>
              </a:r>
              <a:r>
                <a:rPr lang="vi-VN" sz="3600" dirty="0">
                  <a:solidFill>
                    <a:srgbClr val="FF0000"/>
                  </a:solidFill>
                  <a:latin typeface="#9Slide03 BoosterNextFYBlack" panose="02000A03000000020004" pitchFamily="2" charset="-93"/>
                  <a:ea typeface="MS Mincho" panose="02020609040205080304" pitchFamily="49" charset="-128"/>
                </a:rPr>
                <a:t>Đọc bài văn dưới đây và thực hiện yêu cầu.</a:t>
              </a:r>
              <a:endParaRPr lang="vi-VN" sz="3600" b="1" dirty="0">
                <a:solidFill>
                  <a:srgbClr val="FF0000"/>
                </a:solidFill>
                <a:latin typeface="#9Slide03 BoosterNextFYBlack" panose="02000A03000000020004" pitchFamily="2" charset="-93"/>
                <a:ea typeface="Times New Roman" panose="02020603050405020304" pitchFamily="18" charset="0"/>
              </a:endParaRPr>
            </a:p>
          </p:txBody>
        </p:sp>
      </p:grpSp>
      <p:pic>
        <p:nvPicPr>
          <p:cNvPr id="25" name="Picture 24">
            <a:extLst>
              <a:ext uri="{FF2B5EF4-FFF2-40B4-BE49-F238E27FC236}">
                <a16:creationId xmlns:a16="http://schemas.microsoft.com/office/drawing/2014/main" id="{830559C3-B2A5-0C71-2586-D0EFAE7EA77F}"/>
              </a:ext>
            </a:extLst>
          </p:cNvPr>
          <p:cNvPicPr>
            <a:picLocks noChangeAspect="1"/>
          </p:cNvPicPr>
          <p:nvPr/>
        </p:nvPicPr>
        <p:blipFill>
          <a:blip r:embed="rId4"/>
          <a:stretch>
            <a:fillRect/>
          </a:stretch>
        </p:blipFill>
        <p:spPr>
          <a:xfrm>
            <a:off x="7010400" y="5156200"/>
            <a:ext cx="4679950" cy="1631950"/>
          </a:xfrm>
          <a:prstGeom prst="rect">
            <a:avLst/>
          </a:prstGeom>
        </p:spPr>
      </p:pic>
      <p:sp>
        <p:nvSpPr>
          <p:cNvPr id="26" name="TextBox 25">
            <a:extLst>
              <a:ext uri="{FF2B5EF4-FFF2-40B4-BE49-F238E27FC236}">
                <a16:creationId xmlns:a16="http://schemas.microsoft.com/office/drawing/2014/main" id="{61D0CA04-8305-DA9E-8BDA-681F5BF70C92}"/>
              </a:ext>
            </a:extLst>
          </p:cNvPr>
          <p:cNvSpPr txBox="1"/>
          <p:nvPr/>
        </p:nvSpPr>
        <p:spPr>
          <a:xfrm>
            <a:off x="762000" y="1346200"/>
            <a:ext cx="10718800" cy="5344027"/>
          </a:xfrm>
          <a:prstGeom prst="rect">
            <a:avLst/>
          </a:prstGeom>
          <a:noFill/>
        </p:spPr>
        <p:txBody>
          <a:bodyPr wrap="square" rtlCol="0">
            <a:spAutoFit/>
          </a:bodyPr>
          <a:lstStyle/>
          <a:p>
            <a:pPr algn="ctr"/>
            <a:r>
              <a:rPr lang="vi-VN" sz="2133" b="1" dirty="0">
                <a:solidFill>
                  <a:srgbClr val="000000"/>
                </a:solidFill>
                <a:latin typeface="Cambria" panose="02040503050406030204" pitchFamily="18" charset="0"/>
                <a:ea typeface="Cambria" panose="02040503050406030204" pitchFamily="18" charset="0"/>
              </a:rPr>
              <a:t>Chú bé vùng biển</a:t>
            </a:r>
            <a:endParaRPr lang="vi-VN" sz="2133" dirty="0">
              <a:solidFill>
                <a:srgbClr val="000000"/>
              </a:solidFill>
              <a:latin typeface="Cambria" panose="02040503050406030204" pitchFamily="18" charset="0"/>
              <a:ea typeface="Cambria" panose="02040503050406030204" pitchFamily="18" charset="0"/>
            </a:endParaRPr>
          </a:p>
          <a:p>
            <a:pPr algn="just"/>
            <a:r>
              <a:rPr lang="en-US" sz="2133" dirty="0">
                <a:solidFill>
                  <a:srgbClr val="000000"/>
                </a:solidFill>
                <a:latin typeface="Cambria" panose="02040503050406030204" pitchFamily="18" charset="0"/>
                <a:ea typeface="Cambria" panose="02040503050406030204" pitchFamily="18" charset="0"/>
              </a:rPr>
              <a:t>   </a:t>
            </a:r>
            <a:r>
              <a:rPr lang="vi-VN" sz="2133" dirty="0">
                <a:solidFill>
                  <a:srgbClr val="000000"/>
                </a:solidFill>
                <a:latin typeface="Cambria" panose="02040503050406030204" pitchFamily="18" charset="0"/>
                <a:ea typeface="Cambria" panose="02040503050406030204" pitchFamily="18" charset="0"/>
              </a:rPr>
              <a:t>Thắng, con cá vược của thôn Bần, là địch thủ bơi lội đáng gờm nhất của bọn trẻ.</a:t>
            </a:r>
          </a:p>
          <a:p>
            <a:pPr algn="just"/>
            <a:r>
              <a:rPr lang="vi-VN" sz="2133" dirty="0">
                <a:solidFill>
                  <a:srgbClr val="000000"/>
                </a:solidFill>
                <a:latin typeface="Cambria" panose="02040503050406030204" pitchFamily="18" charset="0"/>
                <a:ea typeface="Cambria" panose="02040503050406030204" pitchFamily="18" charset="0"/>
              </a:rPr>
              <a:t>Lúc này, Thắng đang ngồi trên chiếc thuyền đậu ở ngoài cùng. Nó trạc tuổi thằng Chân “phệ” nhưng cao hơn hẳn cái đầu. Nó cởi trần, phơi nước da rám đỏ khoẻ mạnh của những đứa trẻ lớn với nắng, nước mặn và gió biển. Thân hình nó rắn chắc, cân đối, nở nang: cổ mập, vai rộng, ngực nở căng, bụng thon hằn rõ những múi, hai cánh tay gân guốc như hai cái bơi chèo, cặp đùi dế chắc nịch. Thắng có cặp mắt to và sáng. Miệng tươi, hay cười. Cái trán hơi dô ra, trông có vẻ là một tay bướng bỉnh, gan dạ.</a:t>
            </a:r>
          </a:p>
          <a:p>
            <a:pPr algn="just"/>
            <a:r>
              <a:rPr lang="en-US" sz="2133" dirty="0">
                <a:solidFill>
                  <a:srgbClr val="000000"/>
                </a:solidFill>
                <a:latin typeface="Cambria" panose="02040503050406030204" pitchFamily="18" charset="0"/>
                <a:ea typeface="Cambria" panose="02040503050406030204" pitchFamily="18" charset="0"/>
              </a:rPr>
              <a:t>   </a:t>
            </a:r>
            <a:r>
              <a:rPr lang="vi-VN" sz="2133" dirty="0">
                <a:solidFill>
                  <a:srgbClr val="000000"/>
                </a:solidFill>
                <a:latin typeface="Cambria" panose="02040503050406030204" pitchFamily="18" charset="0"/>
                <a:ea typeface="Cambria" panose="02040503050406030204" pitchFamily="18" charset="0"/>
              </a:rPr>
              <a:t>Tấm lưới rộng đang vá phủ lên hai đầu gối, tay Thắng cầm kim tre đưa lên đưa xuống thoăn thoắt coi bộ rất thành thạo. Chỗ lưới thủng cứ mỗi lúc một nhỏ dần lại. Tay vẫn thoăn thoắt vá lưới nhưng mắt Thắng thỉnh thoảng lại nhìn lên bờ như có ý chờ đợi ai. Nhác trông thấy lũ trẻ chạy xuống bến, nó vội vàng đặt tấm lưới trên gối xuống, bước đến bên mạn thuyền, bám tay vào cọc chèo và đu mình xuống nước, êm không một tiếng động. Nó ngụp một cái lặn biến đi như một con cá.</a:t>
            </a:r>
          </a:p>
          <a:p>
            <a:pPr algn="just"/>
            <a:r>
              <a:rPr lang="en-US" sz="2133" dirty="0">
                <a:solidFill>
                  <a:srgbClr val="000000"/>
                </a:solidFill>
                <a:latin typeface="Cambria" panose="02040503050406030204" pitchFamily="18" charset="0"/>
                <a:ea typeface="Cambria" panose="02040503050406030204" pitchFamily="18" charset="0"/>
              </a:rPr>
              <a:t>   </a:t>
            </a:r>
            <a:r>
              <a:rPr lang="vi-VN" sz="2133" dirty="0">
                <a:solidFill>
                  <a:srgbClr val="000000"/>
                </a:solidFill>
                <a:latin typeface="Cambria" panose="02040503050406030204" pitchFamily="18" charset="0"/>
                <a:ea typeface="Cambria" panose="02040503050406030204" pitchFamily="18" charset="0"/>
              </a:rPr>
              <a:t>Bọn trẻ đứng trên bờ nhìn nó lặn vừa ghen vừa phục.</a:t>
            </a:r>
          </a:p>
          <a:p>
            <a:pPr algn="r"/>
            <a:r>
              <a:rPr lang="vi-VN" sz="2133" dirty="0">
                <a:solidFill>
                  <a:srgbClr val="000000"/>
                </a:solidFill>
                <a:latin typeface="Cambria" panose="02040503050406030204" pitchFamily="18" charset="0"/>
                <a:ea typeface="Cambria" panose="02040503050406030204" pitchFamily="18" charset="0"/>
              </a:rPr>
              <a:t>(</a:t>
            </a:r>
            <a:r>
              <a:rPr lang="vi-VN" sz="2133" i="1" dirty="0">
                <a:solidFill>
                  <a:srgbClr val="000000"/>
                </a:solidFill>
                <a:latin typeface="Cambria" panose="02040503050406030204" pitchFamily="18" charset="0"/>
                <a:ea typeface="Cambria" panose="02040503050406030204" pitchFamily="18" charset="0"/>
              </a:rPr>
              <a:t>Theo</a:t>
            </a:r>
            <a:r>
              <a:rPr lang="vi-VN" sz="2133" dirty="0">
                <a:solidFill>
                  <a:srgbClr val="000000"/>
                </a:solidFill>
                <a:latin typeface="Cambria" panose="02040503050406030204" pitchFamily="18" charset="0"/>
                <a:ea typeface="Cambria" panose="02040503050406030204" pitchFamily="18" charset="0"/>
              </a:rPr>
              <a:t> Trần Vân)</a:t>
            </a:r>
          </a:p>
        </p:txBody>
      </p:sp>
    </p:spTree>
    <p:extLst>
      <p:ext uri="{BB962C8B-B14F-4D97-AF65-F5344CB8AC3E}">
        <p14:creationId xmlns:p14="http://schemas.microsoft.com/office/powerpoint/2010/main" val="63299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flipH="1">
            <a:off x="-227350" y="5045342"/>
            <a:ext cx="6627018" cy="2162065"/>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defTabSz="609630">
              <a:defRPr/>
            </a:pPr>
            <a:endParaRPr lang="en-US" sz="1200">
              <a:solidFill>
                <a:prstClr val="black"/>
              </a:solidFill>
              <a:latin typeface="Calibri"/>
            </a:endParaRPr>
          </a:p>
        </p:txBody>
      </p:sp>
      <p:sp>
        <p:nvSpPr>
          <p:cNvPr id="6" name="Freeform 6"/>
          <p:cNvSpPr/>
          <p:nvPr/>
        </p:nvSpPr>
        <p:spPr>
          <a:xfrm>
            <a:off x="6622196" y="5217014"/>
            <a:ext cx="5695156" cy="1858045"/>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2"/>
            <a:stretch>
              <a:fillRect/>
            </a:stretch>
          </a:blipFill>
        </p:spPr>
        <p:txBody>
          <a:bodyPr/>
          <a:lstStyle/>
          <a:p>
            <a:pPr defTabSz="609630">
              <a:defRPr/>
            </a:pPr>
            <a:endParaRPr lang="en-US" sz="1200">
              <a:solidFill>
                <a:prstClr val="black"/>
              </a:solidFill>
              <a:latin typeface="Calibri"/>
            </a:endParaRPr>
          </a:p>
        </p:txBody>
      </p:sp>
      <p:sp>
        <p:nvSpPr>
          <p:cNvPr id="7" name="Freeform 7"/>
          <p:cNvSpPr/>
          <p:nvPr/>
        </p:nvSpPr>
        <p:spPr>
          <a:xfrm>
            <a:off x="10965929" y="5079340"/>
            <a:ext cx="1499283" cy="1995719"/>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3"/>
            <a:stretch>
              <a:fillRect/>
            </a:stretch>
          </a:blipFill>
        </p:spPr>
        <p:txBody>
          <a:bodyPr/>
          <a:lstStyle/>
          <a:p>
            <a:pPr defTabSz="609630">
              <a:defRPr/>
            </a:pPr>
            <a:endParaRPr lang="en-US" sz="1200">
              <a:solidFill>
                <a:prstClr val="black"/>
              </a:solidFill>
              <a:latin typeface="Calibri"/>
            </a:endParaRPr>
          </a:p>
        </p:txBody>
      </p:sp>
      <p:sp>
        <p:nvSpPr>
          <p:cNvPr id="8" name="Freeform 8"/>
          <p:cNvSpPr/>
          <p:nvPr/>
        </p:nvSpPr>
        <p:spPr>
          <a:xfrm>
            <a:off x="-227350" y="5045342"/>
            <a:ext cx="1600791" cy="2130837"/>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defTabSz="609630">
              <a:defRPr/>
            </a:pPr>
            <a:endParaRPr lang="en-US" sz="1200">
              <a:solidFill>
                <a:prstClr val="black"/>
              </a:solidFill>
              <a:latin typeface="Calibri"/>
            </a:endParaRPr>
          </a:p>
        </p:txBody>
      </p:sp>
      <p:grpSp>
        <p:nvGrpSpPr>
          <p:cNvPr id="17" name="Group 2"/>
          <p:cNvGrpSpPr/>
          <p:nvPr/>
        </p:nvGrpSpPr>
        <p:grpSpPr>
          <a:xfrm>
            <a:off x="457201" y="482600"/>
            <a:ext cx="11277599" cy="62992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defTabSz="609630">
                <a:defRPr/>
              </a:pPr>
              <a:endParaRPr lang="en-US" sz="1200">
                <a:solidFill>
                  <a:prstClr val="black"/>
                </a:solidFill>
                <a:latin typeface="Calibri"/>
              </a:endParaRPr>
            </a:p>
          </p:txBody>
        </p:sp>
        <p:sp>
          <p:nvSpPr>
            <p:cNvPr id="19" name="TextBox 4"/>
            <p:cNvSpPr txBox="1"/>
            <p:nvPr/>
          </p:nvSpPr>
          <p:spPr>
            <a:xfrm>
              <a:off x="0" y="-38100"/>
              <a:ext cx="3847845" cy="1326225"/>
            </a:xfrm>
            <a:prstGeom prst="rect">
              <a:avLst/>
            </a:prstGeom>
          </p:spPr>
          <p:txBody>
            <a:bodyPr lIns="33867" tIns="33867" rIns="33867" bIns="33867" rtlCol="0" anchor="ctr"/>
            <a:lstStyle/>
            <a:p>
              <a:pPr algn="ctr" defTabSz="609630">
                <a:lnSpc>
                  <a:spcPts val="1773"/>
                </a:lnSpc>
                <a:defRPr/>
              </a:pPr>
              <a:endParaRPr sz="1200">
                <a:solidFill>
                  <a:prstClr val="black"/>
                </a:solidFill>
                <a:latin typeface="Calibri"/>
              </a:endParaRPr>
            </a:p>
          </p:txBody>
        </p:sp>
      </p:grpSp>
      <p:grpSp>
        <p:nvGrpSpPr>
          <p:cNvPr id="2" name="Group 1">
            <a:extLst>
              <a:ext uri="{FF2B5EF4-FFF2-40B4-BE49-F238E27FC236}">
                <a16:creationId xmlns:a16="http://schemas.microsoft.com/office/drawing/2014/main" id="{DD31DBC5-2121-8798-AC03-77C5935F01DC}"/>
              </a:ext>
            </a:extLst>
          </p:cNvPr>
          <p:cNvGrpSpPr/>
          <p:nvPr/>
        </p:nvGrpSpPr>
        <p:grpSpPr>
          <a:xfrm>
            <a:off x="457200" y="431801"/>
            <a:ext cx="5216452" cy="2092399"/>
            <a:chOff x="676348" y="769676"/>
            <a:chExt cx="3968803" cy="2092399"/>
          </a:xfrm>
        </p:grpSpPr>
        <p:sp>
          <p:nvSpPr>
            <p:cNvPr id="3" name="Freeform 3">
              <a:extLst>
                <a:ext uri="{FF2B5EF4-FFF2-40B4-BE49-F238E27FC236}">
                  <a16:creationId xmlns:a16="http://schemas.microsoft.com/office/drawing/2014/main" id="{073B4CE5-0380-72E0-D8C1-3DD9E4F72A18}"/>
                </a:ext>
              </a:extLst>
            </p:cNvPr>
            <p:cNvSpPr/>
            <p:nvPr/>
          </p:nvSpPr>
          <p:spPr>
            <a:xfrm rot="4753296">
              <a:off x="1614550" y="-168526"/>
              <a:ext cx="2092399" cy="3968803"/>
            </a:xfrm>
            <a:custGeom>
              <a:avLst/>
              <a:gdLst/>
              <a:ahLst/>
              <a:cxnLst/>
              <a:rect l="l" t="t" r="r" b="b"/>
              <a:pathLst>
                <a:path w="2369333" h="3360756">
                  <a:moveTo>
                    <a:pt x="0" y="0"/>
                  </a:moveTo>
                  <a:lnTo>
                    <a:pt x="2369333" y="0"/>
                  </a:lnTo>
                  <a:lnTo>
                    <a:pt x="2369333" y="3360756"/>
                  </a:lnTo>
                  <a:lnTo>
                    <a:pt x="0" y="3360756"/>
                  </a:lnTo>
                  <a:lnTo>
                    <a:pt x="0" y="0"/>
                  </a:lnTo>
                  <a:close/>
                </a:path>
              </a:pathLst>
            </a:custGeom>
            <a:blipFill>
              <a:blip r:embed="rId4"/>
              <a:stretch>
                <a:fillRect/>
              </a:stretch>
            </a:blipFill>
          </p:spPr>
          <p:txBody>
            <a:bodyPr/>
            <a:lstStyle/>
            <a:p>
              <a:pPr defTabSz="914446">
                <a:defRPr/>
              </a:pPr>
              <a:endParaRPr lang="vi-VN" kern="0">
                <a:solidFill>
                  <a:prstClr val="black"/>
                </a:solidFill>
                <a:latin typeface="Arial" panose="020B0604020202020204" pitchFamily="34" charset="0"/>
              </a:endParaRPr>
            </a:p>
          </p:txBody>
        </p:sp>
        <p:sp>
          <p:nvSpPr>
            <p:cNvPr id="4" name="TextBox 3">
              <a:extLst>
                <a:ext uri="{FF2B5EF4-FFF2-40B4-BE49-F238E27FC236}">
                  <a16:creationId xmlns:a16="http://schemas.microsoft.com/office/drawing/2014/main" id="{25599C6A-0008-3DB9-7E87-2E08232B65F6}"/>
                </a:ext>
              </a:extLst>
            </p:cNvPr>
            <p:cNvSpPr txBox="1"/>
            <p:nvPr/>
          </p:nvSpPr>
          <p:spPr>
            <a:xfrm rot="20877293">
              <a:off x="1031120" y="1159141"/>
              <a:ext cx="3406483" cy="1077218"/>
            </a:xfrm>
            <a:prstGeom prst="rect">
              <a:avLst/>
            </a:prstGeom>
            <a:noFill/>
          </p:spPr>
          <p:txBody>
            <a:bodyPr wrap="square" rtlCol="0">
              <a:spAutoFit/>
            </a:bodyPr>
            <a:lstStyle/>
            <a:p>
              <a:pPr algn="ctr" defTabSz="914446"/>
              <a:r>
                <a:rPr lang="vi-VN" sz="3200" b="1" dirty="0">
                  <a:solidFill>
                    <a:srgbClr val="000000"/>
                  </a:solidFill>
                  <a:latin typeface="Cambria" panose="02040503050406030204" pitchFamily="18" charset="0"/>
                  <a:ea typeface="Cambria" panose="02040503050406030204" pitchFamily="18" charset="0"/>
                </a:rPr>
                <a:t>a. Người được tả trong bài văn trên là ai?</a:t>
              </a:r>
              <a:endParaRPr lang="vi-VN" sz="3200" b="1" dirty="0">
                <a:solidFill>
                  <a:prstClr val="black"/>
                </a:solidFill>
                <a:latin typeface="Cambria" panose="02040503050406030204" pitchFamily="18" charset="0"/>
                <a:ea typeface="Cambria" panose="02040503050406030204" pitchFamily="18" charset="0"/>
              </a:endParaRPr>
            </a:p>
          </p:txBody>
        </p:sp>
      </p:grpSp>
      <p:sp>
        <p:nvSpPr>
          <p:cNvPr id="9" name="Freeform 23">
            <a:extLst>
              <a:ext uri="{FF2B5EF4-FFF2-40B4-BE49-F238E27FC236}">
                <a16:creationId xmlns:a16="http://schemas.microsoft.com/office/drawing/2014/main" id="{D050F2A9-6F7D-D7F5-39B1-CD6DA7B13211}"/>
              </a:ext>
            </a:extLst>
          </p:cNvPr>
          <p:cNvSpPr/>
          <p:nvPr/>
        </p:nvSpPr>
        <p:spPr>
          <a:xfrm>
            <a:off x="625598" y="3577154"/>
            <a:ext cx="4070302" cy="3161974"/>
          </a:xfrm>
          <a:custGeom>
            <a:avLst/>
            <a:gdLst/>
            <a:ahLst/>
            <a:cxnLst/>
            <a:rect l="l" t="t" r="r" b="b"/>
            <a:pathLst>
              <a:path w="2952026" h="2225089">
                <a:moveTo>
                  <a:pt x="0" y="0"/>
                </a:moveTo>
                <a:lnTo>
                  <a:pt x="2952026" y="0"/>
                </a:lnTo>
                <a:lnTo>
                  <a:pt x="2952026" y="2225089"/>
                </a:lnTo>
                <a:lnTo>
                  <a:pt x="0" y="2225089"/>
                </a:lnTo>
                <a:lnTo>
                  <a:pt x="0" y="0"/>
                </a:lnTo>
                <a:close/>
              </a:path>
            </a:pathLst>
          </a:custGeom>
          <a:blipFill>
            <a:blip r:embed="rId5"/>
            <a:stretch>
              <a:fillRect/>
            </a:stretch>
          </a:blipFill>
        </p:spPr>
        <p:txBody>
          <a:bodyPr/>
          <a:lstStyle/>
          <a:p>
            <a:pPr defTabSz="914446">
              <a:defRPr/>
            </a:pPr>
            <a:endParaRPr lang="vi-VN">
              <a:solidFill>
                <a:prstClr val="black"/>
              </a:solidFill>
              <a:latin typeface="Arial" panose="020B0604020202020204" pitchFamily="34" charset="0"/>
            </a:endParaRPr>
          </a:p>
        </p:txBody>
      </p:sp>
      <p:sp>
        <p:nvSpPr>
          <p:cNvPr id="10" name="TextBox 9">
            <a:extLst>
              <a:ext uri="{FF2B5EF4-FFF2-40B4-BE49-F238E27FC236}">
                <a16:creationId xmlns:a16="http://schemas.microsoft.com/office/drawing/2014/main" id="{2E2847E9-EC31-5603-08AE-AA6E7404A3F4}"/>
              </a:ext>
            </a:extLst>
          </p:cNvPr>
          <p:cNvSpPr txBox="1"/>
          <p:nvPr/>
        </p:nvSpPr>
        <p:spPr>
          <a:xfrm>
            <a:off x="5080000" y="2768600"/>
            <a:ext cx="5849430" cy="2862322"/>
          </a:xfrm>
          <a:prstGeom prst="rect">
            <a:avLst/>
          </a:prstGeom>
          <a:noFill/>
        </p:spPr>
        <p:txBody>
          <a:bodyPr wrap="square">
            <a:spAutoFit/>
          </a:bodyPr>
          <a:lstStyle/>
          <a:p>
            <a:pPr algn="just" defTabSz="914446"/>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Người được tả trong bài văn trên là Thắng, cậu bé được ví như con cá vược của thôn Bần, là người bơi giỏi trong số đám trẻ của thôn.</a:t>
            </a:r>
          </a:p>
        </p:txBody>
      </p:sp>
    </p:spTree>
    <p:extLst>
      <p:ext uri="{BB962C8B-B14F-4D97-AF65-F5344CB8AC3E}">
        <p14:creationId xmlns:p14="http://schemas.microsoft.com/office/powerpoint/2010/main" val="1863503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flipH="1">
            <a:off x="-227350" y="5045342"/>
            <a:ext cx="6627018" cy="2162065"/>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defTabSz="609630">
              <a:defRPr/>
            </a:pPr>
            <a:endParaRPr lang="en-US" sz="1200">
              <a:solidFill>
                <a:prstClr val="black"/>
              </a:solidFill>
              <a:latin typeface="Calibri"/>
            </a:endParaRPr>
          </a:p>
        </p:txBody>
      </p:sp>
      <p:sp>
        <p:nvSpPr>
          <p:cNvPr id="6" name="Freeform 6"/>
          <p:cNvSpPr/>
          <p:nvPr/>
        </p:nvSpPr>
        <p:spPr>
          <a:xfrm>
            <a:off x="6622196" y="5217014"/>
            <a:ext cx="5695156" cy="1858045"/>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2"/>
            <a:stretch>
              <a:fillRect/>
            </a:stretch>
          </a:blipFill>
        </p:spPr>
        <p:txBody>
          <a:bodyPr/>
          <a:lstStyle/>
          <a:p>
            <a:pPr defTabSz="609630">
              <a:defRPr/>
            </a:pPr>
            <a:endParaRPr lang="en-US" sz="1200">
              <a:solidFill>
                <a:prstClr val="black"/>
              </a:solidFill>
              <a:latin typeface="Calibri"/>
            </a:endParaRPr>
          </a:p>
        </p:txBody>
      </p:sp>
      <p:sp>
        <p:nvSpPr>
          <p:cNvPr id="7" name="Freeform 7"/>
          <p:cNvSpPr/>
          <p:nvPr/>
        </p:nvSpPr>
        <p:spPr>
          <a:xfrm>
            <a:off x="10965929" y="5079340"/>
            <a:ext cx="1499283" cy="1995719"/>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3"/>
            <a:stretch>
              <a:fillRect/>
            </a:stretch>
          </a:blipFill>
        </p:spPr>
        <p:txBody>
          <a:bodyPr/>
          <a:lstStyle/>
          <a:p>
            <a:pPr defTabSz="609630">
              <a:defRPr/>
            </a:pPr>
            <a:endParaRPr lang="en-US" sz="1200">
              <a:solidFill>
                <a:prstClr val="black"/>
              </a:solidFill>
              <a:latin typeface="Calibri"/>
            </a:endParaRPr>
          </a:p>
        </p:txBody>
      </p:sp>
      <p:sp>
        <p:nvSpPr>
          <p:cNvPr id="8" name="Freeform 8"/>
          <p:cNvSpPr/>
          <p:nvPr/>
        </p:nvSpPr>
        <p:spPr>
          <a:xfrm>
            <a:off x="-227350" y="5045342"/>
            <a:ext cx="1600791" cy="2130837"/>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defTabSz="609630">
              <a:defRPr/>
            </a:pPr>
            <a:endParaRPr lang="en-US" sz="1200">
              <a:solidFill>
                <a:prstClr val="black"/>
              </a:solidFill>
              <a:latin typeface="Calibri"/>
            </a:endParaRPr>
          </a:p>
        </p:txBody>
      </p:sp>
      <p:grpSp>
        <p:nvGrpSpPr>
          <p:cNvPr id="17" name="Group 2"/>
          <p:cNvGrpSpPr/>
          <p:nvPr/>
        </p:nvGrpSpPr>
        <p:grpSpPr>
          <a:xfrm>
            <a:off x="457201" y="482600"/>
            <a:ext cx="11277599" cy="62992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defTabSz="609630">
                <a:defRPr/>
              </a:pPr>
              <a:endParaRPr lang="en-US" sz="1200">
                <a:solidFill>
                  <a:prstClr val="black"/>
                </a:solidFill>
                <a:latin typeface="Calibri"/>
              </a:endParaRPr>
            </a:p>
          </p:txBody>
        </p:sp>
        <p:sp>
          <p:nvSpPr>
            <p:cNvPr id="19" name="TextBox 4"/>
            <p:cNvSpPr txBox="1"/>
            <p:nvPr/>
          </p:nvSpPr>
          <p:spPr>
            <a:xfrm>
              <a:off x="0" y="-38100"/>
              <a:ext cx="3847845" cy="1326225"/>
            </a:xfrm>
            <a:prstGeom prst="rect">
              <a:avLst/>
            </a:prstGeom>
          </p:spPr>
          <p:txBody>
            <a:bodyPr lIns="33867" tIns="33867" rIns="33867" bIns="33867" rtlCol="0" anchor="ctr"/>
            <a:lstStyle/>
            <a:p>
              <a:pPr algn="ctr" defTabSz="609630">
                <a:lnSpc>
                  <a:spcPts val="1773"/>
                </a:lnSpc>
                <a:defRPr/>
              </a:pPr>
              <a:endParaRPr sz="1200">
                <a:solidFill>
                  <a:prstClr val="black"/>
                </a:solidFill>
                <a:latin typeface="Calibri"/>
              </a:endParaRPr>
            </a:p>
          </p:txBody>
        </p:sp>
      </p:grpSp>
      <p:grpSp>
        <p:nvGrpSpPr>
          <p:cNvPr id="2" name="Group 1">
            <a:extLst>
              <a:ext uri="{FF2B5EF4-FFF2-40B4-BE49-F238E27FC236}">
                <a16:creationId xmlns:a16="http://schemas.microsoft.com/office/drawing/2014/main" id="{DD31DBC5-2121-8798-AC03-77C5935F01DC}"/>
              </a:ext>
            </a:extLst>
          </p:cNvPr>
          <p:cNvGrpSpPr/>
          <p:nvPr/>
        </p:nvGrpSpPr>
        <p:grpSpPr>
          <a:xfrm>
            <a:off x="457200" y="431801"/>
            <a:ext cx="6604000" cy="2092399"/>
            <a:chOff x="676348" y="769676"/>
            <a:chExt cx="3968803" cy="2092399"/>
          </a:xfrm>
        </p:grpSpPr>
        <p:sp>
          <p:nvSpPr>
            <p:cNvPr id="3" name="Freeform 3">
              <a:extLst>
                <a:ext uri="{FF2B5EF4-FFF2-40B4-BE49-F238E27FC236}">
                  <a16:creationId xmlns:a16="http://schemas.microsoft.com/office/drawing/2014/main" id="{073B4CE5-0380-72E0-D8C1-3DD9E4F72A18}"/>
                </a:ext>
              </a:extLst>
            </p:cNvPr>
            <p:cNvSpPr/>
            <p:nvPr/>
          </p:nvSpPr>
          <p:spPr>
            <a:xfrm rot="4753296">
              <a:off x="1614550" y="-168526"/>
              <a:ext cx="2092399" cy="3968803"/>
            </a:xfrm>
            <a:custGeom>
              <a:avLst/>
              <a:gdLst/>
              <a:ahLst/>
              <a:cxnLst/>
              <a:rect l="l" t="t" r="r" b="b"/>
              <a:pathLst>
                <a:path w="2369333" h="3360756">
                  <a:moveTo>
                    <a:pt x="0" y="0"/>
                  </a:moveTo>
                  <a:lnTo>
                    <a:pt x="2369333" y="0"/>
                  </a:lnTo>
                  <a:lnTo>
                    <a:pt x="2369333" y="3360756"/>
                  </a:lnTo>
                  <a:lnTo>
                    <a:pt x="0" y="3360756"/>
                  </a:lnTo>
                  <a:lnTo>
                    <a:pt x="0" y="0"/>
                  </a:lnTo>
                  <a:close/>
                </a:path>
              </a:pathLst>
            </a:custGeom>
            <a:blipFill>
              <a:blip r:embed="rId4"/>
              <a:stretch>
                <a:fillRect/>
              </a:stretch>
            </a:blipFill>
          </p:spPr>
          <p:txBody>
            <a:bodyPr/>
            <a:lstStyle/>
            <a:p>
              <a:pPr defTabSz="914446">
                <a:defRPr/>
              </a:pPr>
              <a:endParaRPr lang="vi-VN" kern="0">
                <a:solidFill>
                  <a:prstClr val="black"/>
                </a:solidFill>
                <a:latin typeface="Arial" panose="020B0604020202020204" pitchFamily="34" charset="0"/>
              </a:endParaRPr>
            </a:p>
          </p:txBody>
        </p:sp>
        <p:sp>
          <p:nvSpPr>
            <p:cNvPr id="4" name="TextBox 3">
              <a:extLst>
                <a:ext uri="{FF2B5EF4-FFF2-40B4-BE49-F238E27FC236}">
                  <a16:creationId xmlns:a16="http://schemas.microsoft.com/office/drawing/2014/main" id="{25599C6A-0008-3DB9-7E87-2E08232B65F6}"/>
                </a:ext>
              </a:extLst>
            </p:cNvPr>
            <p:cNvSpPr txBox="1"/>
            <p:nvPr/>
          </p:nvSpPr>
          <p:spPr>
            <a:xfrm rot="20877293">
              <a:off x="975658" y="1380227"/>
              <a:ext cx="3406483" cy="1446358"/>
            </a:xfrm>
            <a:prstGeom prst="rect">
              <a:avLst/>
            </a:prstGeom>
            <a:noFill/>
          </p:spPr>
          <p:txBody>
            <a:bodyPr wrap="square" rtlCol="0">
              <a:spAutoFit/>
            </a:bodyPr>
            <a:lstStyle/>
            <a:p>
              <a:pPr algn="ctr" defTabSz="914446">
                <a:defRPr/>
              </a:pPr>
              <a:r>
                <a:rPr lang="vi-VN" sz="2933" b="1" dirty="0">
                  <a:solidFill>
                    <a:srgbClr val="000000"/>
                  </a:solidFill>
                  <a:latin typeface="Cambria" panose="02040503050406030204" pitchFamily="18" charset="0"/>
                  <a:ea typeface="Cambria" panose="02040503050406030204" pitchFamily="18" charset="0"/>
                </a:rPr>
                <a:t>b. Tìm phần mở bài, thân bài, kết bài của bài văn trên và nêu nội dung chính của mỗi phần.</a:t>
              </a:r>
              <a:endParaRPr lang="vi-VN" sz="2933" b="1" dirty="0">
                <a:solidFill>
                  <a:prstClr val="black"/>
                </a:solidFill>
                <a:latin typeface="Cambria" panose="02040503050406030204" pitchFamily="18" charset="0"/>
                <a:ea typeface="Cambria" panose="02040503050406030204" pitchFamily="18" charset="0"/>
              </a:endParaRPr>
            </a:p>
          </p:txBody>
        </p:sp>
      </p:grpSp>
      <p:sp>
        <p:nvSpPr>
          <p:cNvPr id="9" name="Freeform 23">
            <a:extLst>
              <a:ext uri="{FF2B5EF4-FFF2-40B4-BE49-F238E27FC236}">
                <a16:creationId xmlns:a16="http://schemas.microsoft.com/office/drawing/2014/main" id="{D050F2A9-6F7D-D7F5-39B1-CD6DA7B13211}"/>
              </a:ext>
            </a:extLst>
          </p:cNvPr>
          <p:cNvSpPr/>
          <p:nvPr/>
        </p:nvSpPr>
        <p:spPr>
          <a:xfrm>
            <a:off x="625598" y="3577154"/>
            <a:ext cx="4070302" cy="3161974"/>
          </a:xfrm>
          <a:custGeom>
            <a:avLst/>
            <a:gdLst/>
            <a:ahLst/>
            <a:cxnLst/>
            <a:rect l="l" t="t" r="r" b="b"/>
            <a:pathLst>
              <a:path w="2952026" h="2225089">
                <a:moveTo>
                  <a:pt x="0" y="0"/>
                </a:moveTo>
                <a:lnTo>
                  <a:pt x="2952026" y="0"/>
                </a:lnTo>
                <a:lnTo>
                  <a:pt x="2952026" y="2225089"/>
                </a:lnTo>
                <a:lnTo>
                  <a:pt x="0" y="2225089"/>
                </a:lnTo>
                <a:lnTo>
                  <a:pt x="0" y="0"/>
                </a:lnTo>
                <a:close/>
              </a:path>
            </a:pathLst>
          </a:custGeom>
          <a:blipFill>
            <a:blip r:embed="rId5"/>
            <a:stretch>
              <a:fillRect/>
            </a:stretch>
          </a:blipFill>
        </p:spPr>
        <p:txBody>
          <a:bodyPr/>
          <a:lstStyle/>
          <a:p>
            <a:pPr defTabSz="914446">
              <a:defRPr/>
            </a:pPr>
            <a:endParaRPr lang="vi-VN">
              <a:solidFill>
                <a:prstClr val="black"/>
              </a:solidFill>
              <a:latin typeface="Arial" panose="020B0604020202020204" pitchFamily="34" charset="0"/>
            </a:endParaRPr>
          </a:p>
        </p:txBody>
      </p:sp>
      <p:sp>
        <p:nvSpPr>
          <p:cNvPr id="10" name="TextBox 9">
            <a:extLst>
              <a:ext uri="{FF2B5EF4-FFF2-40B4-BE49-F238E27FC236}">
                <a16:creationId xmlns:a16="http://schemas.microsoft.com/office/drawing/2014/main" id="{2E2847E9-EC31-5603-08AE-AA6E7404A3F4}"/>
              </a:ext>
            </a:extLst>
          </p:cNvPr>
          <p:cNvSpPr txBox="1"/>
          <p:nvPr/>
        </p:nvSpPr>
        <p:spPr>
          <a:xfrm>
            <a:off x="4114800" y="2768601"/>
            <a:ext cx="7416800" cy="1200329"/>
          </a:xfrm>
          <a:prstGeom prst="rect">
            <a:avLst/>
          </a:prstGeom>
          <a:noFill/>
        </p:spPr>
        <p:txBody>
          <a:bodyPr wrap="square">
            <a:spAutoFit/>
          </a:bodyPr>
          <a:lstStyle/>
          <a:p>
            <a:pPr algn="just" defTabSz="914446"/>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Phần</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mở</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bài</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của</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bài</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văn</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ea typeface="Calibri" panose="020F0502020204030204" pitchFamily="34" charset="0"/>
                <a:cs typeface="Calibri" panose="020F0502020204030204" pitchFamily="34" charset="0"/>
              </a:rPr>
              <a:t>Từ</a:t>
            </a:r>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ea typeface="Calibri" panose="020F0502020204030204" pitchFamily="34" charset="0"/>
                <a:cs typeface="Calibri" panose="020F0502020204030204" pitchFamily="34" charset="0"/>
              </a:rPr>
              <a:t>Thắng</a:t>
            </a:r>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ea typeface="Calibri" panose="020F0502020204030204" pitchFamily="34" charset="0"/>
                <a:cs typeface="Calibri" panose="020F0502020204030204" pitchFamily="34" charset="0"/>
              </a:rPr>
              <a:t>đến</a:t>
            </a:r>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ea typeface="Calibri" panose="020F0502020204030204" pitchFamily="34" charset="0"/>
                <a:cs typeface="Calibri" panose="020F0502020204030204" pitchFamily="34" charset="0"/>
              </a:rPr>
              <a:t>đáng</a:t>
            </a:r>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ea typeface="Calibri" panose="020F0502020204030204" pitchFamily="34" charset="0"/>
                <a:cs typeface="Calibri" panose="020F0502020204030204" pitchFamily="34" charset="0"/>
              </a:rPr>
              <a:t>gờm</a:t>
            </a:r>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ea typeface="Calibri" panose="020F0502020204030204" pitchFamily="34" charset="0"/>
                <a:cs typeface="Calibri" panose="020F0502020204030204" pitchFamily="34" charset="0"/>
              </a:rPr>
              <a:t>nhất</a:t>
            </a:r>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ea typeface="Calibri" panose="020F0502020204030204" pitchFamily="34" charset="0"/>
                <a:cs typeface="Calibri" panose="020F0502020204030204" pitchFamily="34" charset="0"/>
              </a:rPr>
              <a:t>của</a:t>
            </a:r>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ea typeface="Calibri" panose="020F0502020204030204" pitchFamily="34" charset="0"/>
                <a:cs typeface="Calibri" panose="020F0502020204030204" pitchFamily="34" charset="0"/>
              </a:rPr>
              <a:t>bọn</a:t>
            </a:r>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ea typeface="Calibri" panose="020F0502020204030204" pitchFamily="34" charset="0"/>
                <a:cs typeface="Calibri" panose="020F0502020204030204" pitchFamily="34" charset="0"/>
              </a:rPr>
              <a:t>trẻ</a:t>
            </a:r>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a:t>
            </a:r>
            <a:endPar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tangle: Top Corners One Rounded and One Snipped 11">
            <a:extLst>
              <a:ext uri="{FF2B5EF4-FFF2-40B4-BE49-F238E27FC236}">
                <a16:creationId xmlns:a16="http://schemas.microsoft.com/office/drawing/2014/main" id="{D0F2FE8C-DF0A-E8B0-2DDD-E60E935F097E}"/>
              </a:ext>
            </a:extLst>
          </p:cNvPr>
          <p:cNvSpPr/>
          <p:nvPr/>
        </p:nvSpPr>
        <p:spPr>
          <a:xfrm>
            <a:off x="5283200" y="4292600"/>
            <a:ext cx="5689600" cy="1778000"/>
          </a:xfrm>
          <a:prstGeom prst="snipRoundRect">
            <a:avLst/>
          </a:prstGeom>
          <a:solidFill>
            <a:schemeClr val="bg1"/>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b="1" dirty="0">
                <a:solidFill>
                  <a:srgbClr val="002060"/>
                </a:solidFill>
              </a:rPr>
              <a:t>Nội dung chính: </a:t>
            </a:r>
            <a:r>
              <a:rPr lang="vi-VN" sz="3200" dirty="0">
                <a:solidFill>
                  <a:srgbClr val="002060"/>
                </a:solidFill>
              </a:rPr>
              <a:t>Giới thiệu nhân vật Thắng và tài năng của cậu bé.</a:t>
            </a:r>
          </a:p>
        </p:txBody>
      </p:sp>
    </p:spTree>
    <p:extLst>
      <p:ext uri="{BB962C8B-B14F-4D97-AF65-F5344CB8AC3E}">
        <p14:creationId xmlns:p14="http://schemas.microsoft.com/office/powerpoint/2010/main" val="47311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1187</TotalTime>
  <Words>1505</Words>
  <Application>Microsoft Office PowerPoint</Application>
  <PresentationFormat>Widescreen</PresentationFormat>
  <Paragraphs>77</Paragraphs>
  <Slides>21</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#9Slide03 BoosterNextFYBlack</vt:lpstr>
      <vt:lpstr>Arial</vt:lpstr>
      <vt:lpstr>Calibri</vt:lpstr>
      <vt:lpstr>Calibri Light</vt:lpstr>
      <vt:lpstr>Cambria</vt:lpstr>
      <vt:lpstr>Loubag</vt:lpstr>
      <vt:lpstr>MS Mincho</vt:lpstr>
      <vt:lpstr>Times New Roman</vt:lpstr>
      <vt:lpstr>VN-NTime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cp:lastModifiedBy>
  <cp:revision>129</cp:revision>
  <dcterms:created xsi:type="dcterms:W3CDTF">2024-05-23T09:28:26Z</dcterms:created>
  <dcterms:modified xsi:type="dcterms:W3CDTF">2025-02-02T10:06:20Z</dcterms:modified>
</cp:coreProperties>
</file>