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9" r:id="rId3"/>
    <p:sldId id="258" r:id="rId4"/>
    <p:sldId id="256" r:id="rId5"/>
    <p:sldId id="261" r:id="rId6"/>
    <p:sldId id="262" r:id="rId7"/>
    <p:sldId id="263" r:id="rId8"/>
    <p:sldId id="264" r:id="rId9"/>
    <p:sldId id="265" r:id="rId10"/>
    <p:sldId id="266" r:id="rId11"/>
    <p:sldId id="267" r:id="rId12"/>
    <p:sldId id="268" r:id="rId13"/>
    <p:sldId id="269" r:id="rId14"/>
    <p:sldId id="271"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99444D-7D2A-4C21-BBDD-516FEF44C10A}" v="8" dt="2023-02-16T16:06:32.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p:scale>
          <a:sx n="70" d="100"/>
          <a:sy n="70" d="100"/>
        </p:scale>
        <p:origin x="1166" y="4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hiếu" userId="b235355b-11a8-4434-93eb-90082d25528e" providerId="ADAL" clId="{4699444D-7D2A-4C21-BBDD-516FEF44C10A}"/>
    <pc:docChg chg="delSld modSld">
      <pc:chgData name="trần hiếu" userId="b235355b-11a8-4434-93eb-90082d25528e" providerId="ADAL" clId="{4699444D-7D2A-4C21-BBDD-516FEF44C10A}" dt="2023-02-17T14:16:51.767" v="55" actId="14100"/>
      <pc:docMkLst>
        <pc:docMk/>
      </pc:docMkLst>
      <pc:sldChg chg="modSp del mod">
        <pc:chgData name="trần hiếu" userId="b235355b-11a8-4434-93eb-90082d25528e" providerId="ADAL" clId="{4699444D-7D2A-4C21-BBDD-516FEF44C10A}" dt="2023-02-16T16:06:07.057" v="12" actId="47"/>
        <pc:sldMkLst>
          <pc:docMk/>
          <pc:sldMk cId="2158977345" sldId="257"/>
        </pc:sldMkLst>
        <pc:spChg chg="mod">
          <ac:chgData name="trần hiếu" userId="b235355b-11a8-4434-93eb-90082d25528e" providerId="ADAL" clId="{4699444D-7D2A-4C21-BBDD-516FEF44C10A}" dt="2023-02-16T16:05:52.603" v="11" actId="20577"/>
          <ac:spMkLst>
            <pc:docMk/>
            <pc:sldMk cId="2158977345" sldId="257"/>
            <ac:spMk id="8" creationId="{00000000-0000-0000-0000-000000000000}"/>
          </ac:spMkLst>
        </pc:spChg>
      </pc:sldChg>
      <pc:sldChg chg="modSp mod">
        <pc:chgData name="trần hiếu" userId="b235355b-11a8-4434-93eb-90082d25528e" providerId="ADAL" clId="{4699444D-7D2A-4C21-BBDD-516FEF44C10A}" dt="2023-02-16T16:06:32.705" v="39"/>
        <pc:sldMkLst>
          <pc:docMk/>
          <pc:sldMk cId="3776344415" sldId="258"/>
        </pc:sldMkLst>
        <pc:spChg chg="mod">
          <ac:chgData name="trần hiếu" userId="b235355b-11a8-4434-93eb-90082d25528e" providerId="ADAL" clId="{4699444D-7D2A-4C21-BBDD-516FEF44C10A}" dt="2023-02-16T16:06:32.705" v="39"/>
          <ac:spMkLst>
            <pc:docMk/>
            <pc:sldMk cId="3776344415" sldId="258"/>
            <ac:spMk id="4" creationId="{00000000-0000-0000-0000-000000000000}"/>
          </ac:spMkLst>
        </pc:spChg>
      </pc:sldChg>
      <pc:sldChg chg="modSp mod">
        <pc:chgData name="trần hiếu" userId="b235355b-11a8-4434-93eb-90082d25528e" providerId="ADAL" clId="{4699444D-7D2A-4C21-BBDD-516FEF44C10A}" dt="2023-02-17T14:16:51.767" v="55" actId="14100"/>
        <pc:sldMkLst>
          <pc:docMk/>
          <pc:sldMk cId="105434740" sldId="266"/>
        </pc:sldMkLst>
        <pc:spChg chg="mod">
          <ac:chgData name="trần hiếu" userId="b235355b-11a8-4434-93eb-90082d25528e" providerId="ADAL" clId="{4699444D-7D2A-4C21-BBDD-516FEF44C10A}" dt="2023-02-17T14:16:51.767" v="55" actId="14100"/>
          <ac:spMkLst>
            <pc:docMk/>
            <pc:sldMk cId="105434740" sldId="26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8CA420-8BAD-4DD4-8077-AD743F994432}" type="datetimeFigureOut">
              <a:rPr lang="en-GB" smtClean="0"/>
              <a:t>16/03/2025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241478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8CA420-8BAD-4DD4-8077-AD743F994432}" type="datetimeFigureOut">
              <a:rPr lang="en-GB" smtClean="0"/>
              <a:t>16/03/2025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3955391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8CA420-8BAD-4DD4-8077-AD743F994432}" type="datetimeFigureOut">
              <a:rPr lang="en-GB" smtClean="0"/>
              <a:t>16/03/2025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271300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8CA420-8BAD-4DD4-8077-AD743F994432}" type="datetimeFigureOut">
              <a:rPr lang="en-GB" smtClean="0"/>
              <a:t>16/03/2025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28469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CA420-8BAD-4DD4-8077-AD743F994432}" type="datetimeFigureOut">
              <a:rPr lang="en-GB" smtClean="0"/>
              <a:t>16/03/2025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321813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8CA420-8BAD-4DD4-8077-AD743F994432}" type="datetimeFigureOut">
              <a:rPr lang="en-GB" smtClean="0"/>
              <a:t>16/03/2025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314568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8CA420-8BAD-4DD4-8077-AD743F994432}" type="datetimeFigureOut">
              <a:rPr lang="en-GB" smtClean="0"/>
              <a:t>16/03/2025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3377588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8CA420-8BAD-4DD4-8077-AD743F994432}" type="datetimeFigureOut">
              <a:rPr lang="en-GB" smtClean="0"/>
              <a:t>16/03/2025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382199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A420-8BAD-4DD4-8077-AD743F994432}" type="datetimeFigureOut">
              <a:rPr lang="en-GB" smtClean="0"/>
              <a:t>16/03/2025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304888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8CA420-8BAD-4DD4-8077-AD743F994432}" type="datetimeFigureOut">
              <a:rPr lang="en-GB" smtClean="0"/>
              <a:t>16/03/2025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131428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8CA420-8BAD-4DD4-8077-AD743F994432}" type="datetimeFigureOut">
              <a:rPr lang="en-GB" smtClean="0"/>
              <a:t>16/03/2025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2822746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CA420-8BAD-4DD4-8077-AD743F994432}" type="datetimeFigureOut">
              <a:rPr lang="en-GB" smtClean="0"/>
              <a:t>16/03/2025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BB479-349C-4674-958B-B7C4ABCB0E46}" type="slidenum">
              <a:rPr lang="en-GB" smtClean="0"/>
              <a:t>‹#›</a:t>
            </a:fld>
            <a:endParaRPr lang="en-GB"/>
          </a:p>
        </p:txBody>
      </p:sp>
    </p:spTree>
    <p:extLst>
      <p:ext uri="{BB962C8B-B14F-4D97-AF65-F5344CB8AC3E}">
        <p14:creationId xmlns:p14="http://schemas.microsoft.com/office/powerpoint/2010/main" val="3731919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69848"/>
          </a:xfrm>
          <a:prstGeom prst="rect">
            <a:avLst/>
          </a:prstGeom>
        </p:spPr>
      </p:pic>
      <p:sp>
        <p:nvSpPr>
          <p:cNvPr id="5" name="Rectangle 4"/>
          <p:cNvSpPr/>
          <p:nvPr/>
        </p:nvSpPr>
        <p:spPr>
          <a:xfrm>
            <a:off x="3129349" y="880959"/>
            <a:ext cx="5933300" cy="2308324"/>
          </a:xfrm>
          <a:prstGeom prst="rect">
            <a:avLst/>
          </a:prstGeom>
          <a:noFill/>
        </p:spPr>
        <p:txBody>
          <a:bodyPr wrap="square" lIns="91440" tIns="45720" rIns="91440" bIns="45720">
            <a:spAutoFit/>
          </a:bodyPr>
          <a:lstStyle/>
          <a:p>
            <a:pPr algn="ctr"/>
            <a:r>
              <a:rPr lang="vi-VN" sz="7200" b="1" dirty="0">
                <a:ln w="22225">
                  <a:solidFill>
                    <a:schemeClr val="accent2"/>
                  </a:solidFill>
                  <a:prstDash val="solid"/>
                </a:ln>
                <a:solidFill>
                  <a:schemeClr val="accent2">
                    <a:lumMod val="40000"/>
                    <a:lumOff val="60000"/>
                  </a:schemeClr>
                </a:solidFill>
                <a:latin typeface="+mj-lt"/>
              </a:rPr>
              <a:t>ĐẠO ĐỨC </a:t>
            </a:r>
          </a:p>
          <a:p>
            <a:pPr algn="ctr"/>
            <a:r>
              <a:rPr lang="vi-VN" sz="7200" b="1" cap="none" spc="0" dirty="0">
                <a:ln w="22225">
                  <a:solidFill>
                    <a:schemeClr val="accent2"/>
                  </a:solidFill>
                  <a:prstDash val="solid"/>
                </a:ln>
                <a:solidFill>
                  <a:schemeClr val="accent2">
                    <a:lumMod val="40000"/>
                    <a:lumOff val="60000"/>
                  </a:schemeClr>
                </a:solidFill>
                <a:effectLst/>
                <a:latin typeface="+mj-lt"/>
              </a:rPr>
              <a:t>LỚP 2</a:t>
            </a:r>
            <a:endParaRPr lang="en-US" sz="7200" b="1" cap="none" spc="0" dirty="0">
              <a:ln w="22225">
                <a:solidFill>
                  <a:schemeClr val="accent2"/>
                </a:solidFill>
                <a:prstDash val="solid"/>
              </a:ln>
              <a:solidFill>
                <a:schemeClr val="accent2">
                  <a:lumMod val="40000"/>
                  <a:lumOff val="60000"/>
                </a:schemeClr>
              </a:solidFill>
              <a:effectLst/>
              <a:latin typeface="+mj-lt"/>
            </a:endParaRPr>
          </a:p>
        </p:txBody>
      </p:sp>
    </p:spTree>
    <p:extLst>
      <p:ext uri="{BB962C8B-B14F-4D97-AF65-F5344CB8AC3E}">
        <p14:creationId xmlns:p14="http://schemas.microsoft.com/office/powerpoint/2010/main" val="295293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2301"/>
            <a:ext cx="7927450" cy="1323439"/>
          </a:xfrm>
          <a:prstGeom prst="rect">
            <a:avLst/>
          </a:prstGeom>
          <a:noFill/>
        </p:spPr>
        <p:txBody>
          <a:bodyPr wrap="square" rtlCol="0">
            <a:spAutoFit/>
          </a:bodyPr>
          <a:lstStyle/>
          <a:p>
            <a:r>
              <a:rPr lang="vi-VN" sz="4000" b="1" u="sng" dirty="0">
                <a:solidFill>
                  <a:srgbClr val="00B050"/>
                </a:solidFill>
                <a:latin typeface="+mj-lt"/>
              </a:rPr>
              <a:t>Hoạt động 3</a:t>
            </a:r>
            <a:r>
              <a:rPr lang="vi-VN" sz="4000" b="1" dirty="0">
                <a:solidFill>
                  <a:srgbClr val="00B050"/>
                </a:solidFill>
                <a:latin typeface="+mj-lt"/>
              </a:rPr>
              <a:t>: Luyện tập(tiết 2)</a:t>
            </a:r>
          </a:p>
          <a:p>
            <a:r>
              <a:rPr lang="vi-VN" sz="4000" b="1" dirty="0">
                <a:solidFill>
                  <a:srgbClr val="00B050"/>
                </a:solidFill>
                <a:latin typeface="+mj-lt"/>
              </a:rPr>
              <a:t> </a:t>
            </a:r>
            <a:endParaRPr lang="en-GB" sz="4000" b="1" dirty="0">
              <a:solidFill>
                <a:srgbClr val="00B050"/>
              </a:solidFill>
              <a:latin typeface="+mj-lt"/>
            </a:endParaRPr>
          </a:p>
        </p:txBody>
      </p:sp>
      <p:sp>
        <p:nvSpPr>
          <p:cNvPr id="3" name="TextBox 2"/>
          <p:cNvSpPr txBox="1"/>
          <p:nvPr/>
        </p:nvSpPr>
        <p:spPr>
          <a:xfrm>
            <a:off x="114042" y="930187"/>
            <a:ext cx="11746654" cy="954107"/>
          </a:xfrm>
          <a:prstGeom prst="rect">
            <a:avLst/>
          </a:prstGeom>
          <a:noFill/>
        </p:spPr>
        <p:txBody>
          <a:bodyPr wrap="square" rtlCol="0">
            <a:spAutoFit/>
          </a:bodyPr>
          <a:lstStyle/>
          <a:p>
            <a:r>
              <a:rPr lang="vi-VN" sz="2800" b="1" u="sng" dirty="0">
                <a:latin typeface="+mj-lt"/>
              </a:rPr>
              <a:t>Bài tập 1:</a:t>
            </a:r>
            <a:r>
              <a:rPr lang="vi-VN" sz="2800" b="1" dirty="0">
                <a:latin typeface="+mj-lt"/>
              </a:rPr>
              <a:t> Xác định bạn đã biết cách tìm kiếm sự hỗ trợ hoăc chưa biết cách tìm kiếm sự hỗ trợ khi ở nhà</a:t>
            </a:r>
            <a:endParaRPr lang="en-GB" sz="2800" b="1" dirty="0">
              <a:latin typeface="+mj-lt"/>
            </a:endParaRPr>
          </a:p>
        </p:txBody>
      </p:sp>
      <p:pic>
        <p:nvPicPr>
          <p:cNvPr id="4" name="Picture 3"/>
          <p:cNvPicPr>
            <a:picLocks noChangeAspect="1"/>
          </p:cNvPicPr>
          <p:nvPr/>
        </p:nvPicPr>
        <p:blipFill>
          <a:blip r:embed="rId2"/>
          <a:stretch>
            <a:fillRect/>
          </a:stretch>
        </p:blipFill>
        <p:spPr>
          <a:xfrm>
            <a:off x="5558446" y="1638073"/>
            <a:ext cx="5486400" cy="4886325"/>
          </a:xfrm>
          <a:prstGeom prst="rect">
            <a:avLst/>
          </a:prstGeom>
        </p:spPr>
      </p:pic>
    </p:spTree>
    <p:extLst>
      <p:ext uri="{BB962C8B-B14F-4D97-AF65-F5344CB8AC3E}">
        <p14:creationId xmlns:p14="http://schemas.microsoft.com/office/powerpoint/2010/main" val="105434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4835" y="0"/>
            <a:ext cx="8468139" cy="6644929"/>
          </a:xfrm>
          <a:prstGeom prst="rect">
            <a:avLst/>
          </a:prstGeom>
        </p:spPr>
      </p:pic>
      <p:sp>
        <p:nvSpPr>
          <p:cNvPr id="3" name="TextBox 2"/>
          <p:cNvSpPr txBox="1"/>
          <p:nvPr/>
        </p:nvSpPr>
        <p:spPr>
          <a:xfrm>
            <a:off x="153799" y="1075695"/>
            <a:ext cx="3411036" cy="2246769"/>
          </a:xfrm>
          <a:prstGeom prst="rect">
            <a:avLst/>
          </a:prstGeom>
          <a:noFill/>
        </p:spPr>
        <p:txBody>
          <a:bodyPr wrap="square" rtlCol="0">
            <a:spAutoFit/>
          </a:bodyPr>
          <a:lstStyle/>
          <a:p>
            <a:r>
              <a:rPr lang="vi-VN" sz="2800" b="1" dirty="0">
                <a:latin typeface="+mj-lt"/>
              </a:rPr>
              <a:t>Bạn nào đã biết cách tìm kiếm sự hỗ trợ ? Bạn nào chưa biết cách tìm kiếm sự hỗ trợ ?</a:t>
            </a:r>
            <a:endParaRPr lang="en-GB" sz="2800" b="1" dirty="0">
              <a:latin typeface="+mj-lt"/>
            </a:endParaRPr>
          </a:p>
        </p:txBody>
      </p:sp>
    </p:spTree>
    <p:extLst>
      <p:ext uri="{BB962C8B-B14F-4D97-AF65-F5344CB8AC3E}">
        <p14:creationId xmlns:p14="http://schemas.microsoft.com/office/powerpoint/2010/main" val="261254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546" y="135056"/>
            <a:ext cx="7598723" cy="523220"/>
          </a:xfrm>
          <a:prstGeom prst="rect">
            <a:avLst/>
          </a:prstGeom>
          <a:noFill/>
        </p:spPr>
        <p:txBody>
          <a:bodyPr wrap="square" rtlCol="0">
            <a:spAutoFit/>
          </a:bodyPr>
          <a:lstStyle/>
          <a:p>
            <a:r>
              <a:rPr lang="vi-VN" sz="2800" b="1" u="sng" dirty="0">
                <a:latin typeface="+mj-lt"/>
              </a:rPr>
              <a:t>Bài tập 2:</a:t>
            </a:r>
            <a:r>
              <a:rPr lang="vi-VN" sz="2800" b="1" dirty="0">
                <a:latin typeface="+mj-lt"/>
              </a:rPr>
              <a:t> Xử lí tình huống</a:t>
            </a:r>
            <a:endParaRPr lang="en-GB" sz="2800" b="1" dirty="0">
              <a:latin typeface="+mj-lt"/>
            </a:endParaRPr>
          </a:p>
        </p:txBody>
      </p:sp>
      <p:pic>
        <p:nvPicPr>
          <p:cNvPr id="3" name="Picture 2"/>
          <p:cNvPicPr>
            <a:picLocks noChangeAspect="1"/>
          </p:cNvPicPr>
          <p:nvPr/>
        </p:nvPicPr>
        <p:blipFill>
          <a:blip r:embed="rId2"/>
          <a:stretch>
            <a:fillRect/>
          </a:stretch>
        </p:blipFill>
        <p:spPr>
          <a:xfrm>
            <a:off x="1106763" y="795543"/>
            <a:ext cx="9296638" cy="3378891"/>
          </a:xfrm>
          <a:prstGeom prst="rect">
            <a:avLst/>
          </a:prstGeom>
        </p:spPr>
      </p:pic>
      <p:sp>
        <p:nvSpPr>
          <p:cNvPr id="4" name="Rectangle 3"/>
          <p:cNvSpPr/>
          <p:nvPr/>
        </p:nvSpPr>
        <p:spPr>
          <a:xfrm>
            <a:off x="609600" y="4576827"/>
            <a:ext cx="9939129" cy="1754326"/>
          </a:xfrm>
          <a:prstGeom prst="rect">
            <a:avLst/>
          </a:prstGeom>
        </p:spPr>
        <p:txBody>
          <a:bodyPr wrap="square">
            <a:spAutoFit/>
          </a:bodyPr>
          <a:lstStyle/>
          <a:p>
            <a:r>
              <a:rPr lang="en-GB" sz="3600" b="1" i="0" dirty="0" err="1">
                <a:solidFill>
                  <a:srgbClr val="000000"/>
                </a:solidFill>
                <a:effectLst/>
                <a:latin typeface="Times New Roman" panose="02020603050405020304" pitchFamily="18" charset="0"/>
                <a:cs typeface="Times New Roman" panose="02020603050405020304" pitchFamily="18" charset="0"/>
              </a:rPr>
              <a:t>Em</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trai</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em</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bị</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đứt</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tay</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có</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thể</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nhờ</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ông</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bà</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bố</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mẹ</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hoặc</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bác</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hàng</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xóm</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bên</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cạnh</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giúp</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băng</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bó</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cầm</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máu</a:t>
            </a:r>
            <a:r>
              <a:rPr lang="en-GB" sz="3600" b="1" i="0" dirty="0">
                <a:solidFill>
                  <a:srgbClr val="000000"/>
                </a:solidFill>
                <a:effectLst/>
                <a:latin typeface="Times New Roman" panose="02020603050405020304" pitchFamily="18" charset="0"/>
                <a:cs typeface="Times New Roman" panose="02020603050405020304" pitchFamily="18" charset="0"/>
              </a:rPr>
              <a:t>.</a:t>
            </a:r>
            <a:endParaRPr lang="en-GB"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27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440"/>
            <a:ext cx="7805571" cy="6766560"/>
          </a:xfrm>
          <a:prstGeom prst="rect">
            <a:avLst/>
          </a:prstGeom>
        </p:spPr>
      </p:pic>
      <p:sp>
        <p:nvSpPr>
          <p:cNvPr id="3" name="Rectangle 2"/>
          <p:cNvSpPr/>
          <p:nvPr/>
        </p:nvSpPr>
        <p:spPr>
          <a:xfrm>
            <a:off x="8071331" y="1081092"/>
            <a:ext cx="4120669" cy="1815882"/>
          </a:xfrm>
          <a:prstGeom prst="rect">
            <a:avLst/>
          </a:prstGeom>
        </p:spPr>
        <p:txBody>
          <a:bodyPr wrap="square">
            <a:spAutoFit/>
          </a:bodyPr>
          <a:lstStyle/>
          <a:p>
            <a:r>
              <a:rPr lang="en-GB" sz="2800" b="1" i="0" dirty="0" err="1">
                <a:solidFill>
                  <a:srgbClr val="000000"/>
                </a:solidFill>
                <a:effectLst/>
                <a:latin typeface="Times New Roman" panose="02020603050405020304" pitchFamily="18" charset="0"/>
                <a:cs typeface="Times New Roman" panose="02020603050405020304" pitchFamily="18" charset="0"/>
              </a:rPr>
              <a:t>Áo</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đồng</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phục</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của</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em</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bị</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rách</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em</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có</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thể</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nhờ</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bà</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mẹ</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hoặc</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chị</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khâu</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lại</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giúp</a:t>
            </a:r>
            <a:r>
              <a:rPr lang="en-GB" sz="2800" b="1" i="0" dirty="0">
                <a:solidFill>
                  <a:srgbClr val="000000"/>
                </a:solidFill>
                <a:effectLst/>
                <a:latin typeface="Times New Roman" panose="02020603050405020304" pitchFamily="18" charset="0"/>
                <a:cs typeface="Times New Roman" panose="02020603050405020304" pitchFamily="18" charset="0"/>
              </a:rPr>
              <a:t>.</a:t>
            </a:r>
            <a:endParaRPr lang="en-GB"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8071331" y="4085549"/>
            <a:ext cx="3561806" cy="1938992"/>
          </a:xfrm>
          <a:prstGeom prst="rect">
            <a:avLst/>
          </a:prstGeom>
        </p:spPr>
        <p:txBody>
          <a:bodyPr wrap="square">
            <a:spAutoFit/>
          </a:bodyPr>
          <a:lstStyle/>
          <a:p>
            <a:r>
              <a:rPr lang="vi-VN" sz="2400" b="1" i="0" dirty="0">
                <a:solidFill>
                  <a:srgbClr val="000000"/>
                </a:solidFill>
                <a:effectLst/>
                <a:latin typeface="+mj-lt"/>
              </a:rPr>
              <a:t>Có người lạ gõ cửa khi em ở nhà một mình thì em không nên mở cửa, gọi điện ngay lập tức cho ông bà, bố mẹ.</a:t>
            </a:r>
            <a:endParaRPr lang="en-GB" sz="2400" b="1" dirty="0">
              <a:latin typeface="+mj-lt"/>
            </a:endParaRPr>
          </a:p>
        </p:txBody>
      </p:sp>
    </p:spTree>
    <p:extLst>
      <p:ext uri="{BB962C8B-B14F-4D97-AF65-F5344CB8AC3E}">
        <p14:creationId xmlns:p14="http://schemas.microsoft.com/office/powerpoint/2010/main" val="95076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5314" cy="6858000"/>
          </a:xfrm>
          <a:prstGeom prst="rect">
            <a:avLst/>
          </a:prstGeom>
        </p:spPr>
      </p:pic>
      <p:sp>
        <p:nvSpPr>
          <p:cNvPr id="3" name="TextBox 2"/>
          <p:cNvSpPr txBox="1"/>
          <p:nvPr/>
        </p:nvSpPr>
        <p:spPr>
          <a:xfrm>
            <a:off x="620485" y="669471"/>
            <a:ext cx="2269671" cy="584775"/>
          </a:xfrm>
          <a:prstGeom prst="rect">
            <a:avLst/>
          </a:prstGeom>
          <a:noFill/>
        </p:spPr>
        <p:txBody>
          <a:bodyPr wrap="square" rtlCol="0">
            <a:spAutoFit/>
          </a:bodyPr>
          <a:lstStyle/>
          <a:p>
            <a:r>
              <a:rPr lang="vi-VN" sz="3200" b="1" dirty="0">
                <a:solidFill>
                  <a:srgbClr val="92D050"/>
                </a:solidFill>
                <a:latin typeface="Times New Roman" panose="02020603050405020304" pitchFamily="18" charset="0"/>
                <a:cs typeface="Times New Roman" panose="02020603050405020304" pitchFamily="18" charset="0"/>
              </a:rPr>
              <a:t>Vận dụng</a:t>
            </a:r>
            <a:endParaRPr lang="en-GB" sz="3200" b="1" dirty="0">
              <a:solidFill>
                <a:srgbClr val="92D05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61258" y="1616528"/>
            <a:ext cx="10499271" cy="2062103"/>
          </a:xfrm>
          <a:prstGeom prst="rect">
            <a:avLst/>
          </a:prstGeom>
          <a:noFill/>
        </p:spPr>
        <p:txBody>
          <a:bodyPr wrap="square" rtlCol="0">
            <a:spAutoFit/>
          </a:bodyPr>
          <a:lstStyle/>
          <a:p>
            <a:r>
              <a:rPr lang="vi-VN" sz="3200" b="1" dirty="0">
                <a:latin typeface="+mj-lt"/>
              </a:rPr>
              <a:t>- Chia sẻ với bạn bè về cách em tìm kiếm sự hỗ trợ khi ở nhà?</a:t>
            </a:r>
          </a:p>
          <a:p>
            <a:r>
              <a:rPr lang="vi-VN" sz="3200" b="1" dirty="0">
                <a:latin typeface="+mj-lt"/>
              </a:rPr>
              <a:t>- Nhắc nhở bạn bè và người thân tìm kiếm sự hô trợ khi ở nhà ?</a:t>
            </a:r>
            <a:endParaRPr lang="en-GB" sz="3200" b="1" dirty="0">
              <a:latin typeface="+mj-lt"/>
            </a:endParaRPr>
          </a:p>
        </p:txBody>
      </p:sp>
    </p:spTree>
    <p:extLst>
      <p:ext uri="{BB962C8B-B14F-4D97-AF65-F5344CB8AC3E}">
        <p14:creationId xmlns:p14="http://schemas.microsoft.com/office/powerpoint/2010/main" val="278164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5314" cy="6858000"/>
          </a:xfrm>
          <a:prstGeom prst="rect">
            <a:avLst/>
          </a:prstGeom>
        </p:spPr>
      </p:pic>
      <p:sp>
        <p:nvSpPr>
          <p:cNvPr id="3" name="TextBox 2"/>
          <p:cNvSpPr txBox="1"/>
          <p:nvPr/>
        </p:nvSpPr>
        <p:spPr>
          <a:xfrm>
            <a:off x="2864600" y="1169662"/>
            <a:ext cx="6466114" cy="255454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vi-VN" sz="4000" b="1" dirty="0">
                <a:solidFill>
                  <a:schemeClr val="tx1"/>
                </a:solidFill>
                <a:latin typeface="+mj-lt"/>
              </a:rPr>
              <a:t>Khi em gặp khó khăn</a:t>
            </a:r>
          </a:p>
          <a:p>
            <a:pPr algn="just"/>
            <a:r>
              <a:rPr lang="vi-VN" sz="4000" b="1" dirty="0">
                <a:solidFill>
                  <a:schemeClr val="tx1"/>
                </a:solidFill>
                <a:latin typeface="+mj-lt"/>
              </a:rPr>
              <a:t>Hỏi bố mẹ, ông bà</a:t>
            </a:r>
          </a:p>
          <a:p>
            <a:pPr algn="just"/>
            <a:r>
              <a:rPr lang="vi-VN" sz="4000" b="1" dirty="0">
                <a:solidFill>
                  <a:schemeClr val="tx1"/>
                </a:solidFill>
                <a:latin typeface="+mj-lt"/>
              </a:rPr>
              <a:t>Những người thân quanh ta</a:t>
            </a:r>
          </a:p>
          <a:p>
            <a:pPr algn="just"/>
            <a:r>
              <a:rPr lang="vi-VN" sz="4000" b="1" dirty="0">
                <a:solidFill>
                  <a:schemeClr val="tx1"/>
                </a:solidFill>
                <a:latin typeface="+mj-lt"/>
              </a:rPr>
              <a:t>Luôn sẵn lòng giúp đỡ</a:t>
            </a:r>
            <a:endParaRPr lang="en-GB" sz="4000" b="1" dirty="0">
              <a:solidFill>
                <a:schemeClr val="tx1"/>
              </a:solidFill>
              <a:latin typeface="+mj-lt"/>
            </a:endParaRPr>
          </a:p>
        </p:txBody>
      </p:sp>
    </p:spTree>
    <p:extLst>
      <p:ext uri="{BB962C8B-B14F-4D97-AF65-F5344CB8AC3E}">
        <p14:creationId xmlns:p14="http://schemas.microsoft.com/office/powerpoint/2010/main" val="179434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99" y="14500"/>
            <a:ext cx="12192000" cy="6892773"/>
          </a:xfrm>
          <a:prstGeom prst="rect">
            <a:avLst/>
          </a:prstGeom>
        </p:spPr>
      </p:pic>
      <p:sp>
        <p:nvSpPr>
          <p:cNvPr id="5" name="TextBox 4"/>
          <p:cNvSpPr txBox="1"/>
          <p:nvPr/>
        </p:nvSpPr>
        <p:spPr>
          <a:xfrm>
            <a:off x="339143" y="266742"/>
            <a:ext cx="5756857" cy="830997"/>
          </a:xfrm>
          <a:prstGeom prst="rect">
            <a:avLst/>
          </a:prstGeom>
          <a:noFill/>
        </p:spPr>
        <p:txBody>
          <a:bodyPr wrap="square" rtlCol="0">
            <a:spAutoFit/>
          </a:bodyPr>
          <a:lstStyle/>
          <a:p>
            <a:r>
              <a:rPr lang="vi-VN" sz="4800" b="1" dirty="0">
                <a:ln w="9525">
                  <a:solidFill>
                    <a:schemeClr val="bg1"/>
                  </a:solidFill>
                  <a:prstDash val="solid"/>
                </a:ln>
                <a:effectLst>
                  <a:outerShdw blurRad="12700" dist="38100" dir="2700000" algn="tl" rotWithShape="0">
                    <a:schemeClr val="bg1">
                      <a:lumMod val="50000"/>
                    </a:schemeClr>
                  </a:outerShdw>
                </a:effectLst>
                <a:latin typeface="+mj-lt"/>
              </a:rPr>
              <a:t>KIỂM TRA BÀI CŨ</a:t>
            </a:r>
            <a:endParaRPr lang="en-GB" sz="4800" b="1" dirty="0">
              <a:ln w="9525">
                <a:solidFill>
                  <a:schemeClr val="bg1"/>
                </a:solidFill>
                <a:prstDash val="solid"/>
              </a:ln>
              <a:effectLst>
                <a:outerShdw blurRad="12700" dist="38100" dir="2700000" algn="tl" rotWithShape="0">
                  <a:schemeClr val="bg1">
                    <a:lumMod val="50000"/>
                  </a:schemeClr>
                </a:outerShdw>
              </a:effectLst>
              <a:latin typeface="+mj-lt"/>
            </a:endParaRPr>
          </a:p>
        </p:txBody>
      </p:sp>
      <p:sp>
        <p:nvSpPr>
          <p:cNvPr id="7" name="Oval 6"/>
          <p:cNvSpPr/>
          <p:nvPr/>
        </p:nvSpPr>
        <p:spPr>
          <a:xfrm>
            <a:off x="1202028" y="2741647"/>
            <a:ext cx="5546501" cy="123637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r>
              <a:rPr lang="vi-VN" sz="2800" b="1" dirty="0">
                <a:solidFill>
                  <a:schemeClr val="tx1"/>
                </a:solidFill>
                <a:latin typeface="+mj-lt"/>
              </a:rPr>
              <a:t>3. Làm thế nào để kiềm chế cảm xúc tiêu cực? </a:t>
            </a:r>
            <a:endParaRPr lang="en-GB" sz="2800" b="1" dirty="0">
              <a:solidFill>
                <a:schemeClr val="tx1"/>
              </a:solidFill>
              <a:latin typeface="+mj-lt"/>
            </a:endParaRPr>
          </a:p>
        </p:txBody>
      </p:sp>
      <p:sp>
        <p:nvSpPr>
          <p:cNvPr id="3" name="Rectangle 2"/>
          <p:cNvSpPr/>
          <p:nvPr/>
        </p:nvSpPr>
        <p:spPr>
          <a:xfrm>
            <a:off x="339143" y="1995095"/>
            <a:ext cx="764575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sz="2400" b="1" dirty="0">
                <a:latin typeface="+mj-lt"/>
              </a:rPr>
              <a:t>2. Cảm xúc “ tự hào” là cảm xúc tiêu cực hay tích cực? </a:t>
            </a:r>
            <a:endParaRPr lang="en-GB" sz="2400" b="1" dirty="0">
              <a:latin typeface="+mj-lt"/>
            </a:endParaRPr>
          </a:p>
        </p:txBody>
      </p:sp>
      <p:sp>
        <p:nvSpPr>
          <p:cNvPr id="8" name="Rectangle 7"/>
          <p:cNvSpPr/>
          <p:nvPr/>
        </p:nvSpPr>
        <p:spPr>
          <a:xfrm>
            <a:off x="8750121" y="1261527"/>
            <a:ext cx="267666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vi-VN" sz="2400" b="1" dirty="0">
                <a:latin typeface="+mj-lt"/>
              </a:rPr>
              <a:t>Cảm xúc tiêu cực</a:t>
            </a:r>
            <a:endParaRPr lang="en-GB" sz="2400" b="1" dirty="0">
              <a:latin typeface="+mj-lt"/>
            </a:endParaRPr>
          </a:p>
        </p:txBody>
      </p:sp>
      <p:sp>
        <p:nvSpPr>
          <p:cNvPr id="4" name="Right Arrow 3"/>
          <p:cNvSpPr/>
          <p:nvPr/>
        </p:nvSpPr>
        <p:spPr>
          <a:xfrm>
            <a:off x="7984902" y="1376943"/>
            <a:ext cx="765219" cy="23083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9" name="Rectangle 8"/>
          <p:cNvSpPr/>
          <p:nvPr/>
        </p:nvSpPr>
        <p:spPr>
          <a:xfrm>
            <a:off x="339143" y="1236370"/>
            <a:ext cx="764575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sz="2400" b="1" dirty="0">
                <a:latin typeface="+mj-lt"/>
              </a:rPr>
              <a:t>1. Cảm xúc “ hậm hực” là cảm xúc tiêu cực hay tích cực? </a:t>
            </a:r>
            <a:endParaRPr lang="en-GB" sz="2400" b="1" dirty="0">
              <a:latin typeface="+mj-lt"/>
            </a:endParaRPr>
          </a:p>
        </p:txBody>
      </p:sp>
      <p:sp>
        <p:nvSpPr>
          <p:cNvPr id="10" name="Right Arrow 9"/>
          <p:cNvSpPr/>
          <p:nvPr/>
        </p:nvSpPr>
        <p:spPr>
          <a:xfrm>
            <a:off x="7984902" y="2081433"/>
            <a:ext cx="765219" cy="23083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1" name="Rectangle 10"/>
          <p:cNvSpPr/>
          <p:nvPr/>
        </p:nvSpPr>
        <p:spPr>
          <a:xfrm>
            <a:off x="8750121" y="1964538"/>
            <a:ext cx="267666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vi-VN" sz="2400" b="1" dirty="0">
                <a:latin typeface="+mj-lt"/>
              </a:rPr>
              <a:t>Cảm xúc tích cực</a:t>
            </a:r>
            <a:endParaRPr lang="en-GB" sz="2400" b="1" dirty="0">
              <a:latin typeface="+mj-lt"/>
            </a:endParaRPr>
          </a:p>
        </p:txBody>
      </p:sp>
      <p:sp>
        <p:nvSpPr>
          <p:cNvPr id="14" name="Rectangle 13"/>
          <p:cNvSpPr/>
          <p:nvPr/>
        </p:nvSpPr>
        <p:spPr>
          <a:xfrm>
            <a:off x="7984902" y="2878815"/>
            <a:ext cx="3752045" cy="193899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vi-VN" sz="2400" b="1" dirty="0">
                <a:solidFill>
                  <a:schemeClr val="tx1"/>
                </a:solidFill>
                <a:latin typeface="+mj-lt"/>
              </a:rPr>
              <a:t>Hít thở sâu</a:t>
            </a:r>
          </a:p>
          <a:p>
            <a:pPr algn="just"/>
            <a:r>
              <a:rPr lang="vi-VN" sz="2400" b="1" dirty="0">
                <a:solidFill>
                  <a:schemeClr val="tx1"/>
                </a:solidFill>
                <a:latin typeface="+mj-lt"/>
              </a:rPr>
              <a:t>Đếm chậm từ 1 đến 10</a:t>
            </a:r>
          </a:p>
          <a:p>
            <a:pPr algn="just"/>
            <a:r>
              <a:rPr lang="vi-VN" sz="2400" b="1" dirty="0">
                <a:solidFill>
                  <a:schemeClr val="tx1"/>
                </a:solidFill>
                <a:latin typeface="+mj-lt"/>
              </a:rPr>
              <a:t>Nghe nhạc</a:t>
            </a:r>
          </a:p>
          <a:p>
            <a:pPr algn="just"/>
            <a:r>
              <a:rPr lang="vi-VN" sz="2400" b="1" dirty="0">
                <a:solidFill>
                  <a:schemeClr val="tx1"/>
                </a:solidFill>
                <a:latin typeface="+mj-lt"/>
              </a:rPr>
              <a:t>Chia sẻ với người thân</a:t>
            </a:r>
          </a:p>
          <a:p>
            <a:pPr algn="just"/>
            <a:r>
              <a:rPr lang="vi-VN" sz="2400" b="1" dirty="0">
                <a:solidFill>
                  <a:schemeClr val="tx1"/>
                </a:solidFill>
                <a:latin typeface="+mj-lt"/>
              </a:rPr>
              <a:t>Đi dạo</a:t>
            </a:r>
            <a:endParaRPr lang="en-GB" sz="2400" b="1" dirty="0">
              <a:solidFill>
                <a:schemeClr val="tx1"/>
              </a:solidFill>
              <a:latin typeface="+mj-lt"/>
            </a:endParaRPr>
          </a:p>
        </p:txBody>
      </p:sp>
      <p:sp>
        <p:nvSpPr>
          <p:cNvPr id="15" name="Right Arrow 14"/>
          <p:cNvSpPr/>
          <p:nvPr/>
        </p:nvSpPr>
        <p:spPr>
          <a:xfrm>
            <a:off x="6984106" y="3345469"/>
            <a:ext cx="765219" cy="23083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63522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8" grpId="0" animBg="1"/>
      <p:bldP spid="4" grpId="0" animBg="1"/>
      <p:bldP spid="9" grpId="0" animBg="1"/>
      <p:bldP spid="10" grpId="0" animBg="1"/>
      <p:bldP spid="11"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nền powerpoint đơn giản [TẢI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4"/>
            <a:ext cx="12192000" cy="68599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33490" y="1170619"/>
            <a:ext cx="5925020" cy="584775"/>
          </a:xfrm>
          <a:prstGeom prst="rect">
            <a:avLst/>
          </a:prstGeom>
          <a:noFill/>
        </p:spPr>
        <p:txBody>
          <a:bodyPr wrap="none" lIns="91440" tIns="45720" rIns="91440" bIns="45720">
            <a:spAutoFit/>
          </a:bodyPr>
          <a:lstStyle/>
          <a:p>
            <a:pPr algn="ctr"/>
            <a:r>
              <a:rPr lang="vi-VN" sz="3200" dirty="0">
                <a:ln w="0"/>
                <a:effectLst>
                  <a:outerShdw blurRad="38100" dist="25400" dir="5400000" algn="ctr" rotWithShape="0">
                    <a:srgbClr val="6E747A">
                      <a:alpha val="43000"/>
                    </a:srgbClr>
                  </a:outerShdw>
                </a:effectLst>
                <a:latin typeface="+mj-lt"/>
              </a:rPr>
              <a:t>Thứ ba, ngày 21 tháng 2 năm </a:t>
            </a:r>
            <a:r>
              <a:rPr lang="vi-VN" sz="3200" dirty="0" smtClean="0">
                <a:ln w="0"/>
                <a:effectLst>
                  <a:outerShdw blurRad="38100" dist="25400" dir="5400000" algn="ctr" rotWithShape="0">
                    <a:srgbClr val="6E747A">
                      <a:alpha val="43000"/>
                    </a:srgbClr>
                  </a:outerShdw>
                </a:effectLst>
                <a:latin typeface="+mj-lt"/>
              </a:rPr>
              <a:t>202</a:t>
            </a:r>
            <a:r>
              <a:rPr lang="en-US" sz="3200" dirty="0">
                <a:ln w="0"/>
                <a:effectLst>
                  <a:outerShdw blurRad="38100" dist="25400" dir="5400000" algn="ctr" rotWithShape="0">
                    <a:srgbClr val="6E747A">
                      <a:alpha val="43000"/>
                    </a:srgbClr>
                  </a:outerShdw>
                </a:effectLst>
                <a:latin typeface="+mj-lt"/>
              </a:rPr>
              <a:t>5</a:t>
            </a:r>
            <a:endParaRPr lang="en-US" sz="3200" b="0" cap="none" spc="0" dirty="0">
              <a:ln w="0"/>
              <a:effectLst>
                <a:outerShdw blurRad="38100" dist="25400" dir="5400000" algn="ctr" rotWithShape="0">
                  <a:srgbClr val="6E747A">
                    <a:alpha val="43000"/>
                  </a:srgbClr>
                </a:outerShdw>
              </a:effectLst>
              <a:latin typeface="+mj-lt"/>
            </a:endParaRPr>
          </a:p>
        </p:txBody>
      </p:sp>
      <p:sp>
        <p:nvSpPr>
          <p:cNvPr id="7" name="Rectangle 6"/>
          <p:cNvSpPr/>
          <p:nvPr/>
        </p:nvSpPr>
        <p:spPr>
          <a:xfrm>
            <a:off x="5270296" y="1755394"/>
            <a:ext cx="1651414" cy="584775"/>
          </a:xfrm>
          <a:prstGeom prst="rect">
            <a:avLst/>
          </a:prstGeom>
          <a:noFill/>
        </p:spPr>
        <p:txBody>
          <a:bodyPr wrap="none" lIns="91440" tIns="45720" rIns="91440" bIns="45720">
            <a:spAutoFit/>
          </a:bodyPr>
          <a:lstStyle/>
          <a:p>
            <a:pPr algn="ctr"/>
            <a:r>
              <a:rPr lang="vi-VN" sz="3200" b="1" u="sng" dirty="0">
                <a:ln w="0"/>
                <a:effectLst>
                  <a:outerShdw blurRad="38100" dist="25400" dir="5400000" algn="ctr" rotWithShape="0">
                    <a:srgbClr val="6E747A">
                      <a:alpha val="43000"/>
                    </a:srgbClr>
                  </a:outerShdw>
                </a:effectLst>
                <a:latin typeface="+mj-lt"/>
              </a:rPr>
              <a:t>Đạo đức</a:t>
            </a:r>
            <a:endParaRPr lang="en-US" sz="3200" b="1" u="sng" cap="none" spc="0" dirty="0">
              <a:ln w="0"/>
              <a:effectLst>
                <a:outerShdw blurRad="38100" dist="25400" dir="5400000" algn="ctr" rotWithShape="0">
                  <a:srgbClr val="6E747A">
                    <a:alpha val="43000"/>
                  </a:srgbClr>
                </a:outerShdw>
              </a:effectLst>
              <a:latin typeface="+mj-lt"/>
            </a:endParaRPr>
          </a:p>
        </p:txBody>
      </p:sp>
      <p:sp>
        <p:nvSpPr>
          <p:cNvPr id="8" name="Rectangle 7"/>
          <p:cNvSpPr/>
          <p:nvPr/>
        </p:nvSpPr>
        <p:spPr>
          <a:xfrm>
            <a:off x="2415353" y="2362141"/>
            <a:ext cx="7913503" cy="1323439"/>
          </a:xfrm>
          <a:prstGeom prst="rect">
            <a:avLst/>
          </a:prstGeom>
          <a:noFill/>
        </p:spPr>
        <p:txBody>
          <a:bodyPr wrap="square" lIns="91440" tIns="45720" rIns="91440" bIns="45720">
            <a:spAutoFit/>
          </a:bodyPr>
          <a:lstStyle/>
          <a:p>
            <a:pPr algn="ctr"/>
            <a:r>
              <a:rPr lang="vi-VN" sz="4000" b="1" dirty="0">
                <a:ln w="0"/>
                <a:solidFill>
                  <a:srgbClr val="FF0000"/>
                </a:solidFill>
                <a:effectLst>
                  <a:outerShdw blurRad="38100" dist="25400" dir="5400000" algn="ctr" rotWithShape="0">
                    <a:srgbClr val="6E747A">
                      <a:alpha val="43000"/>
                    </a:srgbClr>
                  </a:outerShdw>
                </a:effectLst>
                <a:latin typeface="+mj-lt"/>
              </a:rPr>
              <a:t>Bài 11: TÌM KIẾM SỰ HỖ TRỢ KHI Ở NHÀ</a:t>
            </a:r>
            <a:endParaRPr lang="en-US" sz="4000" b="1" cap="none" spc="0" dirty="0">
              <a:ln w="0"/>
              <a:solidFill>
                <a:srgbClr val="FF000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3776344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nền powerpoint đơn giản [TẢI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4"/>
            <a:ext cx="12192000" cy="68599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12890" y="1339403"/>
            <a:ext cx="6761409" cy="707886"/>
          </a:xfrm>
          <a:prstGeom prst="rect">
            <a:avLst/>
          </a:prstGeom>
          <a:noFill/>
        </p:spPr>
        <p:txBody>
          <a:bodyPr wrap="square" rtlCol="0">
            <a:spAutoFit/>
          </a:bodyPr>
          <a:lstStyle/>
          <a:p>
            <a:r>
              <a:rPr lang="vi-VN" sz="4000" b="1" u="sng" dirty="0">
                <a:solidFill>
                  <a:srgbClr val="00B050"/>
                </a:solidFill>
                <a:latin typeface="+mj-lt"/>
              </a:rPr>
              <a:t>Hoạt động 1</a:t>
            </a:r>
            <a:r>
              <a:rPr lang="vi-VN" sz="4000" b="1" dirty="0">
                <a:solidFill>
                  <a:srgbClr val="00B050"/>
                </a:solidFill>
                <a:latin typeface="+mj-lt"/>
              </a:rPr>
              <a:t>: Khởi động</a:t>
            </a:r>
            <a:endParaRPr lang="en-GB" sz="4000" b="1" dirty="0">
              <a:solidFill>
                <a:srgbClr val="00B050"/>
              </a:solidFill>
              <a:latin typeface="+mj-lt"/>
            </a:endParaRPr>
          </a:p>
        </p:txBody>
      </p:sp>
      <p:sp>
        <p:nvSpPr>
          <p:cNvPr id="6" name="TextBox 5"/>
          <p:cNvSpPr txBox="1"/>
          <p:nvPr/>
        </p:nvSpPr>
        <p:spPr>
          <a:xfrm>
            <a:off x="1532584" y="2047289"/>
            <a:ext cx="9633397" cy="1200329"/>
          </a:xfrm>
          <a:prstGeom prst="rect">
            <a:avLst/>
          </a:prstGeom>
          <a:noFill/>
        </p:spPr>
        <p:txBody>
          <a:bodyPr wrap="square" rtlCol="0">
            <a:spAutoFit/>
          </a:bodyPr>
          <a:lstStyle/>
          <a:p>
            <a:r>
              <a:rPr lang="vi-VN" sz="3600" b="1" dirty="0">
                <a:solidFill>
                  <a:srgbClr val="FF0000"/>
                </a:solidFill>
                <a:latin typeface="+mj-lt"/>
              </a:rPr>
              <a:t>Chia sẻ về một lần em gặp khó khăn khi ở nhà. Khi đó em đã làm gì ?</a:t>
            </a:r>
            <a:endParaRPr lang="en-GB" sz="3600" b="1" dirty="0">
              <a:solidFill>
                <a:srgbClr val="FF0000"/>
              </a:solidFill>
              <a:latin typeface="+mj-lt"/>
            </a:endParaRPr>
          </a:p>
        </p:txBody>
      </p:sp>
      <p:sp>
        <p:nvSpPr>
          <p:cNvPr id="8" name="TextBox 7"/>
          <p:cNvSpPr txBox="1"/>
          <p:nvPr/>
        </p:nvSpPr>
        <p:spPr>
          <a:xfrm>
            <a:off x="1532584" y="3388616"/>
            <a:ext cx="9272791"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vi-VN" sz="2800" b="1" dirty="0">
                <a:latin typeface="+mj-lt"/>
              </a:rPr>
              <a:t>	Ở nhà , có những việc chúng ta có thể tự làm nhưng cũng có những việc cần sự giúp đỡ của cha mẹ và những người xung quanh. Hãy sẵn sàn nhờ sự giúp đỡ của ông bà, cha mẹ,...khi cần thiết.</a:t>
            </a:r>
            <a:endParaRPr lang="en-GB" sz="2800" b="1" dirty="0">
              <a:latin typeface="+mj-lt"/>
            </a:endParaRPr>
          </a:p>
        </p:txBody>
      </p:sp>
    </p:spTree>
    <p:extLst>
      <p:ext uri="{BB962C8B-B14F-4D97-AF65-F5344CB8AC3E}">
        <p14:creationId xmlns:p14="http://schemas.microsoft.com/office/powerpoint/2010/main" val="320705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3031"/>
            <a:ext cx="5743977" cy="707886"/>
          </a:xfrm>
          <a:prstGeom prst="rect">
            <a:avLst/>
          </a:prstGeom>
          <a:noFill/>
        </p:spPr>
        <p:txBody>
          <a:bodyPr wrap="square" rtlCol="0">
            <a:spAutoFit/>
          </a:bodyPr>
          <a:lstStyle/>
          <a:p>
            <a:r>
              <a:rPr lang="vi-VN" sz="4000" b="1" u="sng" dirty="0">
                <a:solidFill>
                  <a:srgbClr val="00B050"/>
                </a:solidFill>
                <a:latin typeface="+mj-lt"/>
              </a:rPr>
              <a:t>Hoạt động 2</a:t>
            </a:r>
            <a:r>
              <a:rPr lang="vi-VN" sz="4000" b="1" dirty="0">
                <a:solidFill>
                  <a:srgbClr val="00B050"/>
                </a:solidFill>
                <a:latin typeface="+mj-lt"/>
              </a:rPr>
              <a:t>: Khám phá</a:t>
            </a:r>
            <a:endParaRPr lang="en-GB" sz="4000" b="1" dirty="0">
              <a:solidFill>
                <a:srgbClr val="00B050"/>
              </a:solidFill>
              <a:latin typeface="+mj-lt"/>
            </a:endParaRPr>
          </a:p>
        </p:txBody>
      </p:sp>
      <p:sp>
        <p:nvSpPr>
          <p:cNvPr id="3" name="TextBox 2"/>
          <p:cNvSpPr txBox="1"/>
          <p:nvPr/>
        </p:nvSpPr>
        <p:spPr>
          <a:xfrm>
            <a:off x="180303" y="810917"/>
            <a:ext cx="7250808" cy="646331"/>
          </a:xfrm>
          <a:prstGeom prst="rect">
            <a:avLst/>
          </a:prstGeom>
          <a:noFill/>
        </p:spPr>
        <p:txBody>
          <a:bodyPr wrap="square" rtlCol="0">
            <a:spAutoFit/>
          </a:bodyPr>
          <a:lstStyle/>
          <a:p>
            <a:r>
              <a:rPr lang="vi-VN" sz="3600" b="1" dirty="0">
                <a:solidFill>
                  <a:srgbClr val="FF0000"/>
                </a:solidFill>
                <a:latin typeface="+mj-lt"/>
              </a:rPr>
              <a:t>1. Quan sát tranh và trả lời câu hỏi: </a:t>
            </a:r>
            <a:endParaRPr lang="en-GB" sz="3600" b="1" dirty="0">
              <a:solidFill>
                <a:srgbClr val="FF0000"/>
              </a:solidFill>
              <a:latin typeface="+mj-lt"/>
            </a:endParaRPr>
          </a:p>
        </p:txBody>
      </p:sp>
      <p:pic>
        <p:nvPicPr>
          <p:cNvPr id="4" name="Picture 3"/>
          <p:cNvPicPr>
            <a:picLocks noChangeAspect="1"/>
          </p:cNvPicPr>
          <p:nvPr/>
        </p:nvPicPr>
        <p:blipFill>
          <a:blip r:embed="rId2"/>
          <a:stretch>
            <a:fillRect/>
          </a:stretch>
        </p:blipFill>
        <p:spPr>
          <a:xfrm>
            <a:off x="180302" y="1518803"/>
            <a:ext cx="6812931" cy="4212296"/>
          </a:xfrm>
          <a:prstGeom prst="rect">
            <a:avLst/>
          </a:prstGeom>
        </p:spPr>
      </p:pic>
      <p:pic>
        <p:nvPicPr>
          <p:cNvPr id="5" name="Picture 4"/>
          <p:cNvPicPr>
            <a:picLocks noChangeAspect="1"/>
          </p:cNvPicPr>
          <p:nvPr/>
        </p:nvPicPr>
        <p:blipFill>
          <a:blip r:embed="rId3"/>
          <a:stretch>
            <a:fillRect/>
          </a:stretch>
        </p:blipFill>
        <p:spPr>
          <a:xfrm>
            <a:off x="6993233" y="2165135"/>
            <a:ext cx="5168132" cy="3295508"/>
          </a:xfrm>
          <a:prstGeom prst="rect">
            <a:avLst/>
          </a:prstGeom>
        </p:spPr>
      </p:pic>
      <p:sp>
        <p:nvSpPr>
          <p:cNvPr id="6" name="TextBox 5"/>
          <p:cNvSpPr txBox="1"/>
          <p:nvPr/>
        </p:nvSpPr>
        <p:spPr>
          <a:xfrm>
            <a:off x="4428185" y="5964113"/>
            <a:ext cx="3208987" cy="646331"/>
          </a:xfrm>
          <a:prstGeom prst="rect">
            <a:avLst/>
          </a:prstGeom>
          <a:noFill/>
        </p:spPr>
        <p:txBody>
          <a:bodyPr wrap="square" rtlCol="0">
            <a:spAutoFit/>
          </a:bodyPr>
          <a:lstStyle/>
          <a:p>
            <a:r>
              <a:rPr lang="vi-VN" sz="3600" b="1" dirty="0">
                <a:latin typeface="+mj-lt"/>
              </a:rPr>
              <a:t>Tranh vẽ gì ?</a:t>
            </a:r>
            <a:endParaRPr lang="en-GB" sz="3600" b="1" dirty="0">
              <a:latin typeface="+mj-lt"/>
            </a:endParaRPr>
          </a:p>
        </p:txBody>
      </p:sp>
    </p:spTree>
    <p:extLst>
      <p:ext uri="{BB962C8B-B14F-4D97-AF65-F5344CB8AC3E}">
        <p14:creationId xmlns:p14="http://schemas.microsoft.com/office/powerpoint/2010/main" val="28172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00" y="1335990"/>
            <a:ext cx="12115152" cy="4260341"/>
          </a:xfrm>
          <a:prstGeom prst="rect">
            <a:avLst/>
          </a:prstGeom>
        </p:spPr>
      </p:pic>
      <p:sp>
        <p:nvSpPr>
          <p:cNvPr id="3" name="TextBox 2"/>
          <p:cNvSpPr txBox="1"/>
          <p:nvPr/>
        </p:nvSpPr>
        <p:spPr>
          <a:xfrm>
            <a:off x="319825" y="258772"/>
            <a:ext cx="11490102"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sz="3200" b="1" dirty="0">
                <a:latin typeface="+mj-lt"/>
              </a:rPr>
              <a:t>Những tình huống nào em cần tìm kiếm sự hỗ trợ? </a:t>
            </a:r>
          </a:p>
          <a:p>
            <a:r>
              <a:rPr lang="vi-VN" sz="3200" b="1" dirty="0">
                <a:latin typeface="+mj-lt"/>
              </a:rPr>
              <a:t>Những tình huống nào em có thể tự giải quyết ? Vì sao </a:t>
            </a:r>
            <a:endParaRPr lang="en-GB" sz="3200" b="1" dirty="0">
              <a:latin typeface="+mj-lt"/>
            </a:endParaRPr>
          </a:p>
        </p:txBody>
      </p:sp>
      <p:sp>
        <p:nvSpPr>
          <p:cNvPr id="4" name="TextBox 3"/>
          <p:cNvSpPr txBox="1"/>
          <p:nvPr/>
        </p:nvSpPr>
        <p:spPr>
          <a:xfrm>
            <a:off x="319825" y="5596331"/>
            <a:ext cx="11490102"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vi-VN" sz="3200" b="1" dirty="0">
                <a:latin typeface="+mj-lt"/>
              </a:rPr>
              <a:t>Tình huống 1 và 2 em cần tìm kiếm sự hỗ trợ của người thân.</a:t>
            </a:r>
          </a:p>
          <a:p>
            <a:r>
              <a:rPr lang="vi-VN" sz="3200" b="1" dirty="0">
                <a:latin typeface="+mj-lt"/>
              </a:rPr>
              <a:t>Tình huống 3 em có thể tự giải quyết.</a:t>
            </a:r>
            <a:endParaRPr lang="en-GB" sz="3200" b="1" dirty="0">
              <a:latin typeface="+mj-lt"/>
            </a:endParaRPr>
          </a:p>
        </p:txBody>
      </p:sp>
    </p:spTree>
    <p:extLst>
      <p:ext uri="{BB962C8B-B14F-4D97-AF65-F5344CB8AC3E}">
        <p14:creationId xmlns:p14="http://schemas.microsoft.com/office/powerpoint/2010/main" val="197452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18587"/>
            <a:ext cx="12193057" cy="6895174"/>
          </a:xfrm>
          <a:prstGeom prst="rect">
            <a:avLst/>
          </a:prstGeom>
        </p:spPr>
      </p:pic>
      <p:sp>
        <p:nvSpPr>
          <p:cNvPr id="4" name="Cloud Callout 3"/>
          <p:cNvSpPr/>
          <p:nvPr/>
        </p:nvSpPr>
        <p:spPr>
          <a:xfrm>
            <a:off x="1125581" y="1221378"/>
            <a:ext cx="9940835" cy="3082834"/>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3200" b="1" dirty="0">
                <a:latin typeface="+mj-lt"/>
              </a:rPr>
              <a:t>Em hãy kể thêm những tình huống cần tìm kiếm sự hỗ trợ khi ở nhà? </a:t>
            </a:r>
            <a:endParaRPr lang="en-GB" sz="3200" b="1" dirty="0">
              <a:latin typeface="+mj-lt"/>
            </a:endParaRPr>
          </a:p>
        </p:txBody>
      </p:sp>
    </p:spTree>
    <p:extLst>
      <p:ext uri="{BB962C8B-B14F-4D97-AF65-F5344CB8AC3E}">
        <p14:creationId xmlns:p14="http://schemas.microsoft.com/office/powerpoint/2010/main" val="39011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8551"/>
            <a:ext cx="7250808" cy="646331"/>
          </a:xfrm>
          <a:prstGeom prst="rect">
            <a:avLst/>
          </a:prstGeom>
          <a:noFill/>
        </p:spPr>
        <p:txBody>
          <a:bodyPr wrap="square" rtlCol="0">
            <a:spAutoFit/>
          </a:bodyPr>
          <a:lstStyle/>
          <a:p>
            <a:r>
              <a:rPr lang="vi-VN" sz="3600" b="1" dirty="0">
                <a:solidFill>
                  <a:srgbClr val="FF0000"/>
                </a:solidFill>
                <a:latin typeface="+mj-lt"/>
              </a:rPr>
              <a:t>2. Đọc tình huống và trả lời câu hỏi: </a:t>
            </a:r>
            <a:endParaRPr lang="en-GB" sz="3600" b="1" dirty="0">
              <a:solidFill>
                <a:srgbClr val="FF0000"/>
              </a:solidFill>
              <a:latin typeface="+mj-lt"/>
            </a:endParaRPr>
          </a:p>
        </p:txBody>
      </p:sp>
      <p:pic>
        <p:nvPicPr>
          <p:cNvPr id="4" name="Picture 3"/>
          <p:cNvPicPr>
            <a:picLocks noChangeAspect="1"/>
          </p:cNvPicPr>
          <p:nvPr/>
        </p:nvPicPr>
        <p:blipFill>
          <a:blip r:embed="rId2"/>
          <a:stretch>
            <a:fillRect/>
          </a:stretch>
        </p:blipFill>
        <p:spPr>
          <a:xfrm>
            <a:off x="887896" y="903157"/>
            <a:ext cx="9133647" cy="5944358"/>
          </a:xfrm>
          <a:prstGeom prst="rect">
            <a:avLst/>
          </a:prstGeom>
        </p:spPr>
      </p:pic>
      <p:sp>
        <p:nvSpPr>
          <p:cNvPr id="5" name="TextBox 4"/>
          <p:cNvSpPr txBox="1"/>
          <p:nvPr/>
        </p:nvSpPr>
        <p:spPr>
          <a:xfrm>
            <a:off x="291548" y="262439"/>
            <a:ext cx="11476383" cy="49244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vi-VN" sz="2600" b="1" dirty="0">
                <a:solidFill>
                  <a:schemeClr val="tx1"/>
                </a:solidFill>
                <a:latin typeface="+mj-lt"/>
              </a:rPr>
              <a:t>Em hãy nhận xét về cách tìm kiếm sự hỗ trợ của các bạn trong tình huống trên</a:t>
            </a:r>
            <a:endParaRPr lang="en-GB" sz="2600" b="1" dirty="0">
              <a:solidFill>
                <a:schemeClr val="tx1"/>
              </a:solidFill>
              <a:latin typeface="+mj-lt"/>
            </a:endParaRPr>
          </a:p>
        </p:txBody>
      </p:sp>
      <p:sp>
        <p:nvSpPr>
          <p:cNvPr id="6" name="TextBox 5"/>
          <p:cNvSpPr txBox="1"/>
          <p:nvPr/>
        </p:nvSpPr>
        <p:spPr>
          <a:xfrm>
            <a:off x="159027" y="262439"/>
            <a:ext cx="8733182" cy="49244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vi-VN" sz="2600" b="1" dirty="0">
                <a:solidFill>
                  <a:schemeClr val="tx1"/>
                </a:solidFill>
                <a:latin typeface="+mj-lt"/>
              </a:rPr>
              <a:t>Nếu các bạn không tìm kiếm sự hỗ trợ thì điều gì sẽ xảy ra?</a:t>
            </a:r>
            <a:endParaRPr lang="en-GB" sz="2600" b="1" dirty="0">
              <a:solidFill>
                <a:schemeClr val="tx1"/>
              </a:solidFill>
              <a:latin typeface="+mj-lt"/>
            </a:endParaRPr>
          </a:p>
        </p:txBody>
      </p:sp>
    </p:spTree>
    <p:extLst>
      <p:ext uri="{BB962C8B-B14F-4D97-AF65-F5344CB8AC3E}">
        <p14:creationId xmlns:p14="http://schemas.microsoft.com/office/powerpoint/2010/main" val="390996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grpId="1" nodeType="after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nền powerpoint đơn giản [TẢI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4"/>
            <a:ext cx="12192000" cy="68599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7828" y="2526721"/>
            <a:ext cx="6965714" cy="2246769"/>
          </a:xfrm>
          <a:prstGeom prst="rect">
            <a:avLst/>
          </a:prstGeom>
          <a:solidFill>
            <a:srgbClr val="00B0F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vi-VN" sz="2800" b="1" dirty="0">
                <a:latin typeface="+mj-lt"/>
              </a:rPr>
              <a:t>	Các bạn trong tình huống đã biết cách tìm kiếm sự hỗ trợ kịp thời: giữ thái độ bình tĩnh, tìm đúng người có thể hỗ trợ, nói rõ mọi viêc,...Biết tìm kiếm sự hỗ trợ sẽ giúp chúng ta giải quyết những khó khăn.</a:t>
            </a:r>
            <a:endParaRPr lang="en-GB" sz="2800" b="1" dirty="0">
              <a:latin typeface="+mj-lt"/>
            </a:endParaRPr>
          </a:p>
        </p:txBody>
      </p:sp>
      <p:sp>
        <p:nvSpPr>
          <p:cNvPr id="4" name="TextBox 3"/>
          <p:cNvSpPr txBox="1"/>
          <p:nvPr/>
        </p:nvSpPr>
        <p:spPr>
          <a:xfrm>
            <a:off x="1935560" y="1369115"/>
            <a:ext cx="7970251"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sz="3200" b="1" dirty="0">
                <a:latin typeface="+mj-lt"/>
              </a:rPr>
              <a:t>Vì sao em cần tìm kiếm sự hỗ trợ khi ở nhà?</a:t>
            </a:r>
            <a:endParaRPr lang="en-GB" sz="3200" b="1" dirty="0">
              <a:latin typeface="+mj-lt"/>
            </a:endParaRPr>
          </a:p>
        </p:txBody>
      </p:sp>
    </p:spTree>
    <p:extLst>
      <p:ext uri="{BB962C8B-B14F-4D97-AF65-F5344CB8AC3E}">
        <p14:creationId xmlns:p14="http://schemas.microsoft.com/office/powerpoint/2010/main" val="145393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478</Words>
  <Application>Microsoft Office PowerPoint</Application>
  <PresentationFormat>Widescreen</PresentationFormat>
  <Paragraphs>47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ASUS-PC</dc:creator>
  <cp:lastModifiedBy>ismail - [2010]</cp:lastModifiedBy>
  <cp:revision>13</cp:revision>
  <dcterms:created xsi:type="dcterms:W3CDTF">2022-03-17T15:22:16Z</dcterms:created>
  <dcterms:modified xsi:type="dcterms:W3CDTF">2025-03-16T14:05:54Z</dcterms:modified>
</cp:coreProperties>
</file>