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6" r:id="rId2"/>
    <p:sldId id="274" r:id="rId3"/>
    <p:sldId id="273" r:id="rId4"/>
    <p:sldId id="267" r:id="rId5"/>
    <p:sldId id="261" r:id="rId6"/>
    <p:sldId id="262" r:id="rId7"/>
    <p:sldId id="263" r:id="rId8"/>
    <p:sldId id="264" r:id="rId9"/>
    <p:sldId id="266" r:id="rId10"/>
    <p:sldId id="265" r:id="rId11"/>
    <p:sldId id="268" r:id="rId12"/>
    <p:sldId id="269" r:id="rId13"/>
    <p:sldId id="271" r:id="rId14"/>
    <p:sldId id="272" r:id="rId15"/>
    <p:sldId id="259" r:id="rId16"/>
    <p:sldId id="260" r:id="rId17"/>
    <p:sldId id="277" r:id="rId18"/>
  </p:sldIdLst>
  <p:sldSz cx="128016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533" y="77"/>
      </p:cViewPr>
      <p:guideLst>
        <p:guide orient="horz" pos="2160"/>
        <p:guide pos="40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EA091-D9D8-4572-823C-6797E69B120A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" y="685800"/>
            <a:ext cx="64008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9CD6A-137E-4A3F-9DDD-CD2E9555B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49275" y="1143000"/>
            <a:ext cx="575945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2130426"/>
            <a:ext cx="1088136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0240" y="3886200"/>
            <a:ext cx="896112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F780-017A-499C-BE84-42841C1743E6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F780-017A-499C-BE84-42841C1743E6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994959" y="274639"/>
            <a:ext cx="403161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5668" y="274639"/>
            <a:ext cx="1188593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F780-017A-499C-BE84-42841C1743E6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35659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916615" y="4252913"/>
            <a:ext cx="96012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8016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1"/>
            <a:ext cx="12801616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F780-017A-499C-BE84-42841C1743E6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238" y="4406901"/>
            <a:ext cx="1088136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238" y="2906713"/>
            <a:ext cx="1088136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F780-017A-499C-BE84-42841C1743E6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5669" y="1600201"/>
            <a:ext cx="795877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67800" y="1600201"/>
            <a:ext cx="795877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F780-017A-499C-BE84-42841C1743E6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74638"/>
            <a:ext cx="1152144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1535113"/>
            <a:ext cx="56562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" y="2174875"/>
            <a:ext cx="56562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3036" y="1535113"/>
            <a:ext cx="565848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6" y="2174875"/>
            <a:ext cx="565848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F780-017A-499C-BE84-42841C1743E6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F780-017A-499C-BE84-42841C1743E6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F780-017A-499C-BE84-42841C1743E6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1" y="273050"/>
            <a:ext cx="42116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5070" y="273051"/>
            <a:ext cx="71564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1" y="1435101"/>
            <a:ext cx="42116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F780-017A-499C-BE84-42841C1743E6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203" y="4800600"/>
            <a:ext cx="768096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09203" y="612775"/>
            <a:ext cx="768096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09203" y="5367338"/>
            <a:ext cx="768096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F780-017A-499C-BE84-42841C1743E6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0080" y="274638"/>
            <a:ext cx="115214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1600201"/>
            <a:ext cx="1152144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" y="6356351"/>
            <a:ext cx="2987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F780-017A-499C-BE84-42841C1743E6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73880" y="6356351"/>
            <a:ext cx="4053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74480" y="6356351"/>
            <a:ext cx="2987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106BD-6226-469C-936C-8E0032D57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26126"/>
            <a:ext cx="12192000" cy="68853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8067" y="68269"/>
            <a:ext cx="11819963" cy="1800637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InflateTop">
              <a:avLst/>
            </a:prstTxWarp>
            <a:spAutoFit/>
          </a:bodyPr>
          <a:lstStyle/>
          <a:p>
            <a:pPr>
              <a:defRPr/>
            </a:pPr>
            <a:r>
              <a:rPr lang="vi-VN" b="1" dirty="0">
                <a:ln>
                  <a:solidFill>
                    <a:srgbClr val="FF6600"/>
                  </a:solidFill>
                </a:ln>
                <a:latin typeface="+mj-lt"/>
              </a:rPr>
              <a:t>CÔ TRÒ LỚP 2</a:t>
            </a:r>
            <a:r>
              <a:rPr lang="en-US" b="1" dirty="0">
                <a:ln>
                  <a:solidFill>
                    <a:srgbClr val="FF6600"/>
                  </a:solidFill>
                </a:ln>
                <a:latin typeface="+mj-lt"/>
              </a:rPr>
              <a:t>B</a:t>
            </a:r>
            <a:r>
              <a:rPr lang="vi-VN" b="1" dirty="0">
                <a:ln>
                  <a:solidFill>
                    <a:srgbClr val="FF6600"/>
                  </a:solidFill>
                </a:ln>
                <a:latin typeface="+mj-lt"/>
              </a:rPr>
              <a:t> VUI MỪNG CHÀO ĐÓN</a:t>
            </a:r>
            <a:r>
              <a:rPr lang="en-US" b="1" dirty="0">
                <a:ln>
                  <a:solidFill>
                    <a:srgbClr val="FF6600"/>
                  </a:solidFill>
                </a:ln>
                <a:latin typeface="+mj-lt"/>
                <a:cs typeface="Times New Roman" panose="02020603050405020304" pitchFamily="18" charset="0"/>
              </a:rPr>
              <a:t> QUÝ </a:t>
            </a:r>
            <a:r>
              <a:rPr lang="vi-VN" b="1" dirty="0">
                <a:ln>
                  <a:solidFill>
                    <a:srgbClr val="FF6600"/>
                  </a:solidFill>
                </a:ln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 dirty="0">
                <a:ln>
                  <a:solidFill>
                    <a:srgbClr val="FF6600"/>
                  </a:solidFill>
                </a:ln>
                <a:latin typeface="+mj-lt"/>
              </a:rPr>
              <a:t>THẦY CÔ GIÁO VỀ DỰ TIẾT </a:t>
            </a:r>
            <a:r>
              <a:rPr lang="en-US" b="1" dirty="0" smtClean="0">
                <a:ln>
                  <a:solidFill>
                    <a:srgbClr val="FF6600"/>
                  </a:solidFill>
                </a:ln>
                <a:latin typeface="+mj-lt"/>
              </a:rPr>
              <a:t>HỌC NÓI VÀ NGHE</a:t>
            </a:r>
            <a:r>
              <a:rPr lang="vi-VN" b="1" dirty="0" smtClean="0">
                <a:ln>
                  <a:solidFill>
                    <a:srgbClr val="FF6600"/>
                  </a:solidFill>
                </a:ln>
                <a:latin typeface="+mj-lt"/>
              </a:rPr>
              <a:t>!</a:t>
            </a:r>
            <a:endParaRPr lang="en-US" b="1" dirty="0">
              <a:ln>
                <a:solidFill>
                  <a:srgbClr val="FF6600"/>
                </a:solidFill>
              </a:ln>
              <a:latin typeface="+mj-lt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859" y="2151530"/>
            <a:ext cx="5109882" cy="2891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17630" y="6027004"/>
            <a:ext cx="917917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</a:t>
            </a:r>
          </a:p>
        </p:txBody>
      </p:sp>
    </p:spTree>
    <p:extLst>
      <p:ext uri="{BB962C8B-B14F-4D97-AF65-F5344CB8AC3E}">
        <p14:creationId xmlns:p14="http://schemas.microsoft.com/office/powerpoint/2010/main" val="209651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- BÀ CHÁU - Tuần 16 Tiếng Việt Lớp 2 - Bộ Kết nối tri thức với cuộc sống (1)">
            <a:hlinkClick r:id="" action="ppaction://media"/>
            <a:extLst>
              <a:ext uri="{FF2B5EF4-FFF2-40B4-BE49-F238E27FC236}">
                <a16:creationId xmlns:a16="http://schemas.microsoft.com/office/drawing/2014/main" id="{53AD0AC2-7948-4A87-9135-B70BC51601F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645" end="1968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68640"/>
            <a:ext cx="12501563" cy="7026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4">
            <a:extLst>
              <a:ext uri="{FF2B5EF4-FFF2-40B4-BE49-F238E27FC236}">
                <a16:creationId xmlns:a16="http://schemas.microsoft.com/office/drawing/2014/main" id="{F867942D-7CAB-4C45-90E4-2D6DC4EB8B88}"/>
              </a:ext>
            </a:extLst>
          </p:cNvPr>
          <p:cNvSpPr/>
          <p:nvPr/>
        </p:nvSpPr>
        <p:spPr>
          <a:xfrm>
            <a:off x="0" y="0"/>
            <a:ext cx="4495800" cy="3505200"/>
          </a:xfrm>
          <a:prstGeom prst="cloudCallout">
            <a:avLst>
              <a:gd name="adj1" fmla="val 63884"/>
              <a:gd name="adj2" fmla="val 4157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Dặn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trồng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6198" y="5583073"/>
            <a:ext cx="6224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Cô</a:t>
            </a:r>
            <a:r>
              <a:rPr lang="en-US" sz="3600" b="1" dirty="0"/>
              <a:t> </a:t>
            </a:r>
            <a:r>
              <a:rPr lang="en-US" sz="3600" b="1" dirty="0" err="1"/>
              <a:t>tiên</a:t>
            </a:r>
            <a:r>
              <a:rPr lang="en-US" sz="3600" b="1" dirty="0"/>
              <a:t> </a:t>
            </a:r>
            <a:r>
              <a:rPr lang="en-US" sz="3600" b="1" dirty="0" err="1"/>
              <a:t>cho</a:t>
            </a:r>
            <a:r>
              <a:rPr lang="en-US" sz="3600" b="1" dirty="0"/>
              <a:t> </a:t>
            </a:r>
            <a:r>
              <a:rPr lang="en-US" sz="3600" b="1" dirty="0" err="1"/>
              <a:t>hai</a:t>
            </a:r>
            <a:r>
              <a:rPr lang="en-US" sz="3600" b="1" dirty="0"/>
              <a:t> </a:t>
            </a:r>
            <a:r>
              <a:rPr lang="en-US" sz="3600" b="1" dirty="0" err="1"/>
              <a:t>anh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cái</a:t>
            </a:r>
            <a:r>
              <a:rPr lang="en-US" sz="3600" b="1" dirty="0"/>
              <a:t> </a:t>
            </a:r>
            <a:r>
              <a:rPr lang="en-US" sz="3600" b="1" dirty="0" err="1"/>
              <a:t>gì</a:t>
            </a:r>
            <a:r>
              <a:rPr lang="en-US" sz="3600" b="1" dirty="0"/>
              <a:t>?</a:t>
            </a:r>
          </a:p>
        </p:txBody>
      </p:sp>
      <p:pic>
        <p:nvPicPr>
          <p:cNvPr id="6" name="Picture 5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512378"/>
            <a:ext cx="7691965" cy="4774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18">
            <a:extLst>
              <a:ext uri="{FF2B5EF4-FFF2-40B4-BE49-F238E27FC236}">
                <a16:creationId xmlns:a16="http://schemas.microsoft.com/office/drawing/2014/main" id="{7D4F59BD-86A9-49AE-9C2C-73EDA323AE75}"/>
              </a:ext>
            </a:extLst>
          </p:cNvPr>
          <p:cNvSpPr/>
          <p:nvPr/>
        </p:nvSpPr>
        <p:spPr>
          <a:xfrm>
            <a:off x="7696200" y="381000"/>
            <a:ext cx="4419600" cy="4876800"/>
          </a:xfrm>
          <a:prstGeom prst="cloudCallout">
            <a:avLst>
              <a:gd name="adj1" fmla="val -55676"/>
              <a:gd name="adj2" fmla="val 5103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trồng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gieo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xuống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nảy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mầm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4648200"/>
            <a:ext cx="6544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Khi</a:t>
            </a:r>
            <a:r>
              <a:rPr lang="en-US" sz="3600" b="1" dirty="0"/>
              <a:t> </a:t>
            </a:r>
            <a:r>
              <a:rPr lang="en-US" sz="3600" b="1" dirty="0" err="1"/>
              <a:t>bà</a:t>
            </a:r>
            <a:r>
              <a:rPr lang="en-US" sz="3600" b="1" dirty="0"/>
              <a:t> </a:t>
            </a:r>
            <a:r>
              <a:rPr lang="en-US" sz="3600" b="1" dirty="0" err="1"/>
              <a:t>mất</a:t>
            </a:r>
            <a:r>
              <a:rPr lang="en-US" sz="3600" b="1" dirty="0"/>
              <a:t> </a:t>
            </a:r>
            <a:r>
              <a:rPr lang="en-US" sz="3600" b="1" dirty="0" err="1"/>
              <a:t>hai</a:t>
            </a:r>
            <a:r>
              <a:rPr lang="en-US" sz="3600" b="1" dirty="0"/>
              <a:t> </a:t>
            </a:r>
            <a:r>
              <a:rPr lang="en-US" sz="3600" b="1" dirty="0" err="1"/>
              <a:t>anh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đã</a:t>
            </a:r>
            <a:r>
              <a:rPr lang="en-US" sz="3600" b="1" dirty="0"/>
              <a:t> </a:t>
            </a:r>
            <a:r>
              <a:rPr lang="en-US" sz="3600" b="1" dirty="0" err="1"/>
              <a:t>làm</a:t>
            </a:r>
            <a:r>
              <a:rPr lang="en-US" sz="3600" b="1" dirty="0"/>
              <a:t> </a:t>
            </a:r>
            <a:r>
              <a:rPr lang="en-US" sz="3600" b="1" dirty="0" err="1"/>
              <a:t>gì</a:t>
            </a:r>
            <a:r>
              <a:rPr lang="en-US" sz="3600" b="1" dirty="0"/>
              <a:t>?</a:t>
            </a:r>
          </a:p>
        </p:txBody>
      </p:sp>
      <p:pic>
        <p:nvPicPr>
          <p:cNvPr id="6" name="Picture 5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32582"/>
            <a:ext cx="6705600" cy="4229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19">
            <a:extLst>
              <a:ext uri="{FF2B5EF4-FFF2-40B4-BE49-F238E27FC236}">
                <a16:creationId xmlns:a16="http://schemas.microsoft.com/office/drawing/2014/main" id="{747164D3-41AF-4873-AC1F-4DEE861A4DF2}"/>
              </a:ext>
            </a:extLst>
          </p:cNvPr>
          <p:cNvSpPr/>
          <p:nvPr/>
        </p:nvSpPr>
        <p:spPr>
          <a:xfrm>
            <a:off x="228600" y="228600"/>
            <a:ext cx="4191000" cy="3352800"/>
          </a:xfrm>
          <a:prstGeom prst="cloudCallout">
            <a:avLst>
              <a:gd name="adj1" fmla="val 62945"/>
              <a:gd name="adj2" fmla="val 3579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Vắng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càng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buồn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bã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04878" y="5029200"/>
            <a:ext cx="7696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Vắng</a:t>
            </a:r>
            <a:r>
              <a:rPr lang="en-US" sz="3600" b="1" dirty="0"/>
              <a:t> </a:t>
            </a:r>
            <a:r>
              <a:rPr lang="en-US" sz="3600" b="1" dirty="0" err="1"/>
              <a:t>bà</a:t>
            </a:r>
            <a:r>
              <a:rPr lang="en-US" sz="3600" b="1" dirty="0"/>
              <a:t>, </a:t>
            </a:r>
            <a:r>
              <a:rPr lang="en-US" sz="3600" b="1" dirty="0" err="1"/>
              <a:t>hai</a:t>
            </a:r>
            <a:r>
              <a:rPr lang="en-US" sz="3600" b="1" dirty="0"/>
              <a:t> </a:t>
            </a:r>
            <a:r>
              <a:rPr lang="en-US" sz="3600" b="1" dirty="0" err="1"/>
              <a:t>anh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cảm</a:t>
            </a:r>
            <a:r>
              <a:rPr lang="en-US" sz="3600" b="1" dirty="0"/>
              <a:t> </a:t>
            </a:r>
            <a:r>
              <a:rPr lang="en-US" sz="3600" b="1" dirty="0" err="1"/>
              <a:t>thấy</a:t>
            </a:r>
            <a:r>
              <a:rPr lang="en-US" sz="3600" b="1" dirty="0"/>
              <a:t> </a:t>
            </a:r>
            <a:r>
              <a:rPr lang="en-US" sz="3600" b="1" dirty="0" err="1"/>
              <a:t>thế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?</a:t>
            </a:r>
          </a:p>
        </p:txBody>
      </p:sp>
      <p:pic>
        <p:nvPicPr>
          <p:cNvPr id="6" name="Picture 5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207" y="533400"/>
            <a:ext cx="7091596" cy="4369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>
            <a:off x="6553200" y="0"/>
            <a:ext cx="5943600" cy="5715000"/>
          </a:xfrm>
          <a:prstGeom prst="cloudCallout">
            <a:avLst>
              <a:gd name="adj1" fmla="val -58775"/>
              <a:gd name="adj2" fmla="val 1313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phất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quạt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nhiệm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cửa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móm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mém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hiền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dang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đứa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hiếu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thảo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5334000"/>
            <a:ext cx="5805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truyện</a:t>
            </a:r>
            <a:r>
              <a:rPr lang="en-US" sz="3600" b="1" dirty="0"/>
              <a:t> </a:t>
            </a:r>
            <a:r>
              <a:rPr lang="en-US" sz="3600" b="1" dirty="0" err="1"/>
              <a:t>kết</a:t>
            </a:r>
            <a:r>
              <a:rPr lang="en-US" sz="3600" b="1" dirty="0"/>
              <a:t> </a:t>
            </a:r>
            <a:r>
              <a:rPr lang="en-US" sz="3600" b="1" dirty="0" err="1"/>
              <a:t>thúc</a:t>
            </a:r>
            <a:r>
              <a:rPr lang="en-US" sz="3600" b="1" dirty="0"/>
              <a:t> </a:t>
            </a:r>
            <a:r>
              <a:rPr lang="en-US" sz="3600" b="1" dirty="0" err="1"/>
              <a:t>thế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?</a:t>
            </a:r>
          </a:p>
        </p:txBody>
      </p:sp>
      <p:pic>
        <p:nvPicPr>
          <p:cNvPr id="6" name="Picture 5" descr="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556260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533400" y="304800"/>
            <a:ext cx="11320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1-2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070627"/>
            <a:ext cx="8415819" cy="5787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940431" y="-2971800"/>
            <a:ext cx="6858000" cy="128016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408657" y="2043415"/>
            <a:ext cx="5598645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47" y="-27809"/>
            <a:ext cx="149352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1" y="6557554"/>
            <a:ext cx="12804234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0537" y="3429001"/>
            <a:ext cx="2376460" cy="38279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446D25-2D1C-491F-8595-A097CB489840}"/>
              </a:ext>
            </a:extLst>
          </p:cNvPr>
          <p:cNvSpPr/>
          <p:nvPr/>
        </p:nvSpPr>
        <p:spPr>
          <a:xfrm>
            <a:off x="4191000" y="1752600"/>
            <a:ext cx="64008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chuyện Bà cháu cho thấy </a:t>
            </a:r>
            <a:r>
              <a:rPr lang="vi-VN" sz="32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yêu thương, gắn bó sâu sắc của </a:t>
            </a:r>
            <a:r>
              <a:rPr lang="en-US" sz="32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vi-VN" sz="32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 cháu. Tình cảm ấy còn quý giá hơn cả vàng bạc. Ca ngợi sự hiếu thảo của hai người cháu dành cho bà.</a:t>
            </a:r>
            <a:br>
              <a:rPr lang="vi-VN" sz="32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7133776" y="88339"/>
            <a:ext cx="55276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9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631" y="478509"/>
            <a:ext cx="714375" cy="119062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8952" y="-693733"/>
            <a:ext cx="609600" cy="609600"/>
          </a:xfrm>
          <a:prstGeom prst="rect">
            <a:avLst/>
          </a:prstGeom>
        </p:spPr>
      </p:pic>
      <p:sp>
        <p:nvSpPr>
          <p:cNvPr id="70" name="Arrow: Curved Up 9">
            <a:extLst>
              <a:ext uri="{FF2B5EF4-FFF2-40B4-BE49-F238E27FC236}">
                <a16:creationId xmlns:a16="http://schemas.microsoft.com/office/drawing/2014/main" id="{A191B18E-E1F5-46B1-A32A-691AA04EC9B2}"/>
              </a:ext>
            </a:extLst>
          </p:cNvPr>
          <p:cNvSpPr/>
          <p:nvPr/>
        </p:nvSpPr>
        <p:spPr>
          <a:xfrm rot="5400000">
            <a:off x="1072248" y="3153638"/>
            <a:ext cx="782502" cy="26649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39004ED-04D2-47FD-8B23-38628EF52D4D}"/>
              </a:ext>
            </a:extLst>
          </p:cNvPr>
          <p:cNvSpPr txBox="1"/>
          <p:nvPr/>
        </p:nvSpPr>
        <p:spPr>
          <a:xfrm>
            <a:off x="294267" y="2937015"/>
            <a:ext cx="110959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7 ngày</a:t>
            </a:r>
          </a:p>
        </p:txBody>
      </p:sp>
      <p:pic>
        <p:nvPicPr>
          <p:cNvPr id="59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26126"/>
            <a:ext cx="12192000" cy="6885396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319430" y="1019767"/>
            <a:ext cx="1218790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endParaRPr lang="en-US" sz="5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 QUÝ THẦY CÔ MẠNH KHỎE!</a:t>
            </a:r>
          </a:p>
          <a:p>
            <a:pPr algn="ctr">
              <a:defRPr/>
            </a:pP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chăm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ngoan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giỏi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671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2.96296E-6 L -1.66667E-6 -0.02408 " pathEditMode="relative" rAng="0" ptsTypes="AA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70" grpId="0" animBg="1"/>
      <p:bldP spid="71" grpId="0" animBg="1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64E9A8-526F-4CE1-B981-8092F195DF64}"/>
              </a:ext>
            </a:extLst>
          </p:cNvPr>
          <p:cNvSpPr txBox="1"/>
          <p:nvPr/>
        </p:nvSpPr>
        <p:spPr>
          <a:xfrm>
            <a:off x="112542" y="914400"/>
            <a:ext cx="1249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7030A0"/>
                </a:solidFill>
                <a:latin typeface="HP001 4 hang 1 ô ly" panose="020B0603050302020204" pitchFamily="34" charset="0"/>
              </a:rPr>
              <a:t>Tiếng Việt</a:t>
            </a:r>
          </a:p>
          <a:p>
            <a:pPr algn="ctr"/>
            <a:r>
              <a:rPr lang="en-US" sz="6000" b="1">
                <a:solidFill>
                  <a:srgbClr val="7030A0"/>
                </a:solidFill>
                <a:latin typeface="HP001 4 hang 1 ô ly" panose="020B0603050302020204" pitchFamily="34" charset="0"/>
              </a:rPr>
              <a:t>N</a:t>
            </a:r>
            <a:r>
              <a:rPr lang="en-US" sz="6000" b="1">
                <a:solidFill>
                  <a:srgbClr val="7030A0"/>
                </a:solidFill>
                <a:latin typeface="HP001 4 hàng" panose="020B0603050302020204" pitchFamily="34" charset="0"/>
              </a:rPr>
              <a:t>Ā</a:t>
            </a:r>
            <a:r>
              <a:rPr lang="en-US" sz="6000" b="1">
                <a:solidFill>
                  <a:srgbClr val="7030A0"/>
                </a:solidFill>
                <a:latin typeface="HP001 4 hang 1 ô ly" panose="020B0603050302020204" pitchFamily="34" charset="0"/>
              </a:rPr>
              <a:t> và nghe: Kể chuyện Bà cháu.</a:t>
            </a:r>
          </a:p>
        </p:txBody>
      </p:sp>
    </p:spTree>
    <p:extLst>
      <p:ext uri="{BB962C8B-B14F-4D97-AF65-F5344CB8AC3E}">
        <p14:creationId xmlns:p14="http://schemas.microsoft.com/office/powerpoint/2010/main" val="19700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152" y="3186338"/>
            <a:ext cx="8209482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4197174" y="3953841"/>
            <a:ext cx="1801843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652784" y="4091426"/>
            <a:ext cx="1657380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822876" y="2879776"/>
            <a:ext cx="127218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" name="组合 23"/>
          <p:cNvGrpSpPr/>
          <p:nvPr/>
        </p:nvGrpSpPr>
        <p:grpSpPr>
          <a:xfrm>
            <a:off x="3776135" y="491819"/>
            <a:ext cx="5413102" cy="4896929"/>
            <a:chOff x="3084810" y="-335112"/>
            <a:chExt cx="5809496" cy="5760000"/>
          </a:xfrm>
        </p:grpSpPr>
        <p:grpSp>
          <p:nvGrpSpPr>
            <p:cNvPr id="3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491492" y="3259315"/>
            <a:ext cx="1301325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017026" y="810849"/>
            <a:ext cx="1847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77448" y="598108"/>
            <a:ext cx="932030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743463" y="1216687"/>
            <a:ext cx="565050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52687" y="3006461"/>
            <a:ext cx="441033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5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0"/>
            <a:ext cx="10702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1. </a:t>
            </a:r>
            <a:r>
              <a:rPr lang="en-US" sz="3600" b="1" dirty="0" err="1"/>
              <a:t>Dựa</a:t>
            </a:r>
            <a:r>
              <a:rPr lang="en-US" sz="3600" b="1" dirty="0"/>
              <a:t> </a:t>
            </a:r>
            <a:r>
              <a:rPr lang="en-US" sz="3600" b="1" dirty="0" err="1"/>
              <a:t>vào</a:t>
            </a:r>
            <a:r>
              <a:rPr lang="en-US" sz="3600" b="1" dirty="0"/>
              <a:t> </a:t>
            </a:r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hỏi</a:t>
            </a:r>
            <a:r>
              <a:rPr lang="en-US" sz="3600" b="1" dirty="0"/>
              <a:t> </a:t>
            </a:r>
            <a:r>
              <a:rPr lang="en-US" sz="3600" b="1" dirty="0" err="1"/>
              <a:t>gợi</a:t>
            </a:r>
            <a:r>
              <a:rPr lang="en-US" sz="3600" b="1" dirty="0"/>
              <a:t> ý, </a:t>
            </a:r>
            <a:r>
              <a:rPr lang="en-US" sz="3600" b="1" dirty="0" err="1"/>
              <a:t>đoán</a:t>
            </a:r>
            <a:r>
              <a:rPr lang="en-US" sz="3600" b="1" dirty="0"/>
              <a:t> </a:t>
            </a:r>
            <a:r>
              <a:rPr lang="en-US" sz="3600" b="1" dirty="0" err="1"/>
              <a:t>nội</a:t>
            </a:r>
            <a:r>
              <a:rPr lang="en-US" sz="3600" b="1" dirty="0"/>
              <a:t> dung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từng</a:t>
            </a:r>
            <a:r>
              <a:rPr lang="en-US" sz="3600" b="1" dirty="0"/>
              <a:t> </a:t>
            </a:r>
            <a:r>
              <a:rPr lang="en-US" sz="3600" b="1" dirty="0" err="1"/>
              <a:t>tranh</a:t>
            </a:r>
            <a:endParaRPr 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765827"/>
            <a:ext cx="8415819" cy="5787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5600" y="5943600"/>
            <a:ext cx="5853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Cô</a:t>
            </a:r>
            <a:r>
              <a:rPr lang="en-US" sz="3600" b="1" dirty="0"/>
              <a:t> </a:t>
            </a:r>
            <a:r>
              <a:rPr lang="en-US" sz="3600" b="1" dirty="0" err="1"/>
              <a:t>tiên</a:t>
            </a:r>
            <a:r>
              <a:rPr lang="en-US" sz="3600" b="1" dirty="0"/>
              <a:t> </a:t>
            </a:r>
            <a:r>
              <a:rPr lang="en-US" sz="3600" b="1" dirty="0" err="1"/>
              <a:t>cho</a:t>
            </a:r>
            <a:r>
              <a:rPr lang="en-US" sz="3600" b="1" dirty="0"/>
              <a:t> </a:t>
            </a:r>
            <a:r>
              <a:rPr lang="en-US" sz="3600" b="1" dirty="0" err="1"/>
              <a:t>hai</a:t>
            </a:r>
            <a:r>
              <a:rPr lang="en-US" sz="3600" b="1" dirty="0"/>
              <a:t> </a:t>
            </a:r>
            <a:r>
              <a:rPr lang="en-US" sz="3600" b="1" dirty="0" err="1"/>
              <a:t>anh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cái</a:t>
            </a:r>
            <a:r>
              <a:rPr lang="en-US" sz="3600" b="1" dirty="0"/>
              <a:t> </a:t>
            </a:r>
            <a:r>
              <a:rPr lang="en-US" sz="3600" b="1" dirty="0" err="1"/>
              <a:t>gì</a:t>
            </a:r>
            <a:r>
              <a:rPr lang="en-US" sz="3600" b="1" dirty="0"/>
              <a:t>?</a:t>
            </a:r>
          </a:p>
        </p:txBody>
      </p:sp>
      <p:pic>
        <p:nvPicPr>
          <p:cNvPr id="4" name="Picture 3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733096"/>
            <a:ext cx="8149165" cy="5058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71800" y="5715000"/>
            <a:ext cx="6544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Khi</a:t>
            </a:r>
            <a:r>
              <a:rPr lang="en-US" sz="3600" b="1" dirty="0"/>
              <a:t> </a:t>
            </a:r>
            <a:r>
              <a:rPr lang="en-US" sz="3600" b="1" dirty="0" err="1"/>
              <a:t>bà</a:t>
            </a:r>
            <a:r>
              <a:rPr lang="en-US" sz="3600" b="1" dirty="0"/>
              <a:t> </a:t>
            </a:r>
            <a:r>
              <a:rPr lang="en-US" sz="3600" b="1" dirty="0" err="1"/>
              <a:t>mất</a:t>
            </a:r>
            <a:r>
              <a:rPr lang="en-US" sz="3600" b="1" dirty="0"/>
              <a:t> </a:t>
            </a:r>
            <a:r>
              <a:rPr lang="en-US" sz="3600" b="1" dirty="0" err="1"/>
              <a:t>hai</a:t>
            </a:r>
            <a:r>
              <a:rPr lang="en-US" sz="3600" b="1" dirty="0"/>
              <a:t> </a:t>
            </a:r>
            <a:r>
              <a:rPr lang="en-US" sz="3600" b="1" dirty="0" err="1"/>
              <a:t>anh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đã</a:t>
            </a:r>
            <a:r>
              <a:rPr lang="en-US" sz="3600" b="1" dirty="0"/>
              <a:t> </a:t>
            </a:r>
            <a:r>
              <a:rPr lang="en-US" sz="3600" b="1" dirty="0" err="1"/>
              <a:t>làm</a:t>
            </a:r>
            <a:r>
              <a:rPr lang="en-US" sz="3600" b="1" dirty="0"/>
              <a:t> </a:t>
            </a:r>
            <a:r>
              <a:rPr lang="en-US" sz="3600" b="1" dirty="0" err="1"/>
              <a:t>gì</a:t>
            </a:r>
            <a:r>
              <a:rPr lang="en-US" sz="3600" b="1" dirty="0"/>
              <a:t>?</a:t>
            </a:r>
          </a:p>
        </p:txBody>
      </p:sp>
      <p:pic>
        <p:nvPicPr>
          <p:cNvPr id="4" name="Picture 3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737380"/>
            <a:ext cx="7391400" cy="4662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0" y="4800600"/>
            <a:ext cx="7696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Vắng</a:t>
            </a:r>
            <a:r>
              <a:rPr lang="en-US" sz="3600" b="1" dirty="0"/>
              <a:t> </a:t>
            </a:r>
            <a:r>
              <a:rPr lang="en-US" sz="3600" b="1" dirty="0" err="1"/>
              <a:t>bà</a:t>
            </a:r>
            <a:r>
              <a:rPr lang="en-US" sz="3600" b="1" dirty="0"/>
              <a:t>, </a:t>
            </a:r>
            <a:r>
              <a:rPr lang="en-US" sz="3600" b="1" dirty="0" err="1"/>
              <a:t>hai</a:t>
            </a:r>
            <a:r>
              <a:rPr lang="en-US" sz="3600" b="1" dirty="0"/>
              <a:t> </a:t>
            </a:r>
            <a:r>
              <a:rPr lang="en-US" sz="3600" b="1" dirty="0" err="1"/>
              <a:t>anh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cảm</a:t>
            </a:r>
            <a:r>
              <a:rPr lang="en-US" sz="3600" b="1" dirty="0"/>
              <a:t> </a:t>
            </a:r>
            <a:r>
              <a:rPr lang="en-US" sz="3600" b="1" dirty="0" err="1"/>
              <a:t>thấy</a:t>
            </a:r>
            <a:r>
              <a:rPr lang="en-US" sz="3600" b="1" dirty="0"/>
              <a:t> </a:t>
            </a:r>
            <a:r>
              <a:rPr lang="en-US" sz="3600" b="1" dirty="0" err="1"/>
              <a:t>thế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?</a:t>
            </a:r>
          </a:p>
        </p:txBody>
      </p:sp>
      <p:pic>
        <p:nvPicPr>
          <p:cNvPr id="4" name="Picture 3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381000"/>
            <a:ext cx="7462603" cy="45981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9400" y="52578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truyện</a:t>
            </a:r>
            <a:r>
              <a:rPr lang="en-US" sz="3600" b="1" dirty="0"/>
              <a:t> </a:t>
            </a:r>
            <a:r>
              <a:rPr lang="en-US" sz="3600" b="1" dirty="0" err="1"/>
              <a:t>kết</a:t>
            </a:r>
            <a:r>
              <a:rPr lang="en-US" sz="3600" b="1" dirty="0"/>
              <a:t> </a:t>
            </a:r>
            <a:r>
              <a:rPr lang="en-US" sz="3600" b="1" dirty="0" err="1"/>
              <a:t>thúc</a:t>
            </a:r>
            <a:r>
              <a:rPr lang="en-US" sz="3600" b="1" dirty="0"/>
              <a:t> </a:t>
            </a:r>
            <a:r>
              <a:rPr lang="en-US" sz="3600" b="1" dirty="0" err="1"/>
              <a:t>thế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?</a:t>
            </a:r>
          </a:p>
        </p:txBody>
      </p:sp>
      <p:pic>
        <p:nvPicPr>
          <p:cNvPr id="4" name="Picture 3" descr="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28600"/>
            <a:ext cx="8268992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1066800"/>
            <a:ext cx="807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2. </a:t>
            </a:r>
            <a:r>
              <a:rPr lang="en-US" sz="6600" b="1" dirty="0" err="1"/>
              <a:t>Nghe</a:t>
            </a:r>
            <a:r>
              <a:rPr lang="en-US" sz="6600" b="1" dirty="0"/>
              <a:t> </a:t>
            </a:r>
            <a:r>
              <a:rPr lang="en-US" sz="6600" b="1" dirty="0" err="1"/>
              <a:t>kể</a:t>
            </a:r>
            <a:r>
              <a:rPr lang="en-US" sz="6600" b="1" dirty="0"/>
              <a:t> </a:t>
            </a:r>
            <a:r>
              <a:rPr lang="en-US" sz="6600" b="1" dirty="0" err="1"/>
              <a:t>chuyện</a:t>
            </a:r>
            <a:endParaRPr lang="en-US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320</Words>
  <Application>Microsoft Office PowerPoint</Application>
  <PresentationFormat>Custom</PresentationFormat>
  <Paragraphs>30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宋体</vt:lpstr>
      <vt:lpstr>Arial</vt:lpstr>
      <vt:lpstr>Arial-Rounded</vt:lpstr>
      <vt:lpstr>Calibri</vt:lpstr>
      <vt:lpstr>HP001 4 hàng</vt:lpstr>
      <vt:lpstr>HP001 4 hang 1 ô ly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HOANG-FX</dc:creator>
  <cp:lastModifiedBy>ismail - [2010]</cp:lastModifiedBy>
  <cp:revision>12</cp:revision>
  <dcterms:created xsi:type="dcterms:W3CDTF">2021-12-11T07:49:31Z</dcterms:created>
  <dcterms:modified xsi:type="dcterms:W3CDTF">2025-03-16T12:46:38Z</dcterms:modified>
</cp:coreProperties>
</file>