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27" r:id="rId3"/>
    <p:sldId id="459" r:id="rId4"/>
    <p:sldId id="460" r:id="rId5"/>
    <p:sldId id="458" r:id="rId6"/>
    <p:sldId id="457" r:id="rId7"/>
    <p:sldId id="440" r:id="rId8"/>
    <p:sldId id="452" r:id="rId9"/>
    <p:sldId id="454" r:id="rId10"/>
    <p:sldId id="456" r:id="rId11"/>
    <p:sldId id="446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00"/>
    <a:srgbClr val="FF0066"/>
    <a:srgbClr val="0000CC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4.wav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NAM H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Ư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71438" y="4188129"/>
            <a:ext cx="118987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29: NGÔI NHÀ TRONG CỎ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599287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119" y="5447593"/>
            <a:ext cx="3320258" cy="27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874" y="2940746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Tìm các tiếng ghép được với mỗi tiếng sau để tạo từ.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0319" y="2181994"/>
            <a:ext cx="4343400" cy="714534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91796" y="3913533"/>
            <a:ext cx="10316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7083" y="5522655"/>
            <a:ext cx="103163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Sao: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xạc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749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10791" y="1266918"/>
            <a:ext cx="721980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29: NGÔI NHÀ TRONG CỎ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80319" y="1651888"/>
            <a:ext cx="4343400" cy="677108"/>
            <a:chOff x="1508919" y="1888664"/>
            <a:chExt cx="3733800" cy="641642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1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Vận dụng.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39930" y="2519755"/>
              <a:ext cx="209616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280319" y="2667000"/>
            <a:ext cx="1409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lại cho người thân nghe câu chuyện Hàng xóm của tắc kè và nêu cảm nghĩ của em về câu chuyện.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795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2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5 CÁNH HOA VUI</a:t>
            </a:r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4247" r="3551" b="30215"/>
          <a:stretch>
            <a:fillRect/>
          </a:stretch>
        </p:blipFill>
        <p:spPr bwMode="auto">
          <a:xfrm>
            <a:off x="11873446" y="6681790"/>
            <a:ext cx="3466859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auto">
          <a:xfrm rot="18434799">
            <a:off x="11479143" y="2346637"/>
            <a:ext cx="1846262" cy="2032964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 rot="2288708">
            <a:off x="13275045" y="2376488"/>
            <a:ext cx="1876334" cy="1998662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 rot="6931476">
            <a:off x="13877027" y="3880150"/>
            <a:ext cx="1844675" cy="2034580"/>
          </a:xfrm>
          <a:prstGeom prst="ellips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 rot="10602285">
            <a:off x="12380475" y="4935538"/>
            <a:ext cx="1877949" cy="19986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 rot="15159014">
            <a:off x="10924479" y="3923806"/>
            <a:ext cx="1846262" cy="2034580"/>
          </a:xfrm>
          <a:prstGeom prst="ellipse">
            <a:avLst/>
          </a:prstGeom>
          <a:solidFill>
            <a:srgbClr val="66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12493509" y="3876675"/>
            <a:ext cx="1650270" cy="1619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rot="2140650">
            <a:off x="13563120" y="2821412"/>
            <a:ext cx="142641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 rot="7124483">
            <a:off x="14211650" y="4612424"/>
            <a:ext cx="1478120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Rectangle 33"/>
          <p:cNvSpPr/>
          <p:nvPr/>
        </p:nvSpPr>
        <p:spPr>
          <a:xfrm rot="10800000">
            <a:off x="12666285" y="5706666"/>
            <a:ext cx="1477492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>
          <a:xfrm rot="15198060">
            <a:off x="10956292" y="4582188"/>
            <a:ext cx="1429009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 rot="19257912">
            <a:off x="11565509" y="2821718"/>
            <a:ext cx="132345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081099" y="2514600"/>
            <a:ext cx="3323419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Điền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d gay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gi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…..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404599" y="3108565"/>
            <a:ext cx="700512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869668" y="2514600"/>
            <a:ext cx="3868851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Điềm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tr 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….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úc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716470" y="3103298"/>
            <a:ext cx="896473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tr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182636" y="4517620"/>
            <a:ext cx="3533833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Điền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s hay x: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….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áo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5344335" y="5109109"/>
            <a:ext cx="477232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081099" y="6497707"/>
            <a:ext cx="3502563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Điền ? Hay ~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Săn sàng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114511" y="6815328"/>
            <a:ext cx="566785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007705" y="6501831"/>
            <a:ext cx="3730813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Điền ut hay uc: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Vi v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</a:rPr>
              <a:t>…..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804093" y="7100658"/>
            <a:ext cx="82146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út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0" grpId="1"/>
      <p:bldP spid="42" grpId="0"/>
      <p:bldP spid="42" grpId="1"/>
      <p:bldP spid="44" grpId="0"/>
      <p:bldP spid="44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212741" y="5667045"/>
            <a:ext cx="192373" cy="109292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29653" y="6817052"/>
            <a:ext cx="192373" cy="109292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pic>
        <p:nvPicPr>
          <p:cNvPr id="11268" name="Picture 36" descr="Picture1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49" y="5799"/>
            <a:ext cx="10307781" cy="19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8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38" y="5799"/>
            <a:ext cx="1927952" cy="19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246563" y="4667131"/>
            <a:ext cx="192373" cy="1092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6603569" y="1887243"/>
            <a:ext cx="3259761" cy="15114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defTabSz="1217514">
              <a:defRPr/>
            </a:pPr>
            <a:r>
              <a:rPr lang="en-US" sz="4793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sz="4793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56305" y="3804626"/>
            <a:ext cx="12054677" cy="1266275"/>
            <a:chOff x="384" y="1344"/>
            <a:chExt cx="3124" cy="469"/>
          </a:xfrm>
        </p:grpSpPr>
        <p:sp>
          <p:nvSpPr>
            <p:cNvPr id="11320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072" cy="46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/>
              <a:endParaRPr lang="en-US" altLang="en-US" sz="2397" kern="0"/>
            </a:p>
          </p:txBody>
        </p:sp>
        <p:sp>
          <p:nvSpPr>
            <p:cNvPr id="65547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426" cy="407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gray">
            <a:xfrm>
              <a:off x="488" y="1399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gray">
            <a:xfrm>
              <a:off x="718" y="1373"/>
              <a:ext cx="48" cy="2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1217514">
                <a:defRPr/>
              </a:pPr>
              <a:endParaRPr lang="en-US" sz="3728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324" name="Text Box 14"/>
            <p:cNvSpPr txBox="1">
              <a:spLocks noChangeArrowheads="1"/>
            </p:cNvSpPr>
            <p:nvPr/>
          </p:nvSpPr>
          <p:spPr bwMode="gray">
            <a:xfrm>
              <a:off x="846" y="1380"/>
              <a:ext cx="266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</a:rPr>
                <a:t>Điền</a:t>
              </a:r>
              <a:r>
                <a:rPr lang="en-US" sz="4400" b="1" dirty="0">
                  <a:solidFill>
                    <a:srgbClr val="0000CC"/>
                  </a:solidFill>
                </a:rPr>
                <a:t> d hay </a:t>
              </a:r>
              <a:r>
                <a:rPr lang="en-US" sz="4400" b="1" dirty="0" err="1">
                  <a:solidFill>
                    <a:srgbClr val="0000CC"/>
                  </a:solidFill>
                </a:rPr>
                <a:t>gi</a:t>
              </a:r>
              <a:r>
                <a:rPr lang="en-US" sz="4400" b="1" dirty="0">
                  <a:solidFill>
                    <a:srgbClr val="0000CC"/>
                  </a:solidFill>
                </a:rPr>
                <a:t> ?</a:t>
              </a:r>
              <a:r>
                <a:rPr lang="en-US" sz="4800" dirty="0">
                  <a:solidFill>
                    <a:srgbClr val="FFC000"/>
                  </a:solidFill>
                </a:rPr>
                <a:t> ……</a:t>
              </a:r>
              <a:r>
                <a:rPr lang="en-US" sz="4800" b="1" dirty="0">
                  <a:solidFill>
                    <a:srgbClr val="0000CC"/>
                  </a:solidFill>
                </a:rPr>
                <a:t>ó</a:t>
              </a:r>
              <a:endParaRPr lang="en-US" altLang="en-US" sz="4793" b="1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2310682" y="3642461"/>
            <a:ext cx="1787203" cy="1725011"/>
            <a:chOff x="1871" y="1824"/>
            <a:chExt cx="2015" cy="1821"/>
          </a:xfrm>
        </p:grpSpPr>
        <p:sp>
          <p:nvSpPr>
            <p:cNvPr id="65552" name="AutoShape 16"/>
            <p:cNvSpPr>
              <a:spLocks noChangeArrowheads="1"/>
            </p:cNvSpPr>
            <p:nvPr/>
          </p:nvSpPr>
          <p:spPr bwMode="gray">
            <a:xfrm rot="16200000" flipH="1">
              <a:off x="1819" y="2559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53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54" name="AutoShape 18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7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4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11315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gray">
            <a:xfrm>
              <a:off x="2738" y="2288"/>
              <a:ext cx="293" cy="6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7" name="Oval 22"/>
            <p:cNvSpPr>
              <a:spLocks noChangeArrowheads="1"/>
            </p:cNvSpPr>
            <p:nvPr/>
          </p:nvSpPr>
          <p:spPr bwMode="gray">
            <a:xfrm>
              <a:off x="2739" y="2289"/>
              <a:ext cx="293" cy="68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gray">
            <a:xfrm>
              <a:off x="2337" y="2289"/>
              <a:ext cx="1096" cy="6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9" name="Oval 24"/>
            <p:cNvSpPr>
              <a:spLocks noChangeArrowheads="1"/>
            </p:cNvSpPr>
            <p:nvPr/>
          </p:nvSpPr>
          <p:spPr bwMode="gray">
            <a:xfrm>
              <a:off x="2337" y="2289"/>
              <a:ext cx="1096" cy="68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45550" y="5339378"/>
            <a:ext cx="10276071" cy="1133095"/>
            <a:chOff x="432" y="3024"/>
            <a:chExt cx="4151" cy="528"/>
          </a:xfrm>
        </p:grpSpPr>
        <p:sp>
          <p:nvSpPr>
            <p:cNvPr id="11305" name="AutoShape 26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306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1307" name="AutoShape 28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8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9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0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A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601209" y="6479150"/>
            <a:ext cx="10314121" cy="1504554"/>
            <a:chOff x="419" y="3024"/>
            <a:chExt cx="4151" cy="522"/>
          </a:xfrm>
        </p:grpSpPr>
        <p:sp>
          <p:nvSpPr>
            <p:cNvPr id="11299" name="AutoShape 33"/>
            <p:cNvSpPr>
              <a:spLocks noChangeArrowheads="1"/>
            </p:cNvSpPr>
            <p:nvPr/>
          </p:nvSpPr>
          <p:spPr bwMode="auto">
            <a:xfrm>
              <a:off x="419" y="3114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300" name="Group 34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1301" name="AutoShape 35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2" name="AutoShape 36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3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4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B</a:t>
                </a:r>
              </a:p>
            </p:txBody>
          </p:sp>
        </p:grpSp>
      </p:grp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4111183" y="5608936"/>
            <a:ext cx="62320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D</a:t>
            </a:r>
            <a:r>
              <a:rPr lang="en-US" sz="4400" b="1" dirty="0" err="1">
                <a:solidFill>
                  <a:srgbClr val="0000CC"/>
                </a:solidFill>
              </a:rPr>
              <a:t>ó</a:t>
            </a:r>
            <a:endParaRPr lang="en-US" altLang="en-US" sz="4793" kern="0" dirty="0">
              <a:solidFill>
                <a:srgbClr val="FFC000"/>
              </a:solidFill>
            </a:endParaRP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4003370" y="6729346"/>
            <a:ext cx="91218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Gi</a:t>
            </a:r>
            <a:r>
              <a:rPr lang="en-US" sz="4400" b="1" dirty="0" err="1">
                <a:solidFill>
                  <a:srgbClr val="0000CC"/>
                </a:solidFill>
              </a:rPr>
              <a:t>ó</a:t>
            </a:r>
            <a:endParaRPr lang="en-US" altLang="en-US" sz="4793" kern="0" dirty="0">
              <a:solidFill>
                <a:srgbClr val="FFC000"/>
              </a:solidFill>
            </a:endParaRPr>
          </a:p>
        </p:txBody>
      </p:sp>
      <p:graphicFrame>
        <p:nvGraphicFramePr>
          <p:cNvPr id="65585" name="Object 49"/>
          <p:cNvGraphicFramePr>
            <a:graphicFrameLocks noChangeAspect="1"/>
          </p:cNvGraphicFramePr>
          <p:nvPr/>
        </p:nvGraphicFramePr>
        <p:xfrm>
          <a:off x="12000568" y="1887241"/>
          <a:ext cx="1925839" cy="192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6558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0568" y="1887241"/>
                        <a:ext cx="1925839" cy="192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6" name="Oval 50" descr="Newsprint"/>
          <p:cNvSpPr>
            <a:spLocks noChangeArrowheads="1"/>
          </p:cNvSpPr>
          <p:nvPr/>
        </p:nvSpPr>
        <p:spPr bwMode="auto">
          <a:xfrm>
            <a:off x="12507923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65587" name="Oval 51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65588" name="Oval 52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65589" name="Oval 53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65590" name="Oval 54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65591" name="Oval 55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65592" name="Oval 56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65593" name="Oval 57" descr="Newsprint"/>
          <p:cNvSpPr>
            <a:spLocks noChangeArrowheads="1"/>
          </p:cNvSpPr>
          <p:nvPr/>
        </p:nvSpPr>
        <p:spPr bwMode="auto">
          <a:xfrm>
            <a:off x="12493124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5594" name="Oval 58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5595" name="Oval 59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5596" name="Oval 60" descr="Newsprint"/>
          <p:cNvSpPr>
            <a:spLocks noChangeArrowheads="1"/>
          </p:cNvSpPr>
          <p:nvPr/>
        </p:nvSpPr>
        <p:spPr bwMode="auto">
          <a:xfrm>
            <a:off x="11761686" y="2394597"/>
            <a:ext cx="2333837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5982059" y="639994"/>
            <a:ext cx="6278529" cy="11648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7514"/>
            <a:r>
              <a:rPr lang="en-US" sz="4793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1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767985643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3" grpId="0" animBg="1"/>
      <p:bldP spid="65582" grpId="0"/>
      <p:bldP spid="65583" grpId="0"/>
      <p:bldP spid="65583" grpId="1"/>
      <p:bldP spid="65586" grpId="0" animBg="1"/>
      <p:bldP spid="65586" grpId="1" animBg="1"/>
      <p:bldP spid="65587" grpId="0" animBg="1"/>
      <p:bldP spid="65587" grpId="1" animBg="1"/>
      <p:bldP spid="65588" grpId="0" animBg="1"/>
      <p:bldP spid="65588" grpId="1" animBg="1"/>
      <p:bldP spid="65589" grpId="0" animBg="1"/>
      <p:bldP spid="65589" grpId="1" animBg="1"/>
      <p:bldP spid="65590" grpId="0" animBg="1"/>
      <p:bldP spid="65590" grpId="1" animBg="1"/>
      <p:bldP spid="65591" grpId="0" animBg="1"/>
      <p:bldP spid="65591" grpId="1" animBg="1"/>
      <p:bldP spid="65592" grpId="0" animBg="1"/>
      <p:bldP spid="65592" grpId="1" animBg="1"/>
      <p:bldP spid="65593" grpId="0" animBg="1"/>
      <p:bldP spid="65593" grpId="1" animBg="1"/>
      <p:bldP spid="65594" grpId="0" animBg="1"/>
      <p:bldP spid="65594" grpId="1" animBg="1"/>
      <p:bldP spid="65595" grpId="0" animBg="1"/>
      <p:bldP spid="65595" grpId="1" animBg="1"/>
      <p:bldP spid="655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212741" y="5667045"/>
            <a:ext cx="192373" cy="109292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29653" y="6817052"/>
            <a:ext cx="192373" cy="109292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pic>
        <p:nvPicPr>
          <p:cNvPr id="11268" name="Picture 36" descr="Picture1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49" y="5799"/>
            <a:ext cx="10307781" cy="19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8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38" y="5799"/>
            <a:ext cx="1927952" cy="19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246563" y="4667131"/>
            <a:ext cx="192373" cy="1092928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2397" kern="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6603569" y="1887243"/>
            <a:ext cx="3259761" cy="15114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defTabSz="1217514">
              <a:defRPr/>
            </a:pPr>
            <a:r>
              <a:rPr lang="en-US" sz="4793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sz="4793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56305" y="3804626"/>
            <a:ext cx="12054677" cy="1266275"/>
            <a:chOff x="384" y="1344"/>
            <a:chExt cx="3124" cy="469"/>
          </a:xfrm>
        </p:grpSpPr>
        <p:sp>
          <p:nvSpPr>
            <p:cNvPr id="11320" name="AutoShape 10"/>
            <p:cNvSpPr>
              <a:spLocks noChangeArrowheads="1"/>
            </p:cNvSpPr>
            <p:nvPr/>
          </p:nvSpPr>
          <p:spPr bwMode="gray">
            <a:xfrm>
              <a:off x="384" y="1344"/>
              <a:ext cx="3072" cy="46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/>
              <a:endParaRPr lang="en-US" altLang="en-US" sz="2397" kern="0"/>
            </a:p>
          </p:txBody>
        </p:sp>
        <p:sp>
          <p:nvSpPr>
            <p:cNvPr id="65547" name="AutoShape 11"/>
            <p:cNvSpPr>
              <a:spLocks noChangeArrowheads="1"/>
            </p:cNvSpPr>
            <p:nvPr/>
          </p:nvSpPr>
          <p:spPr bwMode="gray">
            <a:xfrm>
              <a:off x="451" y="1379"/>
              <a:ext cx="426" cy="407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gray">
            <a:xfrm>
              <a:off x="488" y="1399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gray">
            <a:xfrm>
              <a:off x="718" y="1373"/>
              <a:ext cx="48" cy="2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defTabSz="1217514">
                <a:defRPr/>
              </a:pPr>
              <a:endParaRPr lang="en-US" sz="3728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324" name="Text Box 14"/>
            <p:cNvSpPr txBox="1">
              <a:spLocks noChangeArrowheads="1"/>
            </p:cNvSpPr>
            <p:nvPr/>
          </p:nvSpPr>
          <p:spPr bwMode="gray">
            <a:xfrm>
              <a:off x="846" y="1380"/>
              <a:ext cx="266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4793" b="1" kern="0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</a:rPr>
                <a:t>Điền</a:t>
              </a:r>
              <a:r>
                <a:rPr lang="en-US" sz="4400" b="1" dirty="0">
                  <a:solidFill>
                    <a:srgbClr val="0000CC"/>
                  </a:solidFill>
                </a:rPr>
                <a:t> s hay x ?</a:t>
              </a:r>
              <a:r>
                <a:rPr lang="en-US" sz="4800" b="1" dirty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</a:rPr>
                <a:t>Chiếc</a:t>
              </a:r>
              <a:r>
                <a:rPr lang="en-US" sz="4800" b="1" dirty="0">
                  <a:solidFill>
                    <a:srgbClr val="0000CC"/>
                  </a:solidFill>
                </a:rPr>
                <a:t> </a:t>
              </a:r>
              <a:r>
                <a:rPr lang="en-US" sz="4800" dirty="0">
                  <a:solidFill>
                    <a:srgbClr val="FFC000"/>
                  </a:solidFill>
                </a:rPr>
                <a:t>……</a:t>
              </a:r>
              <a:r>
                <a:rPr lang="en-US" sz="4800" b="1" dirty="0" err="1">
                  <a:solidFill>
                    <a:srgbClr val="0000CC"/>
                  </a:solidFill>
                </a:rPr>
                <a:t>áo</a:t>
              </a:r>
              <a:endParaRPr lang="en-US" altLang="en-US" sz="4793" b="1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2310682" y="3642461"/>
            <a:ext cx="1787203" cy="1725011"/>
            <a:chOff x="1871" y="1824"/>
            <a:chExt cx="2015" cy="1821"/>
          </a:xfrm>
        </p:grpSpPr>
        <p:sp>
          <p:nvSpPr>
            <p:cNvPr id="65552" name="AutoShape 16"/>
            <p:cNvSpPr>
              <a:spLocks noChangeArrowheads="1"/>
            </p:cNvSpPr>
            <p:nvPr/>
          </p:nvSpPr>
          <p:spPr bwMode="gray">
            <a:xfrm rot="16200000" flipH="1">
              <a:off x="1819" y="2559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53" name="AutoShape 17"/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54" name="AutoShape 18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7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4" name="Oval 1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11315" name="Oval 2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gray">
            <a:xfrm>
              <a:off x="2738" y="2288"/>
              <a:ext cx="293" cy="6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7" name="Oval 22"/>
            <p:cNvSpPr>
              <a:spLocks noChangeArrowheads="1"/>
            </p:cNvSpPr>
            <p:nvPr/>
          </p:nvSpPr>
          <p:spPr bwMode="gray">
            <a:xfrm>
              <a:off x="2739" y="2289"/>
              <a:ext cx="293" cy="68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gray">
            <a:xfrm>
              <a:off x="2337" y="2289"/>
              <a:ext cx="1096" cy="6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defTabSz="1217514">
                <a:defRPr/>
              </a:pPr>
              <a:endParaRPr lang="en-US" sz="239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19" name="Oval 24"/>
            <p:cNvSpPr>
              <a:spLocks noChangeArrowheads="1"/>
            </p:cNvSpPr>
            <p:nvPr/>
          </p:nvSpPr>
          <p:spPr bwMode="gray">
            <a:xfrm>
              <a:off x="2337" y="2289"/>
              <a:ext cx="1096" cy="68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397" kern="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45550" y="5339378"/>
            <a:ext cx="10276071" cy="1133095"/>
            <a:chOff x="432" y="3024"/>
            <a:chExt cx="4151" cy="528"/>
          </a:xfrm>
        </p:grpSpPr>
        <p:sp>
          <p:nvSpPr>
            <p:cNvPr id="11305" name="AutoShape 26"/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306" name="Group 27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1307" name="AutoShape 28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8" name="AutoShape 29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9" name="AutoShape 30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0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A</a:t>
                </a: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601209" y="6479150"/>
            <a:ext cx="10314121" cy="1504554"/>
            <a:chOff x="419" y="3024"/>
            <a:chExt cx="4151" cy="522"/>
          </a:xfrm>
        </p:grpSpPr>
        <p:sp>
          <p:nvSpPr>
            <p:cNvPr id="11299" name="AutoShape 33"/>
            <p:cNvSpPr>
              <a:spLocks noChangeArrowheads="1"/>
            </p:cNvSpPr>
            <p:nvPr/>
          </p:nvSpPr>
          <p:spPr bwMode="auto">
            <a:xfrm>
              <a:off x="419" y="3114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defTabSz="1217514">
                <a:spcBef>
                  <a:spcPct val="0"/>
                </a:spcBef>
                <a:buClrTx/>
                <a:buSzTx/>
                <a:buNone/>
              </a:pPr>
              <a:endParaRPr lang="en-US" altLang="en-US" sz="2131" b="1" kern="0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300" name="Group 34"/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1301" name="AutoShape 35"/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b="1" kern="0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2" name="AutoShape 36"/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3" name="AutoShape 37"/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7514"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397" kern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04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7514"/>
                <a:r>
                  <a:rPr lang="en-US" sz="4793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 panose="020B0806030902050204" pitchFamily="34" charset="0"/>
                  </a:rPr>
                  <a:t>B</a:t>
                </a:r>
              </a:p>
            </p:txBody>
          </p:sp>
        </p:grpSp>
      </p:grp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4111183" y="5579584"/>
            <a:ext cx="6232021" cy="15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Chiếc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x</a:t>
            </a:r>
            <a:r>
              <a:rPr lang="en-US" sz="4400" b="1" dirty="0" err="1">
                <a:solidFill>
                  <a:srgbClr val="0000CC"/>
                </a:solidFill>
              </a:rPr>
              <a:t>áo</a:t>
            </a:r>
            <a:endParaRPr lang="en-US" sz="4400" b="1" dirty="0">
              <a:solidFill>
                <a:srgbClr val="0000CC"/>
              </a:solidFill>
            </a:endParaRPr>
          </a:p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4793" kern="0" dirty="0">
              <a:solidFill>
                <a:srgbClr val="FFC000"/>
              </a:solidFill>
            </a:endParaRP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4003370" y="6874984"/>
            <a:ext cx="9121836" cy="15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7514">
              <a:spcBef>
                <a:spcPct val="0"/>
              </a:spcBef>
              <a:buClrTx/>
              <a:buSzTx/>
              <a:buNone/>
            </a:pP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Chiếc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s</a:t>
            </a:r>
            <a:r>
              <a:rPr lang="en-US" sz="4400" b="1" dirty="0" err="1">
                <a:solidFill>
                  <a:srgbClr val="0000CC"/>
                </a:solidFill>
              </a:rPr>
              <a:t>áo</a:t>
            </a:r>
            <a:endParaRPr lang="en-US" sz="4400" b="1" dirty="0">
              <a:solidFill>
                <a:srgbClr val="0000CC"/>
              </a:solidFill>
            </a:endParaRPr>
          </a:p>
          <a:p>
            <a:pPr defTabSz="1217514">
              <a:spcBef>
                <a:spcPct val="0"/>
              </a:spcBef>
              <a:buClrTx/>
              <a:buSzTx/>
              <a:buNone/>
            </a:pPr>
            <a:endParaRPr lang="en-US" altLang="en-US" sz="4793" kern="0" dirty="0">
              <a:solidFill>
                <a:srgbClr val="FFC000"/>
              </a:solidFill>
            </a:endParaRPr>
          </a:p>
        </p:txBody>
      </p:sp>
      <p:graphicFrame>
        <p:nvGraphicFramePr>
          <p:cNvPr id="65585" name="Object 49"/>
          <p:cNvGraphicFramePr>
            <a:graphicFrameLocks noChangeAspect="1"/>
          </p:cNvGraphicFramePr>
          <p:nvPr/>
        </p:nvGraphicFramePr>
        <p:xfrm>
          <a:off x="12000568" y="1887241"/>
          <a:ext cx="1925839" cy="192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6558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0568" y="1887241"/>
                        <a:ext cx="1925839" cy="192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6" name="Oval 50" descr="Newsprint"/>
          <p:cNvSpPr>
            <a:spLocks noChangeArrowheads="1"/>
          </p:cNvSpPr>
          <p:nvPr/>
        </p:nvSpPr>
        <p:spPr bwMode="auto">
          <a:xfrm>
            <a:off x="12507923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65587" name="Oval 51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65588" name="Oval 52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65589" name="Oval 53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65590" name="Oval 54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65591" name="Oval 55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65592" name="Oval 56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65593" name="Oval 57" descr="Newsprint"/>
          <p:cNvSpPr>
            <a:spLocks noChangeArrowheads="1"/>
          </p:cNvSpPr>
          <p:nvPr/>
        </p:nvSpPr>
        <p:spPr bwMode="auto">
          <a:xfrm>
            <a:off x="12493124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5594" name="Oval 58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5595" name="Oval 59" descr="Newsprint"/>
          <p:cNvSpPr>
            <a:spLocks noChangeArrowheads="1"/>
          </p:cNvSpPr>
          <p:nvPr/>
        </p:nvSpPr>
        <p:spPr bwMode="auto">
          <a:xfrm>
            <a:off x="12491011" y="2394597"/>
            <a:ext cx="913240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5596" name="Oval 60" descr="Newsprint"/>
          <p:cNvSpPr>
            <a:spLocks noChangeArrowheads="1"/>
          </p:cNvSpPr>
          <p:nvPr/>
        </p:nvSpPr>
        <p:spPr bwMode="auto">
          <a:xfrm>
            <a:off x="11761686" y="2394597"/>
            <a:ext cx="2333837" cy="91324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7514">
              <a:spcBef>
                <a:spcPct val="0"/>
              </a:spcBef>
              <a:buClrTx/>
              <a:buSzTx/>
              <a:buNone/>
            </a:pPr>
            <a:r>
              <a:rPr lang="en-US" altLang="en-US" sz="4793" b="1" kern="0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5982059" y="639994"/>
            <a:ext cx="6278529" cy="11648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7514"/>
            <a:r>
              <a:rPr lang="en-US" sz="4793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15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3370158040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3" grpId="0" animBg="1"/>
      <p:bldP spid="65582" grpId="0"/>
      <p:bldP spid="65583" grpId="0"/>
      <p:bldP spid="65583" grpId="1"/>
      <p:bldP spid="65586" grpId="0" animBg="1"/>
      <p:bldP spid="65586" grpId="1" animBg="1"/>
      <p:bldP spid="65587" grpId="0" animBg="1"/>
      <p:bldP spid="65587" grpId="1" animBg="1"/>
      <p:bldP spid="65588" grpId="0" animBg="1"/>
      <p:bldP spid="65588" grpId="1" animBg="1"/>
      <p:bldP spid="65589" grpId="0" animBg="1"/>
      <p:bldP spid="65589" grpId="1" animBg="1"/>
      <p:bldP spid="65590" grpId="0" animBg="1"/>
      <p:bldP spid="65590" grpId="1" animBg="1"/>
      <p:bldP spid="65591" grpId="0" animBg="1"/>
      <p:bldP spid="65591" grpId="1" animBg="1"/>
      <p:bldP spid="65592" grpId="0" animBg="1"/>
      <p:bldP spid="65592" grpId="1" animBg="1"/>
      <p:bldP spid="65593" grpId="0" animBg="1"/>
      <p:bldP spid="65593" grpId="1" animBg="1"/>
      <p:bldP spid="65594" grpId="0" animBg="1"/>
      <p:bldP spid="65594" grpId="1" animBg="1"/>
      <p:bldP spid="65595" grpId="0" animBg="1"/>
      <p:bldP spid="65595" grpId="1" animBg="1"/>
      <p:bldP spid="655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7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5519" y="1266918"/>
            <a:ext cx="7086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NGÔI NHÀ TRONG CỎ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519" y="2828092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dạo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8544427" cy="677108"/>
            <a:chOff x="1508919" y="1888664"/>
            <a:chExt cx="7612307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387426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647950" y="2375466"/>
            <a:ext cx="59652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36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reo vi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AD9C1C-A0CB-4F30-A947-E835307635E7}"/>
              </a:ext>
            </a:extLst>
          </p:cNvPr>
          <p:cNvCxnSpPr/>
          <p:nvPr/>
        </p:nvCxnSpPr>
        <p:spPr>
          <a:xfrm>
            <a:off x="6080919" y="8610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06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17134" y="1266918"/>
            <a:ext cx="71025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NHỮNG CHIẾC ÁO ẤM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9354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Trúc xanh, chiếc sáo, sẵn sàng,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2257961"/>
            <a:ext cx="13773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bài tập a hoặc b: </a:t>
            </a:r>
          </a:p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Chọn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cho ô vuông.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914400"/>
            <a:ext cx="4191000" cy="8295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49784" y="4163211"/>
            <a:ext cx="7188848" cy="330438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874271" y="4151829"/>
            <a:ext cx="7188848" cy="384917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oá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Bong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6619" y="5105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6119" y="57912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6327" y="6489700"/>
            <a:ext cx="438691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719719" y="4343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240419" y="57912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58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5402" y="260182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b.Chọn tiếng chứa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thay cho ô vuông.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85119" y="3538804"/>
            <a:ext cx="13639800" cy="5071796"/>
          </a:xfrm>
        </p:spPr>
        <p:txBody>
          <a:bodyPr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(tào/tàu)    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Dang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đàn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   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(cao/cau)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                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(sao/sau)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(tào/tàu)   (vào/vàu)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9319" y="3733800"/>
            <a:ext cx="854933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74252" y="5867400"/>
            <a:ext cx="854933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65986" y="6629400"/>
            <a:ext cx="854933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11120" y="7315200"/>
            <a:ext cx="854933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89693" y="7366000"/>
            <a:ext cx="854933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40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9751</TotalTime>
  <Words>593</Words>
  <Application>Microsoft Office PowerPoint</Application>
  <PresentationFormat>Custom</PresentationFormat>
  <Paragraphs>136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Impact</vt:lpstr>
      <vt:lpstr>Times New Roman</vt:lpstr>
      <vt:lpstr>Wingdings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1112</cp:revision>
  <dcterms:created xsi:type="dcterms:W3CDTF">2008-09-09T22:52:10Z</dcterms:created>
  <dcterms:modified xsi:type="dcterms:W3CDTF">2025-03-21T06:54:26Z</dcterms:modified>
</cp:coreProperties>
</file>