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0" r:id="rId3"/>
    <p:sldId id="274" r:id="rId4"/>
    <p:sldId id="281" r:id="rId5"/>
    <p:sldId id="278" r:id="rId6"/>
    <p:sldId id="258" r:id="rId7"/>
    <p:sldId id="277" r:id="rId8"/>
    <p:sldId id="279" r:id="rId9"/>
    <p:sldId id="260" r:id="rId10"/>
    <p:sldId id="270" r:id="rId11"/>
    <p:sldId id="272" r:id="rId12"/>
    <p:sldId id="273" r:id="rId13"/>
    <p:sldId id="275" r:id="rId14"/>
    <p:sldId id="268" r:id="rId15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30" autoAdjust="0"/>
  </p:normalViewPr>
  <p:slideViewPr>
    <p:cSldViewPr>
      <p:cViewPr varScale="1">
        <p:scale>
          <a:sx n="45" d="100"/>
          <a:sy n="45" d="100"/>
        </p:scale>
        <p:origin x="1098" y="5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52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80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67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14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2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8.emf"/><Relationship Id="rId3" Type="http://schemas.openxmlformats.org/officeDocument/2006/relationships/notesSlide" Target="../notesSlides/notesSlide1.xml"/><Relationship Id="rId7" Type="http://schemas.openxmlformats.org/officeDocument/2006/relationships/audio" Target="../media/audio4.wav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3.wav"/><Relationship Id="rId11" Type="http://schemas.openxmlformats.org/officeDocument/2006/relationships/image" Target="../media/image10.gif"/><Relationship Id="rId5" Type="http://schemas.openxmlformats.org/officeDocument/2006/relationships/audio" Target="../media/audio2.wav"/><Relationship Id="rId15" Type="http://schemas.openxmlformats.org/officeDocument/2006/relationships/image" Target="../media/image12.png"/><Relationship Id="rId10" Type="http://schemas.openxmlformats.org/officeDocument/2006/relationships/image" Target="../media/image9.gif"/><Relationship Id="rId4" Type="http://schemas.openxmlformats.org/officeDocument/2006/relationships/audio" Target="../media/audio1.wav"/><Relationship Id="rId9" Type="http://schemas.openxmlformats.org/officeDocument/2006/relationships/audio" Target="../media/audio6.wav"/><Relationship Id="rId1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8.emf"/><Relationship Id="rId3" Type="http://schemas.openxmlformats.org/officeDocument/2006/relationships/notesSlide" Target="../notesSlides/notesSlide2.xml"/><Relationship Id="rId7" Type="http://schemas.openxmlformats.org/officeDocument/2006/relationships/audio" Target="../media/audio4.wav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3.wav"/><Relationship Id="rId11" Type="http://schemas.openxmlformats.org/officeDocument/2006/relationships/image" Target="../media/image10.gif"/><Relationship Id="rId5" Type="http://schemas.openxmlformats.org/officeDocument/2006/relationships/audio" Target="../media/audio2.wav"/><Relationship Id="rId15" Type="http://schemas.openxmlformats.org/officeDocument/2006/relationships/image" Target="../media/image12.png"/><Relationship Id="rId10" Type="http://schemas.openxmlformats.org/officeDocument/2006/relationships/image" Target="../media/image9.gif"/><Relationship Id="rId4" Type="http://schemas.openxmlformats.org/officeDocument/2006/relationships/audio" Target="../media/audio1.wav"/><Relationship Id="rId9" Type="http://schemas.openxmlformats.org/officeDocument/2006/relationships/audio" Target="../media/audio6.wav"/><Relationship Id="rId1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NAM H</a:t>
            </a: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Ư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04119" y="4343401"/>
            <a:ext cx="1356360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3A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38: BIỂU THỨC SỐ. TÍNH GIÁ TRỊ CỦA BIỂU THỨC (T4)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116" y="689447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52945" y="1719280"/>
            <a:ext cx="14808949" cy="681454"/>
            <a:chOff x="1470819" y="1943100"/>
            <a:chExt cx="14808949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161249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483482" y="5257800"/>
            <a:ext cx="14147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41485" r="58753" b="52958"/>
          <a:stretch/>
        </p:blipFill>
        <p:spPr bwMode="auto">
          <a:xfrm>
            <a:off x="1220035" y="2971800"/>
            <a:ext cx="14233484" cy="126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25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67959" y="1719279"/>
            <a:ext cx="14461760" cy="1273275"/>
            <a:chOff x="1373048" y="1943100"/>
            <a:chExt cx="16636903" cy="485844"/>
          </a:xfrm>
        </p:grpSpPr>
        <p:grpSp>
          <p:nvGrpSpPr>
            <p:cNvPr id="10" name="Group 9"/>
            <p:cNvGrpSpPr/>
            <p:nvPr/>
          </p:nvGrpSpPr>
          <p:grpSpPr>
            <a:xfrm>
              <a:off x="1373048" y="1943100"/>
              <a:ext cx="748415" cy="246621"/>
              <a:chOff x="1639748" y="1943100"/>
              <a:chExt cx="748415" cy="24662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639748" y="1964606"/>
                <a:ext cx="748415" cy="214798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73362" y="1943100"/>
                <a:ext cx="477992" cy="246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230976" y="1947446"/>
              <a:ext cx="15778975" cy="48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Mai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Mai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Mai còn lại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10 chiếc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842919" y="3810000"/>
            <a:ext cx="78486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 = 2 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10 = 20 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Đáp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309519" y="4287798"/>
            <a:ext cx="0" cy="447520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913674"/>
            <a:ext cx="38141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en-US" sz="3600" b="1" u="sng" kern="12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579" y="4794526"/>
            <a:ext cx="50303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Mai có 4 hộp bút màu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044" y="5636108"/>
            <a:ext cx="4451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Mai cho Mi 2 hộp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984" y="6452205"/>
            <a:ext cx="4451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Mỗi hộp 10 cái.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650" y="7278469"/>
            <a:ext cx="489987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Còn lại bao nhiêu cái?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68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/>
      <p:bldP spid="16" grpId="0"/>
      <p:bldP spid="17" grpId="0"/>
      <p:bldP spid="37" grpId="0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94519" y="545805"/>
            <a:ext cx="9998360" cy="1719280"/>
            <a:chOff x="1470819" y="833420"/>
            <a:chExt cx="9823610" cy="171928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985820"/>
              <a:ext cx="482588" cy="1566880"/>
              <a:chOff x="1737519" y="985820"/>
              <a:chExt cx="482588" cy="156688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415498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98582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833420"/>
              <a:ext cx="917591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thùng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lít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mắm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3" name="Picture 2" descr="Toán lớp 3 trang 104, 105, 106, 107, 108 Bài 38: Biểu thức số. Tính giá trị của biểu thức số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64" y="1600200"/>
            <a:ext cx="12994177" cy="575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566319" y="8240958"/>
            <a:ext cx="8763000" cy="6771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(64 + 55) +45 =64 +(55 +45).</a:t>
            </a:r>
          </a:p>
        </p:txBody>
      </p:sp>
    </p:spTree>
    <p:extLst>
      <p:ext uri="{BB962C8B-B14F-4D97-AF65-F5344CB8AC3E}">
        <p14:creationId xmlns:p14="http://schemas.microsoft.com/office/powerpoint/2010/main" val="314829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52945" y="1719280"/>
            <a:ext cx="6810797" cy="681454"/>
            <a:chOff x="1470819" y="1943100"/>
            <a:chExt cx="681079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616309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19645" y="2607846"/>
            <a:ext cx="4861818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123 + 80 + 20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52719" y="2607846"/>
            <a:ext cx="44196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207 + 64 + 36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6919" y="3810000"/>
            <a:ext cx="691444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123 + (80 + 20) =  123 +100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=  223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63742" y="3810000"/>
            <a:ext cx="691444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207 + (64 + 36) =  207 +100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=  307</a:t>
            </a:r>
          </a:p>
        </p:txBody>
      </p:sp>
    </p:spTree>
    <p:extLst>
      <p:ext uri="{BB962C8B-B14F-4D97-AF65-F5344CB8AC3E}">
        <p14:creationId xmlns:p14="http://schemas.microsoft.com/office/powerpoint/2010/main" val="30324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98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500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212741" y="5667045"/>
            <a:ext cx="192373" cy="109292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7514">
              <a:spcBef>
                <a:spcPct val="0"/>
              </a:spcBef>
              <a:buClrTx/>
              <a:buSzTx/>
              <a:buNone/>
            </a:pPr>
            <a:endParaRPr lang="en-US" altLang="en-US" sz="2397" kern="0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229653" y="6817052"/>
            <a:ext cx="192373" cy="109292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7514">
              <a:spcBef>
                <a:spcPct val="0"/>
              </a:spcBef>
              <a:buClrTx/>
              <a:buSzTx/>
              <a:buNone/>
            </a:pPr>
            <a:endParaRPr lang="en-US" altLang="en-US" sz="2397" kern="0"/>
          </a:p>
        </p:txBody>
      </p:sp>
      <p:pic>
        <p:nvPicPr>
          <p:cNvPr id="11268" name="Picture 36" descr="Picture1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049" y="5799"/>
            <a:ext cx="10307781" cy="191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8" descr="an3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638" y="5799"/>
            <a:ext cx="1927952" cy="191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3246563" y="4667131"/>
            <a:ext cx="192373" cy="1092928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7514">
              <a:spcBef>
                <a:spcPct val="0"/>
              </a:spcBef>
              <a:buClrTx/>
              <a:buSzTx/>
              <a:buNone/>
            </a:pPr>
            <a:endParaRPr lang="en-US" altLang="en-US" sz="2397" kern="0"/>
          </a:p>
        </p:txBody>
      </p:sp>
      <p:sp>
        <p:nvSpPr>
          <p:cNvPr id="65544" name="AutoShape 8"/>
          <p:cNvSpPr>
            <a:spLocks noChangeArrowheads="1"/>
          </p:cNvSpPr>
          <p:nvPr/>
        </p:nvSpPr>
        <p:spPr bwMode="gray">
          <a:xfrm>
            <a:off x="6603569" y="1887243"/>
            <a:ext cx="3259761" cy="151149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defTabSz="1217514">
              <a:defRPr/>
            </a:pPr>
            <a:r>
              <a:rPr lang="en-US" sz="4793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4793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1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056305" y="3804626"/>
            <a:ext cx="12054677" cy="1266275"/>
            <a:chOff x="384" y="1344"/>
            <a:chExt cx="3124" cy="469"/>
          </a:xfrm>
        </p:grpSpPr>
        <p:sp>
          <p:nvSpPr>
            <p:cNvPr id="11320" name="AutoShape 10"/>
            <p:cNvSpPr>
              <a:spLocks noChangeArrowheads="1"/>
            </p:cNvSpPr>
            <p:nvPr/>
          </p:nvSpPr>
          <p:spPr bwMode="gray">
            <a:xfrm>
              <a:off x="384" y="1344"/>
              <a:ext cx="3072" cy="46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7514"/>
              <a:endParaRPr lang="en-US" altLang="en-US" sz="2397" kern="0"/>
            </a:p>
          </p:txBody>
        </p:sp>
        <p:sp>
          <p:nvSpPr>
            <p:cNvPr id="65547" name="AutoShape 11"/>
            <p:cNvSpPr>
              <a:spLocks noChangeArrowheads="1"/>
            </p:cNvSpPr>
            <p:nvPr/>
          </p:nvSpPr>
          <p:spPr bwMode="gray">
            <a:xfrm>
              <a:off x="451" y="1379"/>
              <a:ext cx="426" cy="407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217514">
                <a:defRPr/>
              </a:pPr>
              <a:endParaRPr lang="en-US" sz="239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548" name="Freeform 12"/>
            <p:cNvSpPr>
              <a:spLocks/>
            </p:cNvSpPr>
            <p:nvPr/>
          </p:nvSpPr>
          <p:spPr bwMode="gray">
            <a:xfrm>
              <a:off x="488" y="1399"/>
              <a:ext cx="295" cy="155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1217514">
                <a:defRPr/>
              </a:pPr>
              <a:endParaRPr lang="en-US" sz="239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549" name="Text Box 13"/>
            <p:cNvSpPr txBox="1">
              <a:spLocks noChangeArrowheads="1"/>
            </p:cNvSpPr>
            <p:nvPr/>
          </p:nvSpPr>
          <p:spPr bwMode="gray">
            <a:xfrm>
              <a:off x="718" y="1373"/>
              <a:ext cx="48" cy="24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defTabSz="1217514">
                <a:defRPr/>
              </a:pPr>
              <a:endParaRPr lang="en-US" sz="3728" b="1" ker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324" name="Text Box 14"/>
            <p:cNvSpPr txBox="1">
              <a:spLocks noChangeArrowheads="1"/>
            </p:cNvSpPr>
            <p:nvPr/>
          </p:nvSpPr>
          <p:spPr bwMode="gray">
            <a:xfrm>
              <a:off x="846" y="1380"/>
              <a:ext cx="2662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7514">
                <a:spcBef>
                  <a:spcPct val="0"/>
                </a:spcBef>
                <a:buClrTx/>
                <a:buSzTx/>
                <a:buNone/>
              </a:pPr>
              <a:r>
                <a:rPr lang="en-US" altLang="en-US" sz="4793" b="1" kern="0" dirty="0">
                  <a:solidFill>
                    <a:srgbClr val="FF0000"/>
                  </a:solidFill>
                </a:rPr>
                <a:t> </a:t>
              </a:r>
              <a:r>
                <a:rPr lang="en-US" altLang="en-US" sz="4793" b="1" kern="0" dirty="0" err="1">
                  <a:solidFill>
                    <a:srgbClr val="FF0000"/>
                  </a:solidFill>
                </a:rPr>
                <a:t>Giá</a:t>
              </a:r>
              <a:r>
                <a:rPr lang="en-US" altLang="en-US" sz="4793" b="1" kern="0" dirty="0">
                  <a:solidFill>
                    <a:srgbClr val="FF0000"/>
                  </a:solidFill>
                </a:rPr>
                <a:t> </a:t>
              </a:r>
              <a:r>
                <a:rPr lang="en-US" altLang="en-US" sz="4793" b="1" kern="0" dirty="0" err="1">
                  <a:solidFill>
                    <a:srgbClr val="FF0000"/>
                  </a:solidFill>
                </a:rPr>
                <a:t>trị</a:t>
              </a:r>
              <a:r>
                <a:rPr lang="en-US" altLang="en-US" sz="4793" b="1" kern="0" dirty="0">
                  <a:solidFill>
                    <a:srgbClr val="FF0000"/>
                  </a:solidFill>
                </a:rPr>
                <a:t> </a:t>
              </a:r>
              <a:r>
                <a:rPr lang="en-US" altLang="en-US" sz="4793" b="1" kern="0" dirty="0" err="1">
                  <a:solidFill>
                    <a:srgbClr val="FF0000"/>
                  </a:solidFill>
                </a:rPr>
                <a:t>của</a:t>
              </a:r>
              <a:r>
                <a:rPr lang="en-US" altLang="en-US" sz="4793" b="1" kern="0" dirty="0">
                  <a:solidFill>
                    <a:srgbClr val="FF0000"/>
                  </a:solidFill>
                </a:rPr>
                <a:t> </a:t>
              </a:r>
              <a:r>
                <a:rPr lang="en-US" altLang="en-US" sz="4793" b="1" kern="0" dirty="0" err="1">
                  <a:solidFill>
                    <a:srgbClr val="FF0000"/>
                  </a:solidFill>
                </a:rPr>
                <a:t>biểu</a:t>
              </a:r>
              <a:r>
                <a:rPr lang="en-US" altLang="en-US" sz="4793" b="1" kern="0" dirty="0">
                  <a:solidFill>
                    <a:srgbClr val="FF0000"/>
                  </a:solidFill>
                </a:rPr>
                <a:t> </a:t>
              </a:r>
              <a:r>
                <a:rPr lang="en-US" altLang="en-US" sz="4793" b="1" kern="0" dirty="0" err="1">
                  <a:solidFill>
                    <a:srgbClr val="FF0000"/>
                  </a:solidFill>
                </a:rPr>
                <a:t>thức</a:t>
              </a:r>
              <a:r>
                <a:rPr lang="en-US" altLang="en-US" sz="4793" b="1" kern="0" dirty="0">
                  <a:solidFill>
                    <a:srgbClr val="FF0000"/>
                  </a:solidFill>
                </a:rPr>
                <a:t> 45 : ( 9 - 4 ) </a:t>
              </a:r>
              <a:r>
                <a:rPr lang="en-US" altLang="en-US" sz="4793" b="1" kern="0" dirty="0" err="1">
                  <a:solidFill>
                    <a:srgbClr val="FF0000"/>
                  </a:solidFill>
                </a:rPr>
                <a:t>là</a:t>
              </a:r>
              <a:r>
                <a:rPr lang="en-US" altLang="en-US" sz="4793" b="1" kern="0" dirty="0">
                  <a:solidFill>
                    <a:srgbClr val="FF0000"/>
                  </a:solidFill>
                </a:rPr>
                <a:t> : 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 rot="5400000">
            <a:off x="2310682" y="3642461"/>
            <a:ext cx="1787203" cy="1725011"/>
            <a:chOff x="1871" y="1824"/>
            <a:chExt cx="2015" cy="1821"/>
          </a:xfrm>
        </p:grpSpPr>
        <p:sp>
          <p:nvSpPr>
            <p:cNvPr id="65552" name="AutoShape 16"/>
            <p:cNvSpPr>
              <a:spLocks noChangeArrowheads="1"/>
            </p:cNvSpPr>
            <p:nvPr/>
          </p:nvSpPr>
          <p:spPr bwMode="gray">
            <a:xfrm rot="16200000" flipH="1">
              <a:off x="1819" y="2559"/>
              <a:ext cx="310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defTabSz="1217514">
                <a:defRPr/>
              </a:pPr>
              <a:endParaRPr lang="en-US" sz="239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553" name="AutoShape 17"/>
            <p:cNvSpPr>
              <a:spLocks noChangeArrowheads="1"/>
            </p:cNvSpPr>
            <p:nvPr/>
          </p:nvSpPr>
          <p:spPr bwMode="gray">
            <a:xfrm rot="5400000" flipH="1">
              <a:off x="3630" y="2494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defTabSz="1217514">
                <a:defRPr/>
              </a:pPr>
              <a:endParaRPr lang="en-US" sz="239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554" name="AutoShape 18"/>
            <p:cNvSpPr>
              <a:spLocks noChangeArrowheads="1"/>
            </p:cNvSpPr>
            <p:nvPr/>
          </p:nvSpPr>
          <p:spPr bwMode="gray">
            <a:xfrm rot="10800000" flipH="1">
              <a:off x="2725" y="3440"/>
              <a:ext cx="307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defTabSz="1217514">
                <a:defRPr/>
              </a:pPr>
              <a:endParaRPr lang="en-US" sz="239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314" name="Oval 19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7514">
                <a:spcBef>
                  <a:spcPct val="0"/>
                </a:spcBef>
                <a:buClrTx/>
                <a:buSzTx/>
                <a:buNone/>
              </a:pPr>
              <a:endParaRPr lang="en-US" altLang="en-US" sz="2397" kern="0"/>
            </a:p>
          </p:txBody>
        </p:sp>
        <p:sp>
          <p:nvSpPr>
            <p:cNvPr id="11315" name="Oval 20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7514">
                <a:spcBef>
                  <a:spcPct val="0"/>
                </a:spcBef>
                <a:buClrTx/>
                <a:buSzTx/>
                <a:buNone/>
              </a:pPr>
              <a:endParaRPr lang="en-US" altLang="en-US" sz="2397" kern="0"/>
            </a:p>
          </p:txBody>
        </p:sp>
        <p:sp>
          <p:nvSpPr>
            <p:cNvPr id="65557" name="Oval 21"/>
            <p:cNvSpPr>
              <a:spLocks noChangeArrowheads="1"/>
            </p:cNvSpPr>
            <p:nvPr/>
          </p:nvSpPr>
          <p:spPr bwMode="gray">
            <a:xfrm>
              <a:off x="2738" y="2288"/>
              <a:ext cx="293" cy="68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defTabSz="1217514">
                <a:defRPr/>
              </a:pPr>
              <a:endParaRPr lang="en-US" sz="239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317" name="Oval 22"/>
            <p:cNvSpPr>
              <a:spLocks noChangeArrowheads="1"/>
            </p:cNvSpPr>
            <p:nvPr/>
          </p:nvSpPr>
          <p:spPr bwMode="gray">
            <a:xfrm>
              <a:off x="2739" y="2289"/>
              <a:ext cx="293" cy="68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7514">
                <a:spcBef>
                  <a:spcPct val="0"/>
                </a:spcBef>
                <a:buClrTx/>
                <a:buSzTx/>
                <a:buNone/>
              </a:pPr>
              <a:endParaRPr lang="en-US" altLang="en-US" sz="2397" kern="0"/>
            </a:p>
          </p:txBody>
        </p:sp>
        <p:sp>
          <p:nvSpPr>
            <p:cNvPr id="65559" name="Oval 23"/>
            <p:cNvSpPr>
              <a:spLocks noChangeArrowheads="1"/>
            </p:cNvSpPr>
            <p:nvPr/>
          </p:nvSpPr>
          <p:spPr bwMode="gray">
            <a:xfrm>
              <a:off x="2337" y="2289"/>
              <a:ext cx="1096" cy="68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defTabSz="1217514">
                <a:defRPr/>
              </a:pPr>
              <a:endParaRPr lang="en-US" sz="239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319" name="Oval 24"/>
            <p:cNvSpPr>
              <a:spLocks noChangeArrowheads="1"/>
            </p:cNvSpPr>
            <p:nvPr/>
          </p:nvSpPr>
          <p:spPr bwMode="gray">
            <a:xfrm>
              <a:off x="2337" y="2289"/>
              <a:ext cx="1096" cy="68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7514">
                <a:spcBef>
                  <a:spcPct val="0"/>
                </a:spcBef>
                <a:buClrTx/>
                <a:buSzTx/>
                <a:buNone/>
              </a:pPr>
              <a:endParaRPr lang="en-US" altLang="en-US" sz="2397" kern="0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790110" y="5339380"/>
            <a:ext cx="10367667" cy="1090175"/>
            <a:chOff x="450" y="3024"/>
            <a:chExt cx="4188" cy="508"/>
          </a:xfrm>
        </p:grpSpPr>
        <p:sp>
          <p:nvSpPr>
            <p:cNvPr id="11305" name="AutoShape 26"/>
            <p:cNvSpPr>
              <a:spLocks noChangeArrowheads="1"/>
            </p:cNvSpPr>
            <p:nvPr/>
          </p:nvSpPr>
          <p:spPr bwMode="auto">
            <a:xfrm>
              <a:off x="487" y="310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defTabSz="1217514">
                <a:spcBef>
                  <a:spcPct val="0"/>
                </a:spcBef>
                <a:buClrTx/>
                <a:buSzTx/>
                <a:buNone/>
              </a:pPr>
              <a:endParaRPr lang="en-US" altLang="en-US" sz="2131" b="1" kern="0" dirty="0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11306" name="Group 27"/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11307" name="AutoShape 28"/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1217514"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397" b="1" kern="0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1308" name="AutoShape 29"/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1217514"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397" kern="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1309" name="AutoShape 30"/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1217514"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397" kern="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1310" name="WordArt 3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1217514"/>
                <a:r>
                  <a:rPr lang="en-US" sz="4793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Impact" panose="020B0806030902050204" pitchFamily="34" charset="0"/>
                  </a:rPr>
                  <a:t>A</a:t>
                </a:r>
              </a:p>
            </p:txBody>
          </p:sp>
        </p:grp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2633511" y="6479152"/>
            <a:ext cx="10314121" cy="1304947"/>
            <a:chOff x="432" y="3024"/>
            <a:chExt cx="4151" cy="528"/>
          </a:xfrm>
        </p:grpSpPr>
        <p:sp>
          <p:nvSpPr>
            <p:cNvPr id="11299" name="AutoShape 33"/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defTabSz="1217514">
                <a:spcBef>
                  <a:spcPct val="0"/>
                </a:spcBef>
                <a:buClrTx/>
                <a:buSzTx/>
                <a:buNone/>
              </a:pPr>
              <a:endParaRPr lang="en-US" altLang="en-US" sz="2131" b="1" kern="0" dirty="0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11300" name="Group 34"/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11301" name="AutoShape 35"/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1217514"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397" b="1" kern="0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1302" name="AutoShape 36"/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1217514"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397" kern="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1303" name="AutoShape 37"/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1217514"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397" kern="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1304" name="WordArt 3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1217514"/>
                <a:r>
                  <a:rPr lang="en-US" sz="4793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Impact" panose="020B0806030902050204" pitchFamily="34" charset="0"/>
                  </a:rPr>
                  <a:t>B</a:t>
                </a:r>
              </a:p>
            </p:txBody>
          </p:sp>
        </p:grp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2672829" y="7692243"/>
            <a:ext cx="10383884" cy="1069260"/>
            <a:chOff x="408" y="3024"/>
            <a:chExt cx="4151" cy="532"/>
          </a:xfrm>
        </p:grpSpPr>
        <p:sp>
          <p:nvSpPr>
            <p:cNvPr id="11293" name="AutoShape 40"/>
            <p:cNvSpPr>
              <a:spLocks noChangeArrowheads="1"/>
            </p:cNvSpPr>
            <p:nvPr/>
          </p:nvSpPr>
          <p:spPr bwMode="auto">
            <a:xfrm>
              <a:off x="408" y="3124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defTabSz="1217514">
                <a:spcBef>
                  <a:spcPct val="0"/>
                </a:spcBef>
                <a:buClrTx/>
                <a:buSzTx/>
                <a:buNone/>
              </a:pPr>
              <a:endParaRPr lang="en-US" altLang="en-US" sz="2131" b="1" kern="0" dirty="0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11294" name="Group 41"/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11295" name="AutoShape 42"/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1217514"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397" b="1" kern="0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1296" name="AutoShape 43"/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1217514"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397" kern="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1297" name="AutoShape 44"/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1217514"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397" kern="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1298" name="WordArt 4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1217514"/>
                <a:r>
                  <a:rPr lang="en-US" sz="4793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Impact" panose="020B0806030902050204" pitchFamily="34" charset="0"/>
                  </a:rPr>
                  <a:t>C</a:t>
                </a:r>
              </a:p>
            </p:txBody>
          </p:sp>
        </p:grpSp>
      </p:grpSp>
      <p:sp>
        <p:nvSpPr>
          <p:cNvPr id="65582" name="Rectangle 46"/>
          <p:cNvSpPr>
            <a:spLocks noChangeArrowheads="1"/>
          </p:cNvSpPr>
          <p:nvPr/>
        </p:nvSpPr>
        <p:spPr bwMode="auto">
          <a:xfrm>
            <a:off x="4111183" y="5578703"/>
            <a:ext cx="6232021" cy="82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 dirty="0">
                <a:solidFill>
                  <a:srgbClr val="FFC000"/>
                </a:solidFill>
              </a:rPr>
              <a:t> 1</a:t>
            </a:r>
            <a:endParaRPr lang="en-US" altLang="en-US" sz="4793" kern="0" dirty="0">
              <a:solidFill>
                <a:srgbClr val="FFC000"/>
              </a:solidFill>
            </a:endParaRPr>
          </a:p>
        </p:txBody>
      </p:sp>
      <p:sp>
        <p:nvSpPr>
          <p:cNvPr id="65583" name="Rectangle 47"/>
          <p:cNvSpPr>
            <a:spLocks noChangeArrowheads="1"/>
          </p:cNvSpPr>
          <p:nvPr/>
        </p:nvSpPr>
        <p:spPr bwMode="auto">
          <a:xfrm>
            <a:off x="4003370" y="6699113"/>
            <a:ext cx="9121836" cy="82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 dirty="0">
                <a:solidFill>
                  <a:srgbClr val="FFC000"/>
                </a:solidFill>
              </a:rPr>
              <a:t> 9</a:t>
            </a:r>
            <a:endParaRPr lang="en-US" altLang="en-US" sz="4793" kern="0" dirty="0">
              <a:solidFill>
                <a:srgbClr val="FFC000"/>
              </a:solidFill>
            </a:endParaRPr>
          </a:p>
        </p:txBody>
      </p:sp>
      <p:sp>
        <p:nvSpPr>
          <p:cNvPr id="65584" name="Rectangle 48"/>
          <p:cNvSpPr>
            <a:spLocks noChangeArrowheads="1"/>
          </p:cNvSpPr>
          <p:nvPr/>
        </p:nvSpPr>
        <p:spPr bwMode="auto">
          <a:xfrm>
            <a:off x="3967431" y="7898346"/>
            <a:ext cx="9157773" cy="15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 dirty="0">
                <a:solidFill>
                  <a:srgbClr val="FFFF00"/>
                </a:solidFill>
              </a:rPr>
              <a:t> </a:t>
            </a:r>
            <a:r>
              <a:rPr lang="en-US" altLang="en-US" sz="4793" b="1" kern="0" dirty="0">
                <a:solidFill>
                  <a:srgbClr val="FFC000"/>
                </a:solidFill>
              </a:rPr>
              <a:t>5</a:t>
            </a:r>
            <a:endParaRPr lang="en-US" altLang="en-US" sz="4793" kern="0" dirty="0">
              <a:solidFill>
                <a:srgbClr val="FFC000"/>
              </a:solidFill>
            </a:endParaRPr>
          </a:p>
          <a:p>
            <a:pPr defTabSz="1217514">
              <a:spcBef>
                <a:spcPct val="0"/>
              </a:spcBef>
              <a:buClrTx/>
              <a:buSzTx/>
              <a:buNone/>
            </a:pPr>
            <a:endParaRPr lang="en-US" altLang="en-US" sz="4793" kern="0" dirty="0">
              <a:solidFill>
                <a:srgbClr val="FFFF00"/>
              </a:solidFill>
            </a:endParaRPr>
          </a:p>
        </p:txBody>
      </p:sp>
      <p:graphicFrame>
        <p:nvGraphicFramePr>
          <p:cNvPr id="65585" name="Object 49"/>
          <p:cNvGraphicFramePr>
            <a:graphicFrameLocks noChangeAspect="1"/>
          </p:cNvGraphicFramePr>
          <p:nvPr/>
        </p:nvGraphicFramePr>
        <p:xfrm>
          <a:off x="12000568" y="1887241"/>
          <a:ext cx="1925839" cy="1927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orelDRAW" r:id="rId12" imgW="3721160" imgH="3727048" progId="CorelDRAW.Graphic.9">
                  <p:embed/>
                </p:oleObj>
              </mc:Choice>
              <mc:Fallback>
                <p:oleObj name="CorelDRAW" r:id="rId12" imgW="3721160" imgH="3727048" progId="CorelDRAW.Graphic.9">
                  <p:embed/>
                  <p:pic>
                    <p:nvPicPr>
                      <p:cNvPr id="65585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0568" y="1887241"/>
                        <a:ext cx="1925839" cy="19279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86" name="Oval 50" descr="Newsprint"/>
          <p:cNvSpPr>
            <a:spLocks noChangeArrowheads="1"/>
          </p:cNvSpPr>
          <p:nvPr/>
        </p:nvSpPr>
        <p:spPr bwMode="auto">
          <a:xfrm>
            <a:off x="12507923" y="2394597"/>
            <a:ext cx="913240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65587" name="Oval 51" descr="Newsprint"/>
          <p:cNvSpPr>
            <a:spLocks noChangeArrowheads="1"/>
          </p:cNvSpPr>
          <p:nvPr/>
        </p:nvSpPr>
        <p:spPr bwMode="auto">
          <a:xfrm>
            <a:off x="12491011" y="2394597"/>
            <a:ext cx="913240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65588" name="Oval 52" descr="Newsprint"/>
          <p:cNvSpPr>
            <a:spLocks noChangeArrowheads="1"/>
          </p:cNvSpPr>
          <p:nvPr/>
        </p:nvSpPr>
        <p:spPr bwMode="auto">
          <a:xfrm>
            <a:off x="12491011" y="2394597"/>
            <a:ext cx="913240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65589" name="Oval 53" descr="Newsprint"/>
          <p:cNvSpPr>
            <a:spLocks noChangeArrowheads="1"/>
          </p:cNvSpPr>
          <p:nvPr/>
        </p:nvSpPr>
        <p:spPr bwMode="auto">
          <a:xfrm>
            <a:off x="12491011" y="2394597"/>
            <a:ext cx="913240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65590" name="Oval 54" descr="Newsprint"/>
          <p:cNvSpPr>
            <a:spLocks noChangeArrowheads="1"/>
          </p:cNvSpPr>
          <p:nvPr/>
        </p:nvSpPr>
        <p:spPr bwMode="auto">
          <a:xfrm>
            <a:off x="12491011" y="2394597"/>
            <a:ext cx="913240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65591" name="Oval 55" descr="Newsprint"/>
          <p:cNvSpPr>
            <a:spLocks noChangeArrowheads="1"/>
          </p:cNvSpPr>
          <p:nvPr/>
        </p:nvSpPr>
        <p:spPr bwMode="auto">
          <a:xfrm>
            <a:off x="12491011" y="2394597"/>
            <a:ext cx="913240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65592" name="Oval 56" descr="Newsprint"/>
          <p:cNvSpPr>
            <a:spLocks noChangeArrowheads="1"/>
          </p:cNvSpPr>
          <p:nvPr/>
        </p:nvSpPr>
        <p:spPr bwMode="auto">
          <a:xfrm>
            <a:off x="12491011" y="2394597"/>
            <a:ext cx="913240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65593" name="Oval 57" descr="Newsprint"/>
          <p:cNvSpPr>
            <a:spLocks noChangeArrowheads="1"/>
          </p:cNvSpPr>
          <p:nvPr/>
        </p:nvSpPr>
        <p:spPr bwMode="auto">
          <a:xfrm>
            <a:off x="12493124" y="2394597"/>
            <a:ext cx="913240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65594" name="Oval 58" descr="Newsprint"/>
          <p:cNvSpPr>
            <a:spLocks noChangeArrowheads="1"/>
          </p:cNvSpPr>
          <p:nvPr/>
        </p:nvSpPr>
        <p:spPr bwMode="auto">
          <a:xfrm>
            <a:off x="12491011" y="2394597"/>
            <a:ext cx="913240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65595" name="Oval 59" descr="Newsprint"/>
          <p:cNvSpPr>
            <a:spLocks noChangeArrowheads="1"/>
          </p:cNvSpPr>
          <p:nvPr/>
        </p:nvSpPr>
        <p:spPr bwMode="auto">
          <a:xfrm>
            <a:off x="12491011" y="2394597"/>
            <a:ext cx="913240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65596" name="Oval 60" descr="Newsprint"/>
          <p:cNvSpPr>
            <a:spLocks noChangeArrowheads="1"/>
          </p:cNvSpPr>
          <p:nvPr/>
        </p:nvSpPr>
        <p:spPr bwMode="auto">
          <a:xfrm>
            <a:off x="11761686" y="2394597"/>
            <a:ext cx="2333837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FF0000"/>
                </a:solidFill>
              </a:rPr>
              <a:t>Hết giờ</a:t>
            </a:r>
          </a:p>
        </p:txBody>
      </p:sp>
      <p:sp>
        <p:nvSpPr>
          <p:cNvPr id="18469" name="WordArt 37" descr="Narrow vertical"/>
          <p:cNvSpPr>
            <a:spLocks noChangeArrowheads="1" noChangeShapeType="1" noTextEdit="1"/>
          </p:cNvSpPr>
          <p:nvPr/>
        </p:nvSpPr>
        <p:spPr bwMode="auto">
          <a:xfrm rot="21471546">
            <a:off x="5982059" y="639994"/>
            <a:ext cx="6278529" cy="116480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1217514"/>
            <a:r>
              <a:rPr lang="en-US" sz="4793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15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Rung Chuông Vàng</a:t>
            </a:r>
          </a:p>
        </p:txBody>
      </p:sp>
    </p:spTree>
    <p:extLst>
      <p:ext uri="{BB962C8B-B14F-4D97-AF65-F5344CB8AC3E}">
        <p14:creationId xmlns:p14="http://schemas.microsoft.com/office/powerpoint/2010/main" val="2573244787"/>
      </p:ext>
    </p:extLst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5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5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5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65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65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65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655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65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65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65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65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655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65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65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65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65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65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655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65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655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65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65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65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65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65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65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65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65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nimBg="1"/>
      <p:bldP spid="65539" grpId="0" animBg="1"/>
      <p:bldP spid="65543" grpId="0" animBg="1"/>
      <p:bldP spid="65582" grpId="0"/>
      <p:bldP spid="65583" grpId="0"/>
      <p:bldP spid="65583" grpId="1"/>
      <p:bldP spid="65584" grpId="0"/>
      <p:bldP spid="65586" grpId="0" animBg="1"/>
      <p:bldP spid="65586" grpId="1" animBg="1"/>
      <p:bldP spid="65587" grpId="0" animBg="1"/>
      <p:bldP spid="65587" grpId="1" animBg="1"/>
      <p:bldP spid="65588" grpId="0" animBg="1"/>
      <p:bldP spid="65588" grpId="1" animBg="1"/>
      <p:bldP spid="65589" grpId="0" animBg="1"/>
      <p:bldP spid="65589" grpId="1" animBg="1"/>
      <p:bldP spid="65590" grpId="0" animBg="1"/>
      <p:bldP spid="65590" grpId="1" animBg="1"/>
      <p:bldP spid="65591" grpId="0" animBg="1"/>
      <p:bldP spid="65591" grpId="1" animBg="1"/>
      <p:bldP spid="65592" grpId="0" animBg="1"/>
      <p:bldP spid="65592" grpId="1" animBg="1"/>
      <p:bldP spid="65593" grpId="0" animBg="1"/>
      <p:bldP spid="65593" grpId="1" animBg="1"/>
      <p:bldP spid="65594" grpId="0" animBg="1"/>
      <p:bldP spid="65594" grpId="1" animBg="1"/>
      <p:bldP spid="65595" grpId="0" animBg="1"/>
      <p:bldP spid="65595" grpId="1" animBg="1"/>
      <p:bldP spid="655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257133" y="6123666"/>
            <a:ext cx="192372" cy="109292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7514">
              <a:spcBef>
                <a:spcPct val="0"/>
              </a:spcBef>
              <a:buClrTx/>
              <a:buSzTx/>
              <a:buNone/>
            </a:pPr>
            <a:endParaRPr lang="en-US" altLang="en-US" sz="2397" kern="0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257133" y="7273672"/>
            <a:ext cx="192372" cy="109292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7514">
              <a:spcBef>
                <a:spcPct val="0"/>
              </a:spcBef>
              <a:buClrTx/>
              <a:buSzTx/>
              <a:buNone/>
            </a:pPr>
            <a:endParaRPr lang="en-US" altLang="en-US" sz="2397" kern="0"/>
          </a:p>
        </p:txBody>
      </p:sp>
      <p:pic>
        <p:nvPicPr>
          <p:cNvPr id="15364" name="Picture 36" descr="Picture1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049" y="5797"/>
            <a:ext cx="10307781" cy="216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8" descr="an3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638" y="5797"/>
            <a:ext cx="1927952" cy="216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3248678" y="5123751"/>
            <a:ext cx="192372" cy="1092928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7514">
              <a:spcBef>
                <a:spcPct val="0"/>
              </a:spcBef>
              <a:buClrTx/>
              <a:buSzTx/>
              <a:buNone/>
            </a:pPr>
            <a:endParaRPr lang="en-US" altLang="en-US" sz="2397" kern="0"/>
          </a:p>
        </p:txBody>
      </p:sp>
      <p:sp>
        <p:nvSpPr>
          <p:cNvPr id="69640" name="AutoShape 8"/>
          <p:cNvSpPr>
            <a:spLocks noChangeArrowheads="1"/>
          </p:cNvSpPr>
          <p:nvPr/>
        </p:nvSpPr>
        <p:spPr bwMode="gray">
          <a:xfrm>
            <a:off x="6603569" y="2174744"/>
            <a:ext cx="3259761" cy="151149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defTabSz="1217514">
              <a:defRPr/>
            </a:pPr>
            <a:r>
              <a:rPr lang="en-US" sz="4793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4793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2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906214" y="3952383"/>
            <a:ext cx="13005957" cy="1381617"/>
            <a:chOff x="384" y="1308"/>
            <a:chExt cx="3072" cy="319"/>
          </a:xfrm>
        </p:grpSpPr>
        <p:sp>
          <p:nvSpPr>
            <p:cNvPr id="15416" name="AutoShape 10"/>
            <p:cNvSpPr>
              <a:spLocks noChangeArrowheads="1"/>
            </p:cNvSpPr>
            <p:nvPr/>
          </p:nvSpPr>
          <p:spPr bwMode="gray">
            <a:xfrm>
              <a:off x="384" y="1344"/>
              <a:ext cx="3072" cy="28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7514"/>
              <a:endParaRPr lang="en-US" altLang="en-US" sz="2397" kern="0"/>
            </a:p>
          </p:txBody>
        </p:sp>
        <p:sp>
          <p:nvSpPr>
            <p:cNvPr id="69643" name="AutoShape 11"/>
            <p:cNvSpPr>
              <a:spLocks noChangeArrowheads="1"/>
            </p:cNvSpPr>
            <p:nvPr/>
          </p:nvSpPr>
          <p:spPr bwMode="gray">
            <a:xfrm>
              <a:off x="451" y="1379"/>
              <a:ext cx="497" cy="176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217514">
                <a:defRPr/>
              </a:pPr>
              <a:endParaRPr lang="en-US" sz="239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644" name="Freeform 12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1217514">
                <a:defRPr/>
              </a:pPr>
              <a:endParaRPr lang="en-US" sz="239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645" name="Text Box 13"/>
            <p:cNvSpPr txBox="1">
              <a:spLocks noChangeArrowheads="1"/>
            </p:cNvSpPr>
            <p:nvPr/>
          </p:nvSpPr>
          <p:spPr bwMode="gray">
            <a:xfrm>
              <a:off x="720" y="1373"/>
              <a:ext cx="44" cy="15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defTabSz="1217514">
                <a:defRPr/>
              </a:pPr>
              <a:endParaRPr lang="en-US" sz="3728" b="1" ker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5420" name="Text Box 14"/>
            <p:cNvSpPr txBox="1">
              <a:spLocks noChangeArrowheads="1"/>
            </p:cNvSpPr>
            <p:nvPr/>
          </p:nvSpPr>
          <p:spPr bwMode="gray">
            <a:xfrm>
              <a:off x="948" y="1308"/>
              <a:ext cx="23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defTabSz="1217514">
                <a:spcBef>
                  <a:spcPct val="0"/>
                </a:spcBef>
                <a:buClrTx/>
                <a:buSzTx/>
                <a:buNone/>
              </a:pPr>
              <a:r>
                <a:rPr lang="en-US" altLang="en-US" sz="4793" b="1" kern="0" dirty="0" err="1">
                  <a:solidFill>
                    <a:srgbClr val="FF0000"/>
                  </a:solidFill>
                </a:rPr>
                <a:t>Giá</a:t>
              </a:r>
              <a:r>
                <a:rPr lang="en-US" altLang="en-US" sz="4793" b="1" kern="0" dirty="0">
                  <a:solidFill>
                    <a:srgbClr val="FF0000"/>
                  </a:solidFill>
                </a:rPr>
                <a:t> </a:t>
              </a:r>
              <a:r>
                <a:rPr lang="en-US" altLang="en-US" sz="4793" b="1" kern="0" dirty="0" err="1">
                  <a:solidFill>
                    <a:srgbClr val="FF0000"/>
                  </a:solidFill>
                </a:rPr>
                <a:t>trị</a:t>
              </a:r>
              <a:r>
                <a:rPr lang="en-US" altLang="en-US" sz="4793" b="1" kern="0" dirty="0">
                  <a:solidFill>
                    <a:srgbClr val="FF0000"/>
                  </a:solidFill>
                </a:rPr>
                <a:t> </a:t>
              </a:r>
              <a:r>
                <a:rPr lang="en-US" altLang="en-US" sz="4793" b="1" kern="0" dirty="0" err="1">
                  <a:solidFill>
                    <a:srgbClr val="FF0000"/>
                  </a:solidFill>
                </a:rPr>
                <a:t>của</a:t>
              </a:r>
              <a:r>
                <a:rPr lang="en-US" altLang="en-US" sz="4793" b="1" kern="0" dirty="0">
                  <a:solidFill>
                    <a:srgbClr val="FF0000"/>
                  </a:solidFill>
                </a:rPr>
                <a:t> </a:t>
              </a:r>
              <a:r>
                <a:rPr lang="en-US" altLang="en-US" sz="4793" b="1" kern="0" dirty="0" err="1">
                  <a:solidFill>
                    <a:srgbClr val="FF0000"/>
                  </a:solidFill>
                </a:rPr>
                <a:t>biểu</a:t>
              </a:r>
              <a:r>
                <a:rPr lang="en-US" altLang="en-US" sz="4793" b="1" kern="0" dirty="0">
                  <a:solidFill>
                    <a:srgbClr val="FF0000"/>
                  </a:solidFill>
                </a:rPr>
                <a:t> </a:t>
              </a:r>
              <a:r>
                <a:rPr lang="en-US" altLang="en-US" sz="4793" b="1" kern="0" dirty="0" err="1">
                  <a:solidFill>
                    <a:srgbClr val="FF0000"/>
                  </a:solidFill>
                </a:rPr>
                <a:t>thức</a:t>
              </a:r>
              <a:r>
                <a:rPr lang="en-US" altLang="en-US" sz="4793" b="1" kern="0" dirty="0">
                  <a:solidFill>
                    <a:srgbClr val="FF0000"/>
                  </a:solidFill>
                </a:rPr>
                <a:t> 26 + 5 x 6 </a:t>
              </a:r>
              <a:r>
                <a:rPr lang="en-US" altLang="en-US" sz="4793" b="1" kern="0" dirty="0" err="1">
                  <a:solidFill>
                    <a:srgbClr val="FF0000"/>
                  </a:solidFill>
                </a:rPr>
                <a:t>là</a:t>
              </a:r>
              <a:r>
                <a:rPr lang="en-US" altLang="en-US" sz="4793" b="1" kern="0" dirty="0">
                  <a:solidFill>
                    <a:srgbClr val="FF0000"/>
                  </a:solidFill>
                </a:rPr>
                <a:t> :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 rot="5400000">
            <a:off x="2428452" y="3622822"/>
            <a:ext cx="1384659" cy="1558007"/>
            <a:chOff x="1872" y="1824"/>
            <a:chExt cx="2014" cy="1821"/>
          </a:xfrm>
        </p:grpSpPr>
        <p:sp>
          <p:nvSpPr>
            <p:cNvPr id="69648" name="AutoShape 16"/>
            <p:cNvSpPr>
              <a:spLocks noChangeArrowheads="1"/>
            </p:cNvSpPr>
            <p:nvPr/>
          </p:nvSpPr>
          <p:spPr bwMode="gray">
            <a:xfrm rot="16200000" flipH="1">
              <a:off x="1818" y="2518"/>
              <a:ext cx="311" cy="203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defTabSz="1217514">
                <a:defRPr/>
              </a:pPr>
              <a:endParaRPr lang="en-US" sz="239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649" name="AutoShape 17"/>
            <p:cNvSpPr>
              <a:spLocks noChangeArrowheads="1"/>
            </p:cNvSpPr>
            <p:nvPr/>
          </p:nvSpPr>
          <p:spPr bwMode="gray">
            <a:xfrm rot="5400000" flipH="1">
              <a:off x="3630" y="2472"/>
              <a:ext cx="306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defTabSz="1217514">
                <a:defRPr/>
              </a:pPr>
              <a:endParaRPr lang="en-US" sz="239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650" name="AutoShape 18"/>
            <p:cNvSpPr>
              <a:spLocks noChangeArrowheads="1"/>
            </p:cNvSpPr>
            <p:nvPr/>
          </p:nvSpPr>
          <p:spPr bwMode="gray">
            <a:xfrm rot="10800000" flipH="1">
              <a:off x="2724" y="3440"/>
              <a:ext cx="307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defTabSz="1217514">
                <a:defRPr/>
              </a:pPr>
              <a:endParaRPr lang="en-US" sz="239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410" name="Oval 19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7514">
                <a:spcBef>
                  <a:spcPct val="0"/>
                </a:spcBef>
                <a:buClrTx/>
                <a:buSzTx/>
                <a:buNone/>
              </a:pPr>
              <a:endParaRPr lang="en-US" altLang="en-US" sz="2397" kern="0"/>
            </a:p>
          </p:txBody>
        </p:sp>
        <p:sp>
          <p:nvSpPr>
            <p:cNvPr id="15411" name="Oval 20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7514">
                <a:spcBef>
                  <a:spcPct val="0"/>
                </a:spcBef>
                <a:buClrTx/>
                <a:buSzTx/>
                <a:buNone/>
              </a:pPr>
              <a:endParaRPr lang="en-US" altLang="en-US" sz="2397" kern="0"/>
            </a:p>
          </p:txBody>
        </p:sp>
        <p:sp>
          <p:nvSpPr>
            <p:cNvPr id="69653" name="Oval 21"/>
            <p:cNvSpPr>
              <a:spLocks noChangeArrowheads="1"/>
            </p:cNvSpPr>
            <p:nvPr/>
          </p:nvSpPr>
          <p:spPr bwMode="gray">
            <a:xfrm>
              <a:off x="2696" y="2251"/>
              <a:ext cx="378" cy="75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defTabSz="1217514">
                <a:defRPr/>
              </a:pPr>
              <a:endParaRPr lang="en-US" sz="239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413" name="Oval 22"/>
            <p:cNvSpPr>
              <a:spLocks noChangeArrowheads="1"/>
            </p:cNvSpPr>
            <p:nvPr/>
          </p:nvSpPr>
          <p:spPr bwMode="gray">
            <a:xfrm>
              <a:off x="2696" y="2253"/>
              <a:ext cx="378" cy="758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7514">
                <a:spcBef>
                  <a:spcPct val="0"/>
                </a:spcBef>
                <a:buClrTx/>
                <a:buSzTx/>
                <a:buNone/>
              </a:pPr>
              <a:endParaRPr lang="en-US" altLang="en-US" sz="2397" kern="0"/>
            </a:p>
          </p:txBody>
        </p:sp>
        <p:sp>
          <p:nvSpPr>
            <p:cNvPr id="69655" name="Oval 23"/>
            <p:cNvSpPr>
              <a:spLocks noChangeArrowheads="1"/>
            </p:cNvSpPr>
            <p:nvPr/>
          </p:nvSpPr>
          <p:spPr bwMode="gray">
            <a:xfrm>
              <a:off x="2336" y="2230"/>
              <a:ext cx="1098" cy="75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defTabSz="1217514">
                <a:defRPr/>
              </a:pPr>
              <a:endParaRPr lang="en-US" sz="239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415" name="Oval 24"/>
            <p:cNvSpPr>
              <a:spLocks noChangeArrowheads="1"/>
            </p:cNvSpPr>
            <p:nvPr/>
          </p:nvSpPr>
          <p:spPr bwMode="gray">
            <a:xfrm>
              <a:off x="2337" y="2253"/>
              <a:ext cx="1096" cy="75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7514">
                <a:spcBef>
                  <a:spcPct val="0"/>
                </a:spcBef>
                <a:buClrTx/>
                <a:buSzTx/>
                <a:buNone/>
              </a:pPr>
              <a:endParaRPr lang="en-US" altLang="en-US" sz="2397" kern="0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768804" y="5339376"/>
            <a:ext cx="10276071" cy="1054877"/>
            <a:chOff x="432" y="3024"/>
            <a:chExt cx="4151" cy="528"/>
          </a:xfrm>
        </p:grpSpPr>
        <p:sp>
          <p:nvSpPr>
            <p:cNvPr id="15401" name="AutoShape 26"/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defTabSz="1217514">
                <a:spcBef>
                  <a:spcPct val="0"/>
                </a:spcBef>
                <a:buClrTx/>
                <a:buSzTx/>
                <a:buNone/>
              </a:pPr>
              <a:endParaRPr lang="en-US" altLang="en-US" sz="2131" b="1" kern="0" dirty="0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15402" name="Group 27"/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15403" name="AutoShape 28"/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1217514"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397" b="1" kern="0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5404" name="AutoShape 29"/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1217514"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397" kern="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5405" name="AutoShape 30"/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1217514"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397" kern="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5406" name="WordArt 3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1217514"/>
                <a:r>
                  <a:rPr lang="en-US" sz="4793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Impact" panose="020B0806030902050204" pitchFamily="34" charset="0"/>
                  </a:rPr>
                  <a:t>A</a:t>
                </a:r>
              </a:p>
            </p:txBody>
          </p:sp>
        </p:grp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2768804" y="6394255"/>
            <a:ext cx="10314123" cy="1150007"/>
            <a:chOff x="432" y="3024"/>
            <a:chExt cx="4151" cy="528"/>
          </a:xfrm>
        </p:grpSpPr>
        <p:sp>
          <p:nvSpPr>
            <p:cNvPr id="15395" name="AutoShape 33"/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defTabSz="1217514">
                <a:spcBef>
                  <a:spcPct val="0"/>
                </a:spcBef>
                <a:buClrTx/>
                <a:buSzTx/>
                <a:buNone/>
              </a:pPr>
              <a:endParaRPr lang="en-US" altLang="en-US" sz="2131" b="1" kern="0" dirty="0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15396" name="Group 34"/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15397" name="AutoShape 35"/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1217514"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397" b="1" kern="0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5398" name="AutoShape 36"/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1217514"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397" kern="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5399" name="AutoShape 37"/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1217514"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397" kern="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5400" name="WordArt 3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1217514"/>
                <a:r>
                  <a:rPr lang="en-US" sz="4793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Impact" panose="020B0806030902050204" pitchFamily="34" charset="0"/>
                  </a:rPr>
                  <a:t>B</a:t>
                </a:r>
              </a:p>
            </p:txBody>
          </p:sp>
        </p:grp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2768804" y="7736633"/>
            <a:ext cx="10383884" cy="938608"/>
            <a:chOff x="432" y="3024"/>
            <a:chExt cx="4151" cy="528"/>
          </a:xfrm>
        </p:grpSpPr>
        <p:sp>
          <p:nvSpPr>
            <p:cNvPr id="15389" name="AutoShape 40"/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defTabSz="1217514">
                <a:spcBef>
                  <a:spcPct val="0"/>
                </a:spcBef>
                <a:buClrTx/>
                <a:buSzTx/>
                <a:buNone/>
              </a:pPr>
              <a:endParaRPr lang="en-US" altLang="en-US" sz="3196" b="1" kern="0" dirty="0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15390" name="Group 41"/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15391" name="AutoShape 42"/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1217514"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3196" b="1" kern="0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5392" name="AutoShape 43"/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1217514"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3196" kern="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5393" name="AutoShape 44"/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1217514"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3196" kern="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5394" name="WordArt 4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45" y="3897"/>
                <a:ext cx="275" cy="2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1217514"/>
                <a:r>
                  <a:rPr lang="en-US" sz="3196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Impact" panose="020B0806030902050204" pitchFamily="34" charset="0"/>
                  </a:rPr>
                  <a:t>C</a:t>
                </a:r>
              </a:p>
            </p:txBody>
          </p:sp>
        </p:grpSp>
      </p:grpSp>
      <p:sp>
        <p:nvSpPr>
          <p:cNvPr id="69678" name="Rectangle 46"/>
          <p:cNvSpPr>
            <a:spLocks noChangeArrowheads="1"/>
          </p:cNvSpPr>
          <p:nvPr/>
        </p:nvSpPr>
        <p:spPr bwMode="auto">
          <a:xfrm>
            <a:off x="4064676" y="5451864"/>
            <a:ext cx="9060531" cy="82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 dirty="0">
                <a:solidFill>
                  <a:srgbClr val="FFC000"/>
                </a:solidFill>
              </a:rPr>
              <a:t>186</a:t>
            </a:r>
            <a:endParaRPr lang="en-US" altLang="en-US" sz="4793" kern="0" dirty="0">
              <a:solidFill>
                <a:srgbClr val="FFC000"/>
              </a:solidFill>
            </a:endParaRPr>
          </a:p>
        </p:txBody>
      </p:sp>
      <p:sp>
        <p:nvSpPr>
          <p:cNvPr id="69679" name="Rectangle 47"/>
          <p:cNvSpPr>
            <a:spLocks noChangeArrowheads="1"/>
          </p:cNvSpPr>
          <p:nvPr/>
        </p:nvSpPr>
        <p:spPr bwMode="auto">
          <a:xfrm>
            <a:off x="4041422" y="6669517"/>
            <a:ext cx="9121836" cy="82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 dirty="0">
                <a:solidFill>
                  <a:srgbClr val="FFC000"/>
                </a:solidFill>
              </a:rPr>
              <a:t>55</a:t>
            </a:r>
            <a:endParaRPr lang="en-US" altLang="en-US" sz="4793" kern="0" dirty="0">
              <a:solidFill>
                <a:srgbClr val="FFC000"/>
              </a:solidFill>
            </a:endParaRPr>
          </a:p>
        </p:txBody>
      </p:sp>
      <p:sp>
        <p:nvSpPr>
          <p:cNvPr id="69680" name="Rectangle 48"/>
          <p:cNvSpPr>
            <a:spLocks noChangeArrowheads="1"/>
          </p:cNvSpPr>
          <p:nvPr/>
        </p:nvSpPr>
        <p:spPr bwMode="auto">
          <a:xfrm>
            <a:off x="4062561" y="7871317"/>
            <a:ext cx="9157773" cy="82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 dirty="0">
                <a:solidFill>
                  <a:srgbClr val="FFC000"/>
                </a:solidFill>
              </a:rPr>
              <a:t>56</a:t>
            </a:r>
            <a:endParaRPr lang="en-US" altLang="en-US" sz="4793" kern="0" dirty="0">
              <a:solidFill>
                <a:srgbClr val="FFC000"/>
              </a:solidFill>
            </a:endParaRPr>
          </a:p>
        </p:txBody>
      </p:sp>
      <p:graphicFrame>
        <p:nvGraphicFramePr>
          <p:cNvPr id="69681" name="Object 49"/>
          <p:cNvGraphicFramePr>
            <a:graphicFrameLocks noChangeAspect="1"/>
          </p:cNvGraphicFramePr>
          <p:nvPr/>
        </p:nvGraphicFramePr>
        <p:xfrm>
          <a:off x="12000568" y="2147263"/>
          <a:ext cx="1925839" cy="1927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orelDRAW" r:id="rId12" imgW="3721160" imgH="3727048" progId="CorelDRAW.Graphic.9">
                  <p:embed/>
                </p:oleObj>
              </mc:Choice>
              <mc:Fallback>
                <p:oleObj name="CorelDRAW" r:id="rId12" imgW="3721160" imgH="3727048" progId="CorelDRAW.Graphic.9">
                  <p:embed/>
                  <p:pic>
                    <p:nvPicPr>
                      <p:cNvPr id="69681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0568" y="2147263"/>
                        <a:ext cx="1925839" cy="19279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82" name="Oval 50" descr="Newsprint"/>
          <p:cNvSpPr>
            <a:spLocks noChangeArrowheads="1"/>
          </p:cNvSpPr>
          <p:nvPr/>
        </p:nvSpPr>
        <p:spPr bwMode="auto">
          <a:xfrm>
            <a:off x="12507923" y="2654619"/>
            <a:ext cx="913240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69683" name="Oval 51" descr="Newsprint"/>
          <p:cNvSpPr>
            <a:spLocks noChangeArrowheads="1"/>
          </p:cNvSpPr>
          <p:nvPr/>
        </p:nvSpPr>
        <p:spPr bwMode="auto">
          <a:xfrm>
            <a:off x="12491011" y="2654619"/>
            <a:ext cx="913240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69684" name="Oval 52" descr="Newsprint"/>
          <p:cNvSpPr>
            <a:spLocks noChangeArrowheads="1"/>
          </p:cNvSpPr>
          <p:nvPr/>
        </p:nvSpPr>
        <p:spPr bwMode="auto">
          <a:xfrm>
            <a:off x="12491011" y="2654619"/>
            <a:ext cx="913240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69685" name="Oval 53" descr="Newsprint"/>
          <p:cNvSpPr>
            <a:spLocks noChangeArrowheads="1"/>
          </p:cNvSpPr>
          <p:nvPr/>
        </p:nvSpPr>
        <p:spPr bwMode="auto">
          <a:xfrm>
            <a:off x="12491011" y="2654619"/>
            <a:ext cx="913240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69686" name="Oval 54" descr="Newsprint"/>
          <p:cNvSpPr>
            <a:spLocks noChangeArrowheads="1"/>
          </p:cNvSpPr>
          <p:nvPr/>
        </p:nvSpPr>
        <p:spPr bwMode="auto">
          <a:xfrm>
            <a:off x="12491011" y="2654619"/>
            <a:ext cx="913240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69687" name="Oval 55" descr="Newsprint"/>
          <p:cNvSpPr>
            <a:spLocks noChangeArrowheads="1"/>
          </p:cNvSpPr>
          <p:nvPr/>
        </p:nvSpPr>
        <p:spPr bwMode="auto">
          <a:xfrm>
            <a:off x="12491011" y="2654619"/>
            <a:ext cx="913240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69688" name="Oval 56" descr="Newsprint"/>
          <p:cNvSpPr>
            <a:spLocks noChangeArrowheads="1"/>
          </p:cNvSpPr>
          <p:nvPr/>
        </p:nvSpPr>
        <p:spPr bwMode="auto">
          <a:xfrm>
            <a:off x="12491011" y="2654619"/>
            <a:ext cx="913240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69689" name="Oval 57" descr="Newsprint"/>
          <p:cNvSpPr>
            <a:spLocks noChangeArrowheads="1"/>
          </p:cNvSpPr>
          <p:nvPr/>
        </p:nvSpPr>
        <p:spPr bwMode="auto">
          <a:xfrm>
            <a:off x="12493124" y="2654619"/>
            <a:ext cx="913240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69690" name="Oval 58" descr="Newsprint"/>
          <p:cNvSpPr>
            <a:spLocks noChangeArrowheads="1"/>
          </p:cNvSpPr>
          <p:nvPr/>
        </p:nvSpPr>
        <p:spPr bwMode="auto">
          <a:xfrm>
            <a:off x="12491011" y="2654619"/>
            <a:ext cx="913240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69691" name="Oval 59" descr="Newsprint"/>
          <p:cNvSpPr>
            <a:spLocks noChangeArrowheads="1"/>
          </p:cNvSpPr>
          <p:nvPr/>
        </p:nvSpPr>
        <p:spPr bwMode="auto">
          <a:xfrm>
            <a:off x="12491011" y="2654619"/>
            <a:ext cx="913240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69692" name="Oval 60" descr="Newsprint"/>
          <p:cNvSpPr>
            <a:spLocks noChangeArrowheads="1"/>
          </p:cNvSpPr>
          <p:nvPr/>
        </p:nvSpPr>
        <p:spPr bwMode="auto">
          <a:xfrm>
            <a:off x="11761686" y="2654619"/>
            <a:ext cx="2333837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FF0000"/>
                </a:solidFill>
              </a:rPr>
              <a:t>Hết giờ</a:t>
            </a:r>
          </a:p>
        </p:txBody>
      </p:sp>
      <p:sp>
        <p:nvSpPr>
          <p:cNvPr id="18469" name="WordArt 37" descr="Narrow vertical"/>
          <p:cNvSpPr>
            <a:spLocks noChangeArrowheads="1" noChangeShapeType="1" noTextEdit="1"/>
          </p:cNvSpPr>
          <p:nvPr/>
        </p:nvSpPr>
        <p:spPr bwMode="auto">
          <a:xfrm rot="21471546">
            <a:off x="5973603" y="229880"/>
            <a:ext cx="6278529" cy="157491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1217514"/>
            <a:r>
              <a:rPr lang="en-US" sz="4793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15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Rung Chuông Vàng</a:t>
            </a:r>
          </a:p>
        </p:txBody>
      </p:sp>
    </p:spTree>
    <p:extLst>
      <p:ext uri="{BB962C8B-B14F-4D97-AF65-F5344CB8AC3E}">
        <p14:creationId xmlns:p14="http://schemas.microsoft.com/office/powerpoint/2010/main" val="134772590"/>
      </p:ext>
    </p:extLst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9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9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9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69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9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9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696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696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69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696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69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696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69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69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69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69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69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696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69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69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69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696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69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696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69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696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69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696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69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/>
      <p:bldP spid="69635" grpId="0" animBg="1"/>
      <p:bldP spid="69639" grpId="0" animBg="1"/>
      <p:bldP spid="69678" grpId="0"/>
      <p:bldP spid="69679" grpId="0" build="allAtOnce"/>
      <p:bldP spid="69680" grpId="0" build="allAtOnce"/>
      <p:bldP spid="69682" grpId="0" animBg="1"/>
      <p:bldP spid="69682" grpId="1" animBg="1"/>
      <p:bldP spid="69683" grpId="0" animBg="1"/>
      <p:bldP spid="69683" grpId="1" animBg="1"/>
      <p:bldP spid="69684" grpId="0" animBg="1"/>
      <p:bldP spid="69684" grpId="1" animBg="1"/>
      <p:bldP spid="69685" grpId="0" animBg="1"/>
      <p:bldP spid="69685" grpId="1" animBg="1"/>
      <p:bldP spid="69686" grpId="0" animBg="1"/>
      <p:bldP spid="69686" grpId="1" animBg="1"/>
      <p:bldP spid="69687" grpId="0" animBg="1"/>
      <p:bldP spid="69687" grpId="1" animBg="1"/>
      <p:bldP spid="69688" grpId="0" animBg="1"/>
      <p:bldP spid="69688" grpId="1" animBg="1"/>
      <p:bldP spid="69689" grpId="0" animBg="1"/>
      <p:bldP spid="69689" grpId="1" animBg="1"/>
      <p:bldP spid="69690" grpId="0" animBg="1"/>
      <p:bldP spid="69690" grpId="1" animBg="1"/>
      <p:bldP spid="69691" grpId="0" animBg="1"/>
      <p:bldP spid="69691" grpId="1" animBg="1"/>
      <p:bldP spid="696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52945" y="1719280"/>
            <a:ext cx="14808949" cy="681454"/>
            <a:chOff x="1470819" y="1943100"/>
            <a:chExt cx="14808949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161249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41485" r="58753" b="52958"/>
          <a:stretch/>
        </p:blipFill>
        <p:spPr bwMode="auto">
          <a:xfrm>
            <a:off x="1220035" y="2971800"/>
            <a:ext cx="14233484" cy="126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0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52945" y="914400"/>
            <a:ext cx="14808949" cy="1569660"/>
            <a:chOff x="1470819" y="1943100"/>
            <a:chExt cx="14808949" cy="156966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707886"/>
              <a:chOff x="1737519" y="1943100"/>
              <a:chExt cx="533400" cy="70788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3100"/>
              <a:ext cx="1416124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</a:p>
            <a:p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483482" y="5257800"/>
            <a:ext cx="14147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+mj-lt"/>
              </a:rPr>
              <a:t>Bước 1: Thực hiện tính giá trị các biểu thức</a:t>
            </a:r>
            <a:r>
              <a:rPr lang="en-US" sz="40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41485" r="58753" b="52958"/>
          <a:stretch/>
        </p:blipFill>
        <p:spPr bwMode="auto">
          <a:xfrm>
            <a:off x="1397873" y="3000731"/>
            <a:ext cx="14233484" cy="126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259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92477" y="457200"/>
            <a:ext cx="10415993" cy="796491"/>
            <a:chOff x="1960073" y="744815"/>
            <a:chExt cx="10233946" cy="796491"/>
          </a:xfrm>
        </p:grpSpPr>
        <p:sp>
          <p:nvSpPr>
            <p:cNvPr id="9" name="TextBox 8"/>
            <p:cNvSpPr txBox="1"/>
            <p:nvPr/>
          </p:nvSpPr>
          <p:spPr>
            <a:xfrm>
              <a:off x="1960073" y="744815"/>
              <a:ext cx="3342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18519" y="833420"/>
              <a:ext cx="100755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a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thùng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lít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mắm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3" name="Picture 2" descr="Toán lớp 3 trang 104, 105, 106, 107, 108 Bài 38: Biểu thức số. Tính giá trị của biểu thức số | Kết nối tri thứ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b="68246"/>
          <a:stretch/>
        </p:blipFill>
        <p:spPr bwMode="auto">
          <a:xfrm>
            <a:off x="289718" y="3047999"/>
            <a:ext cx="15762429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3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1411439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13027819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14703120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34" name="TextBox 33"/>
          <p:cNvSpPr txBox="1"/>
          <p:nvPr/>
        </p:nvSpPr>
        <p:spPr>
          <a:xfrm>
            <a:off x="13027819" y="5909346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41" name="TextBox 40"/>
          <p:cNvSpPr txBox="1"/>
          <p:nvPr/>
        </p:nvSpPr>
        <p:spPr>
          <a:xfrm>
            <a:off x="1427784" y="3493574"/>
            <a:ext cx="51103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5 x (6 - 2)  =  5 x 4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=  20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60638" y="2492625"/>
            <a:ext cx="14147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+mj-lt"/>
              </a:rPr>
              <a:t>Bước 1: Thực hiện tính giá trị các biểu thức</a:t>
            </a:r>
            <a:r>
              <a:rPr lang="en-US" sz="40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152945" y="1719280"/>
            <a:ext cx="14808949" cy="681454"/>
            <a:chOff x="1470819" y="1943100"/>
            <a:chExt cx="14808949" cy="681454"/>
          </a:xfrm>
        </p:grpSpPr>
        <p:grpSp>
          <p:nvGrpSpPr>
            <p:cNvPr id="24" name="Group 23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118519" y="1947446"/>
              <a:ext cx="14161249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223919" y="3493574"/>
            <a:ext cx="65253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5 x 6 – 2  =  30 - 2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=  28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27876" y="5278404"/>
            <a:ext cx="51960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+ 24) : 4  =  40 : 4</a:t>
            </a:r>
          </a:p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=  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40888" y="5304592"/>
            <a:ext cx="53028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+ 24 : 4    =  16 + 6</a:t>
            </a:r>
          </a:p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=  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4" grpId="0"/>
      <p:bldP spid="31" grpId="0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500</Words>
  <Application>Microsoft Office PowerPoint</Application>
  <PresentationFormat>Custom</PresentationFormat>
  <Paragraphs>98</Paragraphs>
  <Slides>14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Impact</vt:lpstr>
      <vt:lpstr>Times New Roman</vt:lpstr>
      <vt:lpstr>Wingdings</vt:lpstr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161</cp:revision>
  <dcterms:created xsi:type="dcterms:W3CDTF">2022-07-10T01:37:20Z</dcterms:created>
  <dcterms:modified xsi:type="dcterms:W3CDTF">2025-03-21T06:54:34Z</dcterms:modified>
</cp:coreProperties>
</file>