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2" r:id="rId3"/>
  </p:sldMasterIdLst>
  <p:notesMasterIdLst>
    <p:notesMasterId r:id="rId28"/>
  </p:notesMasterIdLst>
  <p:sldIdLst>
    <p:sldId id="2645" r:id="rId4"/>
    <p:sldId id="260" r:id="rId5"/>
    <p:sldId id="283" r:id="rId6"/>
    <p:sldId id="263" r:id="rId7"/>
    <p:sldId id="2636" r:id="rId8"/>
    <p:sldId id="285" r:id="rId9"/>
    <p:sldId id="290" r:id="rId10"/>
    <p:sldId id="292" r:id="rId11"/>
    <p:sldId id="293" r:id="rId12"/>
    <p:sldId id="291" r:id="rId13"/>
    <p:sldId id="294" r:id="rId14"/>
    <p:sldId id="300" r:id="rId15"/>
    <p:sldId id="297" r:id="rId16"/>
    <p:sldId id="299" r:id="rId17"/>
    <p:sldId id="2637" r:id="rId18"/>
    <p:sldId id="2638" r:id="rId19"/>
    <p:sldId id="2639" r:id="rId20"/>
    <p:sldId id="2640" r:id="rId21"/>
    <p:sldId id="2641" r:id="rId22"/>
    <p:sldId id="2642" r:id="rId23"/>
    <p:sldId id="2643" r:id="rId24"/>
    <p:sldId id="2644" r:id="rId25"/>
    <p:sldId id="301" r:id="rId26"/>
    <p:sldId id="50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04533-5CF3-4A01-9DE2-E9E93F0F9B63}"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18BDB-2E37-4D13-9576-3F5FD58C8E05}" type="slidenum">
              <a:rPr lang="en-US" smtClean="0"/>
              <a:t>‹#›</a:t>
            </a:fld>
            <a:endParaRPr lang="en-US"/>
          </a:p>
        </p:txBody>
      </p:sp>
    </p:spTree>
    <p:extLst>
      <p:ext uri="{BB962C8B-B14F-4D97-AF65-F5344CB8AC3E}">
        <p14:creationId xmlns:p14="http://schemas.microsoft.com/office/powerpoint/2010/main" val="23837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683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741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5275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416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691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8980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448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443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762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214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993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493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3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32852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956909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296835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8854309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2025/3/21</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663155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2025/3/21</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6500827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2025/3/21</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1361006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2025/3/21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465023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2025/3/21</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631868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2025/3/21</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3241453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09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8816157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3201171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91086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22556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9364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4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311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423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631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930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30887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5006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9.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8.png"/><Relationship Id="rId2" Type="http://schemas.openxmlformats.org/officeDocument/2006/relationships/slideLayout" Target="../slideLayouts/slideLayout12.xml"/><Relationship Id="rId16" Type="http://schemas.openxmlformats.org/officeDocument/2006/relationships/image" Target="../media/image22.jp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A929840-79EE-469B-A54C-EFF3412EF79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17" name="矩形 16">
            <a:extLst>
              <a:ext uri="{FF2B5EF4-FFF2-40B4-BE49-F238E27FC236}">
                <a16:creationId xmlns:a16="http://schemas.microsoft.com/office/drawing/2014/main" id="{DBE565A8-1BDF-46C3-B26E-A5A9B0F41651}"/>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CEF44D78-B629-4BCF-BD02-6712A976975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7294"/>
          <a:stretch/>
        </p:blipFill>
        <p:spPr>
          <a:xfrm>
            <a:off x="0" y="4581526"/>
            <a:ext cx="2050221" cy="2046476"/>
          </a:xfrm>
          <a:prstGeom prst="rect">
            <a:avLst/>
          </a:prstGeom>
        </p:spPr>
      </p:pic>
      <p:pic>
        <p:nvPicPr>
          <p:cNvPr id="5" name="图片 4">
            <a:extLst>
              <a:ext uri="{FF2B5EF4-FFF2-40B4-BE49-F238E27FC236}">
                <a16:creationId xmlns:a16="http://schemas.microsoft.com/office/drawing/2014/main" id="{1279CA7E-A687-43A1-AE40-79A1250CDFD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6" name="图片 5">
            <a:extLst>
              <a:ext uri="{FF2B5EF4-FFF2-40B4-BE49-F238E27FC236}">
                <a16:creationId xmlns:a16="http://schemas.microsoft.com/office/drawing/2014/main" id="{D1FADE22-C77E-430A-B33D-D30ECDCDEDB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85828" y="5014119"/>
            <a:ext cx="1670050" cy="1444057"/>
          </a:xfrm>
          <a:prstGeom prst="rect">
            <a:avLst/>
          </a:prstGeom>
        </p:spPr>
      </p:pic>
      <p:pic>
        <p:nvPicPr>
          <p:cNvPr id="7" name="图片 6">
            <a:extLst>
              <a:ext uri="{FF2B5EF4-FFF2-40B4-BE49-F238E27FC236}">
                <a16:creationId xmlns:a16="http://schemas.microsoft.com/office/drawing/2014/main" id="{2ED91967-558D-439F-8668-6045FB13177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8" name="图片 7">
            <a:extLst>
              <a:ext uri="{FF2B5EF4-FFF2-40B4-BE49-F238E27FC236}">
                <a16:creationId xmlns:a16="http://schemas.microsoft.com/office/drawing/2014/main" id="{9B6FB0EF-1B3B-4BAF-A806-FA72D414423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7286"/>
          <a:stretch/>
        </p:blipFill>
        <p:spPr>
          <a:xfrm>
            <a:off x="2" y="5181983"/>
            <a:ext cx="2562775" cy="1676018"/>
          </a:xfrm>
          <a:prstGeom prst="rect">
            <a:avLst/>
          </a:prstGeom>
        </p:spPr>
      </p:pic>
      <p:pic>
        <p:nvPicPr>
          <p:cNvPr id="9" name="图片 8">
            <a:extLst>
              <a:ext uri="{FF2B5EF4-FFF2-40B4-BE49-F238E27FC236}">
                <a16:creationId xmlns:a16="http://schemas.microsoft.com/office/drawing/2014/main" id="{1F46D25C-BF21-4896-8638-5319795E6D9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754DAEC1-0345-4C33-9809-168634891F33}"/>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09725" y="171450"/>
            <a:ext cx="1314152" cy="1314152"/>
          </a:xfrm>
          <a:prstGeom prst="rect">
            <a:avLst/>
          </a:prstGeom>
        </p:spPr>
      </p:pic>
    </p:spTree>
    <p:extLst>
      <p:ext uri="{BB962C8B-B14F-4D97-AF65-F5344CB8AC3E}">
        <p14:creationId xmlns:p14="http://schemas.microsoft.com/office/powerpoint/2010/main" val="357598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27072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66089F4-DB85-4DC8-A35E-853DEC819EC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076450" y="314324"/>
            <a:ext cx="1666875" cy="1666875"/>
          </a:xfrm>
          <a:prstGeom prst="rect">
            <a:avLst/>
          </a:prstGeom>
        </p:spPr>
      </p:pic>
    </p:spTree>
    <p:extLst>
      <p:ext uri="{BB962C8B-B14F-4D97-AF65-F5344CB8AC3E}">
        <p14:creationId xmlns:p14="http://schemas.microsoft.com/office/powerpoint/2010/main" val="1718872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3.wdp"/><Relationship Id="rId1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36.png"/><Relationship Id="rId17"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slide" Target="slide16.xml"/><Relationship Id="rId5" Type="http://schemas.openxmlformats.org/officeDocument/2006/relationships/image" Target="../media/image5.png"/><Relationship Id="rId15" Type="http://schemas.openxmlformats.org/officeDocument/2006/relationships/image" Target="../media/image38.png"/><Relationship Id="rId10" Type="http://schemas.openxmlformats.org/officeDocument/2006/relationships/image" Target="../media/image25.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5.wdp"/><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42.png"/><Relationship Id="rId17" Type="http://schemas.microsoft.com/office/2007/relationships/hdphoto" Target="../media/hdphoto6.wdp"/><Relationship Id="rId2" Type="http://schemas.openxmlformats.org/officeDocument/2006/relationships/notesSlide" Target="../notesSlides/notesSlide6.xml"/><Relationship Id="rId16"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50.svg"/><Relationship Id="rId10" Type="http://schemas.openxmlformats.org/officeDocument/2006/relationships/image" Target="../media/image41.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6.png"/><Relationship Id="rId18" Type="http://schemas.openxmlformats.org/officeDocument/2006/relationships/image" Target="../media/image47.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slide" Target="slide13.xml"/><Relationship Id="rId17" Type="http://schemas.openxmlformats.org/officeDocument/2006/relationships/image" Target="../media/image46.png"/><Relationship Id="rId2" Type="http://schemas.openxmlformats.org/officeDocument/2006/relationships/notesSlide" Target="../notesSlides/notesSlide7.xml"/><Relationship Id="rId16" Type="http://schemas.microsoft.com/office/2007/relationships/hdphoto" Target="../media/hdphoto7.wdp"/><Relationship Id="rId20"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5.png"/><Relationship Id="rId10" Type="http://schemas.openxmlformats.org/officeDocument/2006/relationships/image" Target="../media/image41.png"/><Relationship Id="rId19" Type="http://schemas.openxmlformats.org/officeDocument/2006/relationships/image" Target="../media/image48.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6.png"/><Relationship Id="rId18" Type="http://schemas.openxmlformats.org/officeDocument/2006/relationships/image" Target="../media/image47.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slide" Target="slide13.xml"/><Relationship Id="rId17" Type="http://schemas.openxmlformats.org/officeDocument/2006/relationships/image" Target="../media/image46.png"/><Relationship Id="rId2" Type="http://schemas.openxmlformats.org/officeDocument/2006/relationships/notesSlide" Target="../notesSlides/notesSlide8.xml"/><Relationship Id="rId16" Type="http://schemas.microsoft.com/office/2007/relationships/hdphoto" Target="../media/hdphoto7.wdp"/><Relationship Id="rId20"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5.png"/><Relationship Id="rId10" Type="http://schemas.openxmlformats.org/officeDocument/2006/relationships/image" Target="../media/image41.png"/><Relationship Id="rId19" Type="http://schemas.openxmlformats.org/officeDocument/2006/relationships/image" Target="../media/image48.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6.png"/><Relationship Id="rId18"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slide" Target="slide13.xml"/><Relationship Id="rId17" Type="http://schemas.openxmlformats.org/officeDocument/2006/relationships/image" Target="../media/image46.png"/><Relationship Id="rId2" Type="http://schemas.openxmlformats.org/officeDocument/2006/relationships/notesSlide" Target="../notesSlides/notesSlide9.xml"/><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5.png"/><Relationship Id="rId10" Type="http://schemas.openxmlformats.org/officeDocument/2006/relationships/image" Target="../media/image41.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1.emf"/><Relationship Id="rId1" Type="http://schemas.openxmlformats.org/officeDocument/2006/relationships/slideLayout" Target="../slideLayouts/slideLayout2.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 Id="rId14" Type="http://schemas.openxmlformats.org/officeDocument/2006/relationships/image" Target="../media/image27.png"/></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8.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 Id="rId1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microsoft.com/office/2007/relationships/hdphoto" Target="../media/hdphoto8.wdp"/><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5" Type="http://schemas.openxmlformats.org/officeDocument/2006/relationships/image" Target="../media/image30.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176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1"/>
          <p:cNvSpPr/>
          <p:nvPr/>
        </p:nvSpPr>
        <p:spPr>
          <a:xfrm>
            <a:off x="1432319" y="1825663"/>
            <a:ext cx="8327472" cy="221599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Tìm các tiếng ghép được với mỗi tiếng</a:t>
            </a:r>
            <a:endParaRPr kumimoji="0" lang="en-US" sz="6600" b="1" i="0" u="none" strike="noStrike" kern="1200" cap="none" spc="0" normalizeH="0" baseline="0" noProof="0" dirty="0">
              <a:ln>
                <a:noFill/>
              </a:ln>
              <a:solidFill>
                <a:srgbClr val="F95858"/>
              </a:solidFill>
              <a:effectLst/>
              <a:uLnTx/>
              <a:uFillTx/>
              <a:latin typeface="HP001 4 hàng" panose="020B0603050302020204" pitchFamily="34" charset="0"/>
              <a:ea typeface="微软雅黑"/>
              <a:cs typeface="+mn-cs"/>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32" name="Rectangle 31"/>
            <p:cNvSpPr/>
            <p:nvPr/>
          </p:nvSpPr>
          <p:spPr>
            <a:xfrm>
              <a:off x="2548467" y="364009"/>
              <a:ext cx="676788"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2</a:t>
              </a:r>
              <a:endParaRPr kumimoji="0" lang="en-US" sz="2800" b="0" i="0" u="none" strike="noStrike" kern="1200" cap="none" spc="0" normalizeH="0" baseline="0" noProof="0" dirty="0">
                <a:ln>
                  <a:noFill/>
                </a:ln>
                <a:solidFill>
                  <a:srgbClr val="229CA6"/>
                </a:solidFill>
                <a:effectLst/>
                <a:uLnTx/>
                <a:uFillTx/>
                <a:latin typeface="Arial"/>
                <a:ea typeface="微软雅黑"/>
                <a:cs typeface="+mn-cs"/>
              </a:endParaRPr>
            </a:p>
          </p:txBody>
        </p:sp>
      </p:grpSp>
      <p:pic>
        <p:nvPicPr>
          <p:cNvPr id="23" name="Picture 22" descr="Shape&#10;&#10;Description automatically generated with medium confidence">
            <a:extLst>
              <a:ext uri="{FF2B5EF4-FFF2-40B4-BE49-F238E27FC236}">
                <a16:creationId xmlns:a16="http://schemas.microsoft.com/office/drawing/2014/main" id="{EE607B32-DE12-458C-8621-961D157B34F2}"/>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0868175" y="-51981"/>
            <a:ext cx="1314152" cy="1314152"/>
          </a:xfrm>
          <a:prstGeom prst="rect">
            <a:avLst/>
          </a:prstGeom>
        </p:spPr>
      </p:pic>
    </p:spTree>
    <p:extLst>
      <p:ext uri="{BB962C8B-B14F-4D97-AF65-F5344CB8AC3E}">
        <p14:creationId xmlns:p14="http://schemas.microsoft.com/office/powerpoint/2010/main" val="347511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419225" y="278792"/>
            <a:ext cx="8991600" cy="72816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2. Tìm các tiếng ghép được với mỗi tiếng sau:</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sp>
        <p:nvSpPr>
          <p:cNvPr id="2" name="Oval 1">
            <a:extLst>
              <a:ext uri="{FF2B5EF4-FFF2-40B4-BE49-F238E27FC236}">
                <a16:creationId xmlns:a16="http://schemas.microsoft.com/office/drawing/2014/main" id="{E527A5E1-24E2-49A8-AFD6-D510EF886C28}"/>
              </a:ext>
            </a:extLst>
          </p:cNvPr>
          <p:cNvSpPr/>
          <p:nvPr/>
        </p:nvSpPr>
        <p:spPr>
          <a:xfrm>
            <a:off x="1028700" y="2038350"/>
            <a:ext cx="1847850" cy="10001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giao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a:extLst>
              <a:ext uri="{FF2B5EF4-FFF2-40B4-BE49-F238E27FC236}">
                <a16:creationId xmlns:a16="http://schemas.microsoft.com/office/drawing/2014/main" id="{E59F2AE7-AD13-45EE-8A80-F738CB061604}"/>
              </a:ext>
            </a:extLst>
          </p:cNvPr>
          <p:cNvSpPr/>
          <p:nvPr/>
        </p:nvSpPr>
        <p:spPr>
          <a:xfrm>
            <a:off x="5038725" y="2038349"/>
            <a:ext cx="1847850" cy="10001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dao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Oval 18">
            <a:extLst>
              <a:ext uri="{FF2B5EF4-FFF2-40B4-BE49-F238E27FC236}">
                <a16:creationId xmlns:a16="http://schemas.microsoft.com/office/drawing/2014/main" id="{1B2F6182-1AB2-469B-AA64-56D40EF5630C}"/>
              </a:ext>
            </a:extLst>
          </p:cNvPr>
          <p:cNvSpPr/>
          <p:nvPr/>
        </p:nvSpPr>
        <p:spPr>
          <a:xfrm>
            <a:off x="8810625" y="2038349"/>
            <a:ext cx="1847850" cy="1000125"/>
          </a:xfrm>
          <a:prstGeom prst="ellipse">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rao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69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3" name="Picture 22">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1175759" y="5119106"/>
            <a:ext cx="892410" cy="892410"/>
          </a:xfrm>
          <a:prstGeom prst="rect">
            <a:avLst/>
          </a:prstGeom>
        </p:spPr>
      </p:pic>
      <p:sp>
        <p:nvSpPr>
          <p:cNvPr id="24" name="TextBox 8">
            <a:extLst>
              <a:ext uri="{FF2B5EF4-FFF2-40B4-BE49-F238E27FC236}">
                <a16:creationId xmlns:a16="http://schemas.microsoft.com/office/drawing/2014/main" id="{263EF488-EEB1-4CCD-BA97-5255960A8A48}"/>
              </a:ext>
            </a:extLst>
          </p:cNvPr>
          <p:cNvSpPr txBox="1"/>
          <p:nvPr/>
        </p:nvSpPr>
        <p:spPr>
          <a:xfrm>
            <a:off x="5787070" y="1070011"/>
            <a:ext cx="3568127" cy="568281"/>
          </a:xfrm>
          <a:prstGeom prst="rect">
            <a:avLst/>
          </a:prstGeom>
          <a:noFill/>
        </p:spPr>
        <p:txBody>
          <a:bodyPr wrap="none" lIns="480000" tIns="0" rIns="0" bIns="0" anchor="b" anchorCtr="0">
            <a:noAutofit/>
          </a:bodyPr>
          <a:lstStyle/>
          <a:p>
            <a:pPr>
              <a:defRPr/>
            </a:pPr>
            <a:r>
              <a:rPr lang="en-US" altLang="zh-CN" sz="4400" b="1" kern="0">
                <a:solidFill>
                  <a:srgbClr val="1E5AA4"/>
                </a:solidFill>
                <a:latin typeface="Calibri" panose="020F0502020204030204"/>
                <a:cs typeface="+mn-ea"/>
                <a:sym typeface="+mn-lt"/>
              </a:rPr>
              <a:t>Kĩ thuật Khăn trải bàn</a:t>
            </a:r>
            <a:endParaRPr lang="zh-CN" altLang="en-US" sz="4400" b="1" kern="0" dirty="0">
              <a:solidFill>
                <a:srgbClr val="1E5AA4"/>
              </a:solidFill>
              <a:latin typeface="Calibri" panose="020F0502020204030204"/>
              <a:cs typeface="+mn-ea"/>
              <a:sym typeface="+mn-lt"/>
            </a:endParaRPr>
          </a:p>
        </p:txBody>
      </p:sp>
      <p:pic>
        <p:nvPicPr>
          <p:cNvPr id="25" name="图片 6">
            <a:extLst>
              <a:ext uri="{FF2B5EF4-FFF2-40B4-BE49-F238E27FC236}">
                <a16:creationId xmlns:a16="http://schemas.microsoft.com/office/drawing/2014/main" id="{CF520DE3-9696-4CC4-9DB6-DF3B73AFF3BF}"/>
              </a:ext>
            </a:extLst>
          </p:cNvPr>
          <p:cNvPicPr>
            <a:picLocks noChangeAspect="1"/>
          </p:cNvPicPr>
          <p:nvPr/>
        </p:nvPicPr>
        <p:blipFill rotWithShape="1">
          <a:blip r:embed="rId14">
            <a:extLst>
              <a:ext uri="{28A0092B-C50C-407E-A947-70E740481C1C}">
                <a14:useLocalDpi xmlns:a14="http://schemas.microsoft.com/office/drawing/2010/main" val="0"/>
              </a:ext>
            </a:extLst>
          </a:blip>
          <a:srcRect r="80689" b="55653"/>
          <a:stretch/>
        </p:blipFill>
        <p:spPr>
          <a:xfrm>
            <a:off x="5062000" y="342695"/>
            <a:ext cx="1333548" cy="1208096"/>
          </a:xfrm>
          <a:prstGeom prst="rect">
            <a:avLst/>
          </a:prstGeom>
        </p:spPr>
      </p:pic>
      <p:pic>
        <p:nvPicPr>
          <p:cNvPr id="26" name="图片 1">
            <a:extLst>
              <a:ext uri="{FF2B5EF4-FFF2-40B4-BE49-F238E27FC236}">
                <a16:creationId xmlns:a16="http://schemas.microsoft.com/office/drawing/2014/main" id="{C3724BE8-CA2B-4D26-9686-E11AD4573A9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95041" y="1761310"/>
            <a:ext cx="660994" cy="673642"/>
          </a:xfrm>
          <a:prstGeom prst="rect">
            <a:avLst/>
          </a:prstGeom>
        </p:spPr>
      </p:pic>
      <p:sp>
        <p:nvSpPr>
          <p:cNvPr id="27" name="文本框 14">
            <a:extLst>
              <a:ext uri="{FF2B5EF4-FFF2-40B4-BE49-F238E27FC236}">
                <a16:creationId xmlns:a16="http://schemas.microsoft.com/office/drawing/2014/main" id="{8E9DEBE7-9E98-417C-B43A-80DA650132AB}"/>
              </a:ext>
            </a:extLst>
          </p:cNvPr>
          <p:cNvSpPr txBox="1"/>
          <p:nvPr/>
        </p:nvSpPr>
        <p:spPr>
          <a:xfrm>
            <a:off x="6693339" y="1723355"/>
            <a:ext cx="4850962" cy="1077218"/>
          </a:xfrm>
          <a:prstGeom prst="rect">
            <a:avLst/>
          </a:prstGeom>
          <a:noFill/>
        </p:spPr>
        <p:txBody>
          <a:bodyPr wrap="square" rtlCol="0">
            <a:spAutoFit/>
          </a:bodyPr>
          <a:lstStyle/>
          <a:p>
            <a:pPr algn="just"/>
            <a:r>
              <a:rPr lang="en-029" sz="3200" dirty="0" err="1">
                <a:latin typeface="+mj-lt"/>
                <a:cs typeface="Calibri" panose="020F0502020204030204" pitchFamily="34" charset="0"/>
              </a:rPr>
              <a:t>Mỗi</a:t>
            </a:r>
            <a:r>
              <a:rPr lang="en-029" sz="3200" dirty="0">
                <a:latin typeface="+mj-lt"/>
                <a:cs typeface="Calibri" panose="020F0502020204030204" pitchFamily="34" charset="0"/>
              </a:rPr>
              <a:t> </a:t>
            </a:r>
            <a:r>
              <a:rPr lang="en-029" sz="3200" dirty="0" err="1">
                <a:latin typeface="+mj-lt"/>
                <a:cs typeface="Calibri" panose="020F0502020204030204" pitchFamily="34" charset="0"/>
              </a:rPr>
              <a:t>bạn</a:t>
            </a:r>
            <a:r>
              <a:rPr lang="en-029" sz="3200" dirty="0">
                <a:latin typeface="+mj-lt"/>
                <a:cs typeface="Calibri" panose="020F0502020204030204" pitchFamily="34" charset="0"/>
              </a:rPr>
              <a:t> </a:t>
            </a:r>
            <a:r>
              <a:rPr lang="en-US" sz="3200" dirty="0">
                <a:latin typeface="+mj-lt"/>
                <a:cs typeface="Calibri" panose="020F0502020204030204" pitchFamily="34" charset="0"/>
              </a:rPr>
              <a:t>t</a:t>
            </a:r>
            <a:r>
              <a:rPr lang="vi-VN" sz="3200" dirty="0">
                <a:latin typeface="+mj-lt"/>
                <a:cs typeface="Calibri" panose="020F0502020204030204" pitchFamily="34" charset="0"/>
              </a:rPr>
              <a:t>ìm </a:t>
            </a:r>
            <a:r>
              <a:rPr lang="en-US" sz="3200" dirty="0">
                <a:latin typeface="+mj-lt"/>
                <a:cs typeface="Calibri" panose="020F0502020204030204" pitchFamily="34" charset="0"/>
              </a:rPr>
              <a:t>1-2 </a:t>
            </a:r>
            <a:r>
              <a:rPr lang="vi-VN" sz="3200" dirty="0">
                <a:latin typeface="+mj-lt"/>
                <a:cs typeface="Calibri" panose="020F0502020204030204" pitchFamily="34" charset="0"/>
              </a:rPr>
              <a:t> tiếng ghép được với mỗi tiếng </a:t>
            </a:r>
            <a:endParaRPr lang="en-US" sz="3200" dirty="0">
              <a:latin typeface="+mj-lt"/>
              <a:cs typeface="Calibri" panose="020F0502020204030204" pitchFamily="34" charset="0"/>
            </a:endParaRPr>
          </a:p>
        </p:txBody>
      </p:sp>
      <p:pic>
        <p:nvPicPr>
          <p:cNvPr id="28" name="图片 1">
            <a:extLst>
              <a:ext uri="{FF2B5EF4-FFF2-40B4-BE49-F238E27FC236}">
                <a16:creationId xmlns:a16="http://schemas.microsoft.com/office/drawing/2014/main" id="{2429069C-E3F6-4630-BA0F-7C73F81D40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77346" y="2995334"/>
            <a:ext cx="660994" cy="673642"/>
          </a:xfrm>
          <a:prstGeom prst="rect">
            <a:avLst/>
          </a:prstGeom>
        </p:spPr>
      </p:pic>
      <p:sp>
        <p:nvSpPr>
          <p:cNvPr id="29" name="文本框 13">
            <a:extLst>
              <a:ext uri="{FF2B5EF4-FFF2-40B4-BE49-F238E27FC236}">
                <a16:creationId xmlns:a16="http://schemas.microsoft.com/office/drawing/2014/main" id="{3C091910-261E-4D32-82AA-07A8630AE587}"/>
              </a:ext>
            </a:extLst>
          </p:cNvPr>
          <p:cNvSpPr txBox="1"/>
          <p:nvPr/>
        </p:nvSpPr>
        <p:spPr>
          <a:xfrm>
            <a:off x="6556035" y="3044515"/>
            <a:ext cx="5660223" cy="584775"/>
          </a:xfrm>
          <a:prstGeom prst="rect">
            <a:avLst/>
          </a:prstGeom>
          <a:noFill/>
        </p:spPr>
        <p:txBody>
          <a:bodyPr wrap="square" rtlCol="0">
            <a:spAutoFit/>
          </a:bodyPr>
          <a:lstStyle/>
          <a:p>
            <a:pPr>
              <a:defRPr/>
            </a:pPr>
            <a:r>
              <a:rPr lang="en-US" altLang="zh-CN" sz="3200" dirty="0" err="1">
                <a:solidFill>
                  <a:prstClr val="black"/>
                </a:solidFill>
                <a:latin typeface="+mj-lt"/>
                <a:ea typeface="字魂105号-简雅黑" panose="00000500000000000000" pitchFamily="2" charset="-122"/>
                <a:cs typeface="Calibri" panose="020F0502020204030204" pitchFamily="34" charset="0"/>
              </a:rPr>
              <a:t>Thống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nhất</a:t>
            </a:r>
            <a:r>
              <a:rPr lang="en-US" altLang="zh-CN" sz="3200" dirty="0">
                <a:solidFill>
                  <a:prstClr val="black"/>
                </a:solidFill>
                <a:latin typeface="+mj-lt"/>
                <a:ea typeface="字魂105号-简雅黑" panose="00000500000000000000" pitchFamily="2" charset="-122"/>
                <a:cs typeface="Calibri" panose="020F0502020204030204" pitchFamily="34" charset="0"/>
              </a:rPr>
              <a:t> ý </a:t>
            </a:r>
            <a:r>
              <a:rPr lang="en-US" altLang="zh-CN" sz="3200" dirty="0" err="1">
                <a:solidFill>
                  <a:prstClr val="black"/>
                </a:solidFill>
                <a:latin typeface="+mj-lt"/>
                <a:ea typeface="字魂105号-简雅黑" panose="00000500000000000000" pitchFamily="2" charset="-122"/>
                <a:cs typeface="Calibri" panose="020F0502020204030204" pitchFamily="34" charset="0"/>
              </a:rPr>
              <a:t>kiến</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trong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nhóm</a:t>
            </a:r>
            <a:r>
              <a:rPr lang="en-US" altLang="zh-CN" sz="3200" dirty="0">
                <a:solidFill>
                  <a:prstClr val="black"/>
                </a:solidFill>
                <a:latin typeface="+mj-lt"/>
                <a:ea typeface="字魂105号-简雅黑" panose="00000500000000000000" pitchFamily="2" charset="-122"/>
                <a:cs typeface="Calibri" panose="020F0502020204030204" pitchFamily="34" charset="0"/>
              </a:rPr>
              <a:t>.</a:t>
            </a:r>
            <a:endParaRPr lang="zh-CN" altLang="en-US" sz="3200" dirty="0">
              <a:solidFill>
                <a:prstClr val="black"/>
              </a:solidFill>
              <a:latin typeface="+mj-lt"/>
              <a:ea typeface="字魂105号-简雅黑" panose="00000500000000000000" pitchFamily="2" charset="-122"/>
              <a:cs typeface="Calibri" panose="020F0502020204030204" pitchFamily="34" charset="0"/>
            </a:endParaRPr>
          </a:p>
        </p:txBody>
      </p:sp>
      <p:sp>
        <p:nvSpPr>
          <p:cNvPr id="30" name="TextBox 29">
            <a:extLst>
              <a:ext uri="{FF2B5EF4-FFF2-40B4-BE49-F238E27FC236}">
                <a16:creationId xmlns:a16="http://schemas.microsoft.com/office/drawing/2014/main" id="{2329D205-5335-4BA1-92E7-77F969DB7F08}"/>
              </a:ext>
            </a:extLst>
          </p:cNvPr>
          <p:cNvSpPr txBox="1"/>
          <p:nvPr/>
        </p:nvSpPr>
        <p:spPr>
          <a:xfrm>
            <a:off x="6775424" y="4063429"/>
            <a:ext cx="5205571" cy="584775"/>
          </a:xfrm>
          <a:prstGeom prst="rect">
            <a:avLst/>
          </a:prstGeom>
          <a:noFill/>
        </p:spPr>
        <p:txBody>
          <a:bodyPr wrap="square">
            <a:spAutoFit/>
          </a:bodyPr>
          <a:lstStyle/>
          <a:p>
            <a:r>
              <a:rPr lang="en-029" sz="3200" dirty="0">
                <a:solidFill>
                  <a:prstClr val="black"/>
                </a:solidFill>
                <a:latin typeface="+mj-lt"/>
                <a:ea typeface="Times New Roman" panose="02020603050405020304" pitchFamily="18" charset="0"/>
                <a:cs typeface="Calibri" panose="020F0502020204030204" pitchFamily="34" charset="0"/>
              </a:rPr>
              <a:t>Chia </a:t>
            </a:r>
            <a:r>
              <a:rPr lang="en-029" sz="3200" dirty="0" err="1">
                <a:solidFill>
                  <a:prstClr val="black"/>
                </a:solidFill>
                <a:latin typeface="+mj-lt"/>
                <a:ea typeface="Times New Roman" panose="02020603050405020304" pitchFamily="18" charset="0"/>
                <a:cs typeface="Calibri" panose="020F0502020204030204" pitchFamily="34" charset="0"/>
              </a:rPr>
              <a:t>sẻ</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kết</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quả</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trước</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lớp</a:t>
            </a:r>
            <a:r>
              <a:rPr lang="en-029" sz="3200" dirty="0">
                <a:solidFill>
                  <a:prstClr val="black"/>
                </a:solidFill>
                <a:latin typeface="+mj-lt"/>
                <a:ea typeface="Times New Roman" panose="02020603050405020304" pitchFamily="18" charset="0"/>
                <a:cs typeface="Calibri" panose="020F0502020204030204" pitchFamily="34" charset="0"/>
              </a:rPr>
              <a:t>.</a:t>
            </a:r>
            <a:endParaRPr lang="en-US" sz="3200" dirty="0">
              <a:solidFill>
                <a:prstClr val="black"/>
              </a:solidFill>
              <a:latin typeface="+mj-lt"/>
              <a:cs typeface="Calibri" panose="020F0502020204030204" pitchFamily="34" charset="0"/>
            </a:endParaRPr>
          </a:p>
        </p:txBody>
      </p:sp>
      <p:pic>
        <p:nvPicPr>
          <p:cNvPr id="32" name="图片 1">
            <a:extLst>
              <a:ext uri="{FF2B5EF4-FFF2-40B4-BE49-F238E27FC236}">
                <a16:creationId xmlns:a16="http://schemas.microsoft.com/office/drawing/2014/main" id="{7B641D5D-EC6B-4377-AFE4-903440D957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32345" y="3988515"/>
            <a:ext cx="660994" cy="673642"/>
          </a:xfrm>
          <a:prstGeom prst="rect">
            <a:avLst/>
          </a:prstGeom>
        </p:spPr>
      </p:pic>
      <p:sp>
        <p:nvSpPr>
          <p:cNvPr id="33" name="文本框 12">
            <a:extLst>
              <a:ext uri="{FF2B5EF4-FFF2-40B4-BE49-F238E27FC236}">
                <a16:creationId xmlns:a16="http://schemas.microsoft.com/office/drawing/2014/main" id="{99DE17AE-0B80-4C37-8C37-80CEA99E5E57}"/>
              </a:ext>
            </a:extLst>
          </p:cNvPr>
          <p:cNvSpPr txBox="1"/>
          <p:nvPr/>
        </p:nvSpPr>
        <p:spPr>
          <a:xfrm>
            <a:off x="1683451" y="3619127"/>
            <a:ext cx="3456212" cy="1663212"/>
          </a:xfrm>
          <a:prstGeom prst="rect">
            <a:avLst/>
          </a:prstGeom>
          <a:noFill/>
        </p:spPr>
        <p:txBody>
          <a:bodyPr wrap="square" rtlCol="0">
            <a:spAutoFit/>
            <a:scene3d>
              <a:camera prst="obliqueTopLeft"/>
              <a:lightRig rig="flat" dir="t"/>
            </a:scene3d>
            <a:sp3d extrusionH="127000" prstMaterial="plastic"/>
          </a:bodyPr>
          <a:lstStyle/>
          <a:p>
            <a:pPr algn="ctr">
              <a:lnSpc>
                <a:spcPct val="120000"/>
              </a:lnSpc>
              <a:defRPr/>
            </a:pPr>
            <a:r>
              <a:rPr lang="en-US" altLang="zh-CN"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THẢO </a:t>
            </a:r>
            <a:r>
              <a:rPr lang="en-US" altLang="zh-CN" sz="440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LUẬN NHÓM 4</a:t>
            </a:r>
            <a:endParaRPr lang="zh-CN" altLang="en-US"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endParaRPr>
          </a:p>
        </p:txBody>
      </p:sp>
      <p:pic>
        <p:nvPicPr>
          <p:cNvPr id="34" name="Picture 2">
            <a:extLst>
              <a:ext uri="{FF2B5EF4-FFF2-40B4-BE49-F238E27FC236}">
                <a16:creationId xmlns:a16="http://schemas.microsoft.com/office/drawing/2014/main" id="{ED213A3F-5D9B-49EC-B1A1-4B2E79CE8C38}"/>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142894" y="1018171"/>
            <a:ext cx="4508169" cy="257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90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3"/>
                                        </p:tgtEl>
                                        <p:attrNameLst>
                                          <p:attrName>ppt_y</p:attrName>
                                        </p:attrNameLst>
                                      </p:cBhvr>
                                      <p:tavLst>
                                        <p:tav tm="0">
                                          <p:val>
                                            <p:strVal val="#ppt_y"/>
                                          </p:val>
                                        </p:tav>
                                        <p:tav tm="100000">
                                          <p:val>
                                            <p:strVal val="#ppt_y"/>
                                          </p:val>
                                        </p:tav>
                                      </p:tavLst>
                                    </p:anim>
                                    <p:anim calcmode="lin" valueType="num">
                                      <p:cBhvr>
                                        <p:cTn id="13"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3"/>
                                        </p:tgtEl>
                                      </p:cBhvr>
                                    </p:animEffect>
                                  </p:childTnLst>
                                </p:cTn>
                              </p:par>
                              <p:par>
                                <p:cTn id="16" presetID="26"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80">
                                          <p:stCondLst>
                                            <p:cond delay="0"/>
                                          </p:stCondLst>
                                        </p:cTn>
                                        <p:tgtEl>
                                          <p:spTgt spid="25"/>
                                        </p:tgtEl>
                                      </p:cBhvr>
                                    </p:animEffect>
                                    <p:anim calcmode="lin" valueType="num">
                                      <p:cBhvr>
                                        <p:cTn id="1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4" dur="26">
                                          <p:stCondLst>
                                            <p:cond delay="650"/>
                                          </p:stCondLst>
                                        </p:cTn>
                                        <p:tgtEl>
                                          <p:spTgt spid="25"/>
                                        </p:tgtEl>
                                      </p:cBhvr>
                                      <p:to x="100000" y="60000"/>
                                    </p:animScale>
                                    <p:animScale>
                                      <p:cBhvr>
                                        <p:cTn id="25" dur="166" decel="50000">
                                          <p:stCondLst>
                                            <p:cond delay="676"/>
                                          </p:stCondLst>
                                        </p:cTn>
                                        <p:tgtEl>
                                          <p:spTgt spid="25"/>
                                        </p:tgtEl>
                                      </p:cBhvr>
                                      <p:to x="100000" y="100000"/>
                                    </p:animScale>
                                    <p:animScale>
                                      <p:cBhvr>
                                        <p:cTn id="26" dur="26">
                                          <p:stCondLst>
                                            <p:cond delay="1312"/>
                                          </p:stCondLst>
                                        </p:cTn>
                                        <p:tgtEl>
                                          <p:spTgt spid="25"/>
                                        </p:tgtEl>
                                      </p:cBhvr>
                                      <p:to x="100000" y="80000"/>
                                    </p:animScale>
                                    <p:animScale>
                                      <p:cBhvr>
                                        <p:cTn id="27" dur="166" decel="50000">
                                          <p:stCondLst>
                                            <p:cond delay="1338"/>
                                          </p:stCondLst>
                                        </p:cTn>
                                        <p:tgtEl>
                                          <p:spTgt spid="25"/>
                                        </p:tgtEl>
                                      </p:cBhvr>
                                      <p:to x="100000" y="100000"/>
                                    </p:animScale>
                                    <p:animScale>
                                      <p:cBhvr>
                                        <p:cTn id="28" dur="26">
                                          <p:stCondLst>
                                            <p:cond delay="1642"/>
                                          </p:stCondLst>
                                        </p:cTn>
                                        <p:tgtEl>
                                          <p:spTgt spid="25"/>
                                        </p:tgtEl>
                                      </p:cBhvr>
                                      <p:to x="100000" y="90000"/>
                                    </p:animScale>
                                    <p:animScale>
                                      <p:cBhvr>
                                        <p:cTn id="29" dur="166" decel="50000">
                                          <p:stCondLst>
                                            <p:cond delay="1668"/>
                                          </p:stCondLst>
                                        </p:cTn>
                                        <p:tgtEl>
                                          <p:spTgt spid="25"/>
                                        </p:tgtEl>
                                      </p:cBhvr>
                                      <p:to x="100000" y="100000"/>
                                    </p:animScale>
                                    <p:animScale>
                                      <p:cBhvr>
                                        <p:cTn id="30" dur="26">
                                          <p:stCondLst>
                                            <p:cond delay="1808"/>
                                          </p:stCondLst>
                                        </p:cTn>
                                        <p:tgtEl>
                                          <p:spTgt spid="25"/>
                                        </p:tgtEl>
                                      </p:cBhvr>
                                      <p:to x="100000" y="95000"/>
                                    </p:animScale>
                                    <p:animScale>
                                      <p:cBhvr>
                                        <p:cTn id="31" dur="166" decel="50000">
                                          <p:stCondLst>
                                            <p:cond delay="1834"/>
                                          </p:stCondLst>
                                        </p:cTn>
                                        <p:tgtEl>
                                          <p:spTgt spid="25"/>
                                        </p:tgtEl>
                                      </p:cBhvr>
                                      <p:to x="100000" y="100000"/>
                                    </p:animScale>
                                  </p:childTnLst>
                                </p:cTn>
                              </p:par>
                              <p:par>
                                <p:cTn id="32" presetID="42" presetClass="entr" presetSubtype="0" fill="hold" grpId="0" nodeType="withEffect">
                                  <p:stCondLst>
                                    <p:cond delay="10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000" fill="hold"/>
                                        <p:tgtEl>
                                          <p:spTgt spid="26"/>
                                        </p:tgtEl>
                                        <p:attrNameLst>
                                          <p:attrName>ppt_w</p:attrName>
                                        </p:attrNameLst>
                                      </p:cBhvr>
                                      <p:tavLst>
                                        <p:tav tm="0">
                                          <p:val>
                                            <p:fltVal val="0"/>
                                          </p:val>
                                        </p:tav>
                                        <p:tav tm="100000">
                                          <p:val>
                                            <p:strVal val="#ppt_w"/>
                                          </p:val>
                                        </p:tav>
                                      </p:tavLst>
                                    </p:anim>
                                    <p:anim calcmode="lin" valueType="num">
                                      <p:cBhvr>
                                        <p:cTn id="42" dur="1000" fill="hold"/>
                                        <p:tgtEl>
                                          <p:spTgt spid="26"/>
                                        </p:tgtEl>
                                        <p:attrNameLst>
                                          <p:attrName>ppt_h</p:attrName>
                                        </p:attrNameLst>
                                      </p:cBhvr>
                                      <p:tavLst>
                                        <p:tav tm="0">
                                          <p:val>
                                            <p:fltVal val="0"/>
                                          </p:val>
                                        </p:tav>
                                        <p:tav tm="100000">
                                          <p:val>
                                            <p:strVal val="#ppt_h"/>
                                          </p:val>
                                        </p:tav>
                                      </p:tavLst>
                                    </p:anim>
                                    <p:anim calcmode="lin" valueType="num">
                                      <p:cBhvr>
                                        <p:cTn id="43" dur="1000" fill="hold"/>
                                        <p:tgtEl>
                                          <p:spTgt spid="26"/>
                                        </p:tgtEl>
                                        <p:attrNameLst>
                                          <p:attrName>style.rotation</p:attrName>
                                        </p:attrNameLst>
                                      </p:cBhvr>
                                      <p:tavLst>
                                        <p:tav tm="0">
                                          <p:val>
                                            <p:fltVal val="90"/>
                                          </p:val>
                                        </p:tav>
                                        <p:tav tm="100000">
                                          <p:val>
                                            <p:fltVal val="0"/>
                                          </p:val>
                                        </p:tav>
                                      </p:tavLst>
                                    </p:anim>
                                    <p:animEffect transition="in" filter="fade">
                                      <p:cBhvr>
                                        <p:cTn id="44" dur="1000"/>
                                        <p:tgtEl>
                                          <p:spTgt spid="2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fltVal val="0"/>
                                          </p:val>
                                        </p:tav>
                                        <p:tav tm="100000">
                                          <p:val>
                                            <p:strVal val="#ppt_w"/>
                                          </p:val>
                                        </p:tav>
                                      </p:tavLst>
                                    </p:anim>
                                    <p:anim calcmode="lin" valueType="num">
                                      <p:cBhvr>
                                        <p:cTn id="53" dur="1000" fill="hold"/>
                                        <p:tgtEl>
                                          <p:spTgt spid="28"/>
                                        </p:tgtEl>
                                        <p:attrNameLst>
                                          <p:attrName>ppt_h</p:attrName>
                                        </p:attrNameLst>
                                      </p:cBhvr>
                                      <p:tavLst>
                                        <p:tav tm="0">
                                          <p:val>
                                            <p:fltVal val="0"/>
                                          </p:val>
                                        </p:tav>
                                        <p:tav tm="100000">
                                          <p:val>
                                            <p:strVal val="#ppt_h"/>
                                          </p:val>
                                        </p:tav>
                                      </p:tavLst>
                                    </p:anim>
                                    <p:anim calcmode="lin" valueType="num">
                                      <p:cBhvr>
                                        <p:cTn id="54" dur="1000" fill="hold"/>
                                        <p:tgtEl>
                                          <p:spTgt spid="28"/>
                                        </p:tgtEl>
                                        <p:attrNameLst>
                                          <p:attrName>style.rotation</p:attrName>
                                        </p:attrNameLst>
                                      </p:cBhvr>
                                      <p:tavLst>
                                        <p:tav tm="0">
                                          <p:val>
                                            <p:fltVal val="90"/>
                                          </p:val>
                                        </p:tav>
                                        <p:tav tm="100000">
                                          <p:val>
                                            <p:fltVal val="0"/>
                                          </p:val>
                                        </p:tav>
                                      </p:tavLst>
                                    </p:anim>
                                    <p:animEffect transition="in" filter="fade">
                                      <p:cBhvr>
                                        <p:cTn id="55" dur="1000"/>
                                        <p:tgtEl>
                                          <p:spTgt spid="28"/>
                                        </p:tgtEl>
                                      </p:cBhvr>
                                    </p:animEffect>
                                  </p:childTnLst>
                                </p:cTn>
                              </p:par>
                            </p:childTnLst>
                          </p:cTn>
                        </p:par>
                        <p:par>
                          <p:cTn id="56" fill="hold">
                            <p:stCondLst>
                              <p:cond delay="10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25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fltVal val="0"/>
                                          </p:val>
                                        </p:tav>
                                        <p:tav tm="100000">
                                          <p:val>
                                            <p:strVal val="#ppt_w"/>
                                          </p:val>
                                        </p:tav>
                                      </p:tavLst>
                                    </p:anim>
                                    <p:anim calcmode="lin" valueType="num">
                                      <p:cBhvr>
                                        <p:cTn id="65" dur="1000" fill="hold"/>
                                        <p:tgtEl>
                                          <p:spTgt spid="32"/>
                                        </p:tgtEl>
                                        <p:attrNameLst>
                                          <p:attrName>ppt_h</p:attrName>
                                        </p:attrNameLst>
                                      </p:cBhvr>
                                      <p:tavLst>
                                        <p:tav tm="0">
                                          <p:val>
                                            <p:fltVal val="0"/>
                                          </p:val>
                                        </p:tav>
                                        <p:tav tm="100000">
                                          <p:val>
                                            <p:strVal val="#ppt_h"/>
                                          </p:val>
                                        </p:tav>
                                      </p:tavLst>
                                    </p:anim>
                                    <p:anim calcmode="lin" valueType="num">
                                      <p:cBhvr>
                                        <p:cTn id="66" dur="1000" fill="hold"/>
                                        <p:tgtEl>
                                          <p:spTgt spid="32"/>
                                        </p:tgtEl>
                                        <p:attrNameLst>
                                          <p:attrName>style.rotation</p:attrName>
                                        </p:attrNameLst>
                                      </p:cBhvr>
                                      <p:tavLst>
                                        <p:tav tm="0">
                                          <p:val>
                                            <p:fltVal val="90"/>
                                          </p:val>
                                        </p:tav>
                                        <p:tav tm="100000">
                                          <p:val>
                                            <p:fltVal val="0"/>
                                          </p:val>
                                        </p:tav>
                                      </p:tavLst>
                                    </p:anim>
                                    <p:animEffect transition="in" filter="fade">
                                      <p:cBhvr>
                                        <p:cTn id="67" dur="1000"/>
                                        <p:tgtEl>
                                          <p:spTgt spid="32"/>
                                        </p:tgtEl>
                                      </p:cBhvr>
                                    </p:animEffect>
                                  </p:childTnLst>
                                </p:cTn>
                              </p:par>
                            </p:childTnLst>
                          </p:cTn>
                        </p:par>
                        <p:par>
                          <p:cTn id="68" fill="hold">
                            <p:stCondLst>
                              <p:cond delay="1000"/>
                            </p:stCondLst>
                            <p:childTnLst>
                              <p:par>
                                <p:cTn id="69" presetID="14" presetClass="entr" presetSubtype="1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randombar(horizontal)">
                                      <p:cBhvr>
                                        <p:cTn id="71"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9" grpId="0"/>
      <p:bldP spid="30"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17616" y="4729099"/>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sp>
        <p:nvSpPr>
          <p:cNvPr id="48" name="!!2">
            <a:extLst>
              <a:ext uri="{FF2B5EF4-FFF2-40B4-BE49-F238E27FC236}">
                <a16:creationId xmlns:a16="http://schemas.microsoft.com/office/drawing/2014/main" id="{29482B1A-0B1B-4F6A-8FDB-0DCBFB0FE18C}"/>
              </a:ext>
            </a:extLst>
          </p:cNvPr>
          <p:cNvSpPr/>
          <p:nvPr/>
        </p:nvSpPr>
        <p:spPr>
          <a:xfrm rot="10800000">
            <a:off x="4977225" y="657956"/>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9" name="!!2">
            <a:extLst>
              <a:ext uri="{FF2B5EF4-FFF2-40B4-BE49-F238E27FC236}">
                <a16:creationId xmlns:a16="http://schemas.microsoft.com/office/drawing/2014/main" id="{CC4BF37F-F339-43FE-89DB-85B8E198EB50}"/>
              </a:ext>
            </a:extLst>
          </p:cNvPr>
          <p:cNvSpPr/>
          <p:nvPr/>
        </p:nvSpPr>
        <p:spPr>
          <a:xfrm rot="10800000">
            <a:off x="1321395" y="1790489"/>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0" name="文本框 12">
            <a:extLst>
              <a:ext uri="{FF2B5EF4-FFF2-40B4-BE49-F238E27FC236}">
                <a16:creationId xmlns:a16="http://schemas.microsoft.com/office/drawing/2014/main" id="{10C5ADF0-5146-4B5D-BE67-9452193DB557}"/>
              </a:ext>
            </a:extLst>
          </p:cNvPr>
          <p:cNvSpPr txBox="1">
            <a:spLocks/>
          </p:cNvSpPr>
          <p:nvPr/>
        </p:nvSpPr>
        <p:spPr>
          <a:xfrm>
            <a:off x="1284123" y="2325012"/>
            <a:ext cx="35450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Trình</a:t>
            </a:r>
            <a:r>
              <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rPr>
              <a:t> </a:t>
            </a: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bày</a:t>
            </a:r>
            <a:endPar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endParaRPr>
          </a:p>
        </p:txBody>
      </p:sp>
      <p:pic>
        <p:nvPicPr>
          <p:cNvPr id="51" name="Picture 50">
            <a:extLst>
              <a:ext uri="{FF2B5EF4-FFF2-40B4-BE49-F238E27FC236}">
                <a16:creationId xmlns:a16="http://schemas.microsoft.com/office/drawing/2014/main" id="{501B04C1-6533-478A-93A8-B688A15F0575}"/>
              </a:ext>
            </a:extLst>
          </p:cNvPr>
          <p:cNvPicPr>
            <a:picLocks noChangeAspect="1"/>
          </p:cNvPicPr>
          <p:nvPr/>
        </p:nvPicPr>
        <p:blipFill rotWithShape="1">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t="6740" r="5960"/>
          <a:stretch/>
        </p:blipFill>
        <p:spPr>
          <a:xfrm>
            <a:off x="1923595" y="3012510"/>
            <a:ext cx="2194561" cy="2194560"/>
          </a:xfrm>
          <a:prstGeom prst="rect">
            <a:avLst/>
          </a:prstGeom>
        </p:spPr>
      </p:pic>
      <p:grpSp>
        <p:nvGrpSpPr>
          <p:cNvPr id="52" name="Group 51">
            <a:extLst>
              <a:ext uri="{FF2B5EF4-FFF2-40B4-BE49-F238E27FC236}">
                <a16:creationId xmlns:a16="http://schemas.microsoft.com/office/drawing/2014/main" id="{0DA284AA-8C10-41DF-9316-7BB6062374F0}"/>
              </a:ext>
            </a:extLst>
          </p:cNvPr>
          <p:cNvGrpSpPr/>
          <p:nvPr/>
        </p:nvGrpSpPr>
        <p:grpSpPr>
          <a:xfrm>
            <a:off x="5169916" y="1090572"/>
            <a:ext cx="3029914" cy="2468880"/>
            <a:chOff x="4505364" y="1300542"/>
            <a:chExt cx="3029914" cy="2468880"/>
          </a:xfrm>
        </p:grpSpPr>
        <p:pic>
          <p:nvPicPr>
            <p:cNvPr id="53" name="Graphic 52">
              <a:extLst>
                <a:ext uri="{FF2B5EF4-FFF2-40B4-BE49-F238E27FC236}">
                  <a16:creationId xmlns:a16="http://schemas.microsoft.com/office/drawing/2014/main" id="{B3BD2310-9D79-4163-BAE0-CDDAD2FE597E}"/>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4505364" y="1300542"/>
              <a:ext cx="3029914" cy="2468880"/>
            </a:xfrm>
            <a:prstGeom prst="rect">
              <a:avLst/>
            </a:prstGeom>
          </p:spPr>
        </p:pic>
        <p:sp>
          <p:nvSpPr>
            <p:cNvPr id="54" name="文本框 10">
              <a:extLst>
                <a:ext uri="{FF2B5EF4-FFF2-40B4-BE49-F238E27FC236}">
                  <a16:creationId xmlns:a16="http://schemas.microsoft.com/office/drawing/2014/main" id="{5EF93E1E-8E97-413B-9739-0055AF056BA4}"/>
                </a:ext>
              </a:extLst>
            </p:cNvPr>
            <p:cNvSpPr txBox="1">
              <a:spLocks/>
            </p:cNvSpPr>
            <p:nvPr/>
          </p:nvSpPr>
          <p:spPr>
            <a:xfrm>
              <a:off x="4611774" y="1996290"/>
              <a:ext cx="140854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Nhận</a:t>
              </a:r>
              <a:r>
                <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xét</a:t>
              </a:r>
              <a:endPar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endParaRPr>
            </a:p>
          </p:txBody>
        </p:sp>
      </p:grpSp>
      <p:pic>
        <p:nvPicPr>
          <p:cNvPr id="55" name="Picture 2">
            <a:extLst>
              <a:ext uri="{FF2B5EF4-FFF2-40B4-BE49-F238E27FC236}">
                <a16:creationId xmlns:a16="http://schemas.microsoft.com/office/drawing/2014/main" id="{E482CE41-8ADE-48CE-AA53-7C854D47AB3E}"/>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6915" b="91312" l="7447" r="90780">
                        <a14:foregroundMark x1="27482" y1="6915" x2="40603" y2="41667"/>
                        <a14:foregroundMark x1="40603" y1="41667" x2="41844" y2="51596"/>
                        <a14:foregroundMark x1="29610" y1="28546" x2="29610" y2="28546"/>
                        <a14:foregroundMark x1="29433" y1="23759" x2="29433" y2="23759"/>
                        <a14:foregroundMark x1="29965" y1="21809" x2="39539" y2="22872"/>
                        <a14:foregroundMark x1="42199" y1="25355" x2="36525" y2="19681"/>
                        <a14:foregroundMark x1="14184" y1="60106" x2="14184" y2="60106"/>
                        <a14:foregroundMark x1="14007" y1="58511" x2="9752" y2="85284"/>
                        <a14:foregroundMark x1="9752" y1="85284" x2="24645" y2="90248"/>
                        <a14:foregroundMark x1="24645" y1="90248" x2="79965" y2="87766"/>
                        <a14:foregroundMark x1="79965" y1="87766" x2="89362" y2="84397"/>
                        <a14:foregroundMark x1="89362" y1="84397" x2="90248" y2="73936"/>
                        <a14:foregroundMark x1="90248" y1="73936" x2="84397" y2="57447"/>
                        <a14:foregroundMark x1="7624" y1="86702" x2="7624" y2="86702"/>
                        <a14:foregroundMark x1="36348" y1="84043" x2="36348" y2="84043"/>
                        <a14:foregroundMark x1="46986" y1="91489" x2="46986" y2="91489"/>
                        <a14:foregroundMark x1="17908" y1="90426" x2="17908" y2="90426"/>
                        <a14:foregroundMark x1="72518" y1="90248" x2="72518" y2="90248"/>
                        <a14:foregroundMark x1="83865" y1="90426" x2="73582" y2="90426"/>
                        <a14:foregroundMark x1="88652" y1="90248" x2="90780" y2="84397"/>
                        <a14:foregroundMark x1="25177" y1="12234" x2="30496" y2="25000"/>
                        <a14:foregroundMark x1="22518" y1="16312" x2="22518" y2="16312"/>
                      </a14:backgroundRemoval>
                    </a14:imgEffect>
                  </a14:imgLayer>
                </a14:imgProps>
              </a:ext>
              <a:ext uri="{28A0092B-C50C-407E-A947-70E740481C1C}">
                <a14:useLocalDpi xmlns:a14="http://schemas.microsoft.com/office/drawing/2010/main" val="0"/>
              </a:ext>
            </a:extLst>
          </a:blip>
          <a:srcRect/>
          <a:stretch>
            <a:fillRect/>
          </a:stretch>
        </p:blipFill>
        <p:spPr bwMode="auto">
          <a:xfrm>
            <a:off x="8026202" y="2897392"/>
            <a:ext cx="2643359" cy="264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7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par>
                          <p:cTn id="8" fill="hold">
                            <p:stCondLst>
                              <p:cond delay="2000"/>
                            </p:stCondLst>
                            <p:childTnLst>
                              <p:par>
                                <p:cTn id="9" presetID="19" presetClass="emph" presetSubtype="0" fill="hold" grpId="0" nodeType="afterEffect">
                                  <p:stCondLst>
                                    <p:cond delay="0"/>
                                  </p:stCondLst>
                                  <p:childTnLst>
                                    <p:animClr clrSpc="rgb" dir="cw">
                                      <p:cBhvr override="childStyle">
                                        <p:cTn id="10" dur="250" fill="hold"/>
                                        <p:tgtEl>
                                          <p:spTgt spid="48"/>
                                        </p:tgtEl>
                                        <p:attrNameLst>
                                          <p:attrName>style.color</p:attrName>
                                        </p:attrNameLst>
                                      </p:cBhvr>
                                      <p:to>
                                        <a:srgbClr val="FFCCCC"/>
                                      </p:to>
                                    </p:animClr>
                                    <p:animClr clrSpc="rgb" dir="cw">
                                      <p:cBhvr>
                                        <p:cTn id="11" dur="250" fill="hold"/>
                                        <p:tgtEl>
                                          <p:spTgt spid="48"/>
                                        </p:tgtEl>
                                        <p:attrNameLst>
                                          <p:attrName>fillcolor</p:attrName>
                                        </p:attrNameLst>
                                      </p:cBhvr>
                                      <p:to>
                                        <a:srgbClr val="FFCCCC"/>
                                      </p:to>
                                    </p:animClr>
                                    <p:set>
                                      <p:cBhvr>
                                        <p:cTn id="12" dur="250" fill="hold"/>
                                        <p:tgtEl>
                                          <p:spTgt spid="48"/>
                                        </p:tgtEl>
                                        <p:attrNameLst>
                                          <p:attrName>fill.type</p:attrName>
                                        </p:attrNameLst>
                                      </p:cBhvr>
                                      <p:to>
                                        <p:strVal val="solid"/>
                                      </p:to>
                                    </p:set>
                                    <p:set>
                                      <p:cBhvr>
                                        <p:cTn id="13" dur="250" fill="hold"/>
                                        <p:tgtEl>
                                          <p:spTgt spid="48"/>
                                        </p:tgtEl>
                                        <p:attrNameLst>
                                          <p:attrName>fill.on</p:attrName>
                                        </p:attrNameLst>
                                      </p:cBhvr>
                                      <p:to>
                                        <p:strVal val="true"/>
                                      </p:to>
                                    </p:set>
                                  </p:childTnLst>
                                </p:cTn>
                              </p:par>
                            </p:childTnLst>
                          </p:cTn>
                        </p:par>
                        <p:par>
                          <p:cTn id="14" fill="hold">
                            <p:stCondLst>
                              <p:cond delay="2250"/>
                            </p:stCondLst>
                            <p:childTnLst>
                              <p:par>
                                <p:cTn id="15" presetID="19" presetClass="emph" presetSubtype="0" fill="hold" grpId="0" nodeType="afterEffect">
                                  <p:stCondLst>
                                    <p:cond delay="0"/>
                                  </p:stCondLst>
                                  <p:childTnLst>
                                    <p:animClr clrSpc="rgb" dir="cw">
                                      <p:cBhvr override="childStyle">
                                        <p:cTn id="16" dur="250" fill="hold"/>
                                        <p:tgtEl>
                                          <p:spTgt spid="49"/>
                                        </p:tgtEl>
                                        <p:attrNameLst>
                                          <p:attrName>style.color</p:attrName>
                                        </p:attrNameLst>
                                      </p:cBhvr>
                                      <p:to>
                                        <a:srgbClr val="FFCCCC"/>
                                      </p:to>
                                    </p:animClr>
                                    <p:animClr clrSpc="rgb" dir="cw">
                                      <p:cBhvr>
                                        <p:cTn id="17" dur="250" fill="hold"/>
                                        <p:tgtEl>
                                          <p:spTgt spid="49"/>
                                        </p:tgtEl>
                                        <p:attrNameLst>
                                          <p:attrName>fillcolor</p:attrName>
                                        </p:attrNameLst>
                                      </p:cBhvr>
                                      <p:to>
                                        <a:srgbClr val="FFCCCC"/>
                                      </p:to>
                                    </p:animClr>
                                    <p:set>
                                      <p:cBhvr>
                                        <p:cTn id="18" dur="250" fill="hold"/>
                                        <p:tgtEl>
                                          <p:spTgt spid="49"/>
                                        </p:tgtEl>
                                        <p:attrNameLst>
                                          <p:attrName>fill.type</p:attrName>
                                        </p:attrNameLst>
                                      </p:cBhvr>
                                      <p:to>
                                        <p:strVal val="solid"/>
                                      </p:to>
                                    </p:set>
                                    <p:set>
                                      <p:cBhvr>
                                        <p:cTn id="19" dur="25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thông</a:t>
              </a:r>
              <a:r>
                <a:rPr lang="en-US" sz="4000" b="1" dirty="0">
                  <a:solidFill>
                    <a:prstClr val="black"/>
                  </a:solidFill>
                  <a:latin typeface="Calibri" panose="020F0502020204030204"/>
                </a:rPr>
                <a:t> </a:t>
              </a: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dịch</a:t>
              </a:r>
              <a:endParaRPr lang="en-US" sz="4000" b="1" dirty="0">
                <a:solidFill>
                  <a:prstClr val="black"/>
                </a:solidFill>
                <a:latin typeface="Calibri" panose="020F0502020204030204"/>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xã</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giao</a:t>
              </a:r>
              <a:endParaRPr lang="en-US" sz="4000" b="1" dirty="0">
                <a:solidFill>
                  <a:prstClr val="black"/>
                </a:solidFill>
                <a:latin typeface="Calibri" panose="020F0502020204030204"/>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853638" cy="1424331"/>
            <a:chOff x="5430751" y="4152045"/>
            <a:chExt cx="2853638"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730240" y="4681658"/>
              <a:ext cx="255414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lưu</a:t>
              </a:r>
              <a:endParaRPr lang="en-US" sz="4000" b="1" dirty="0">
                <a:solidFill>
                  <a:prstClr val="black"/>
                </a:solidFill>
                <a:latin typeface="Calibri" panose="020F0502020204030204"/>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a:ln>
                    <a:noFill/>
                  </a:ln>
                  <a:solidFill>
                    <a:srgbClr val="1E5AA4"/>
                  </a:solidFill>
                  <a:effectLst/>
                  <a:uLnTx/>
                  <a:uFillTx/>
                  <a:latin typeface="Calibri" panose="020F0502020204030204"/>
                  <a:cs typeface="+mn-ea"/>
                  <a:sym typeface="+mn-lt"/>
                </a:rPr>
                <a:t>Giao</a:t>
              </a:r>
              <a:endParaRPr kumimoji="0" lang="zh-CN" altLang="en-US" sz="5000" b="1" i="0" u="none" strike="noStrike" kern="0" cap="none" spc="0" normalizeH="0" baseline="0" noProof="0" dirty="0">
                <a:ln>
                  <a:noFill/>
                </a:ln>
                <a:solidFill>
                  <a:srgbClr val="1E5AA4"/>
                </a:solidFill>
                <a:effectLst/>
                <a:uLnTx/>
                <a:uFillTx/>
                <a:latin typeface="Calibri" panose="020F0502020204030204"/>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grpSp>
        <p:nvGrpSpPr>
          <p:cNvPr id="47" name="Group 46">
            <a:extLst>
              <a:ext uri="{FF2B5EF4-FFF2-40B4-BE49-F238E27FC236}">
                <a16:creationId xmlns:a16="http://schemas.microsoft.com/office/drawing/2014/main" id="{E3D9B6F5-9D5A-42B7-9894-FBC4DAF34522}"/>
              </a:ext>
            </a:extLst>
          </p:cNvPr>
          <p:cNvGrpSpPr/>
          <p:nvPr/>
        </p:nvGrpSpPr>
        <p:grpSpPr>
          <a:xfrm>
            <a:off x="6969622" y="4373643"/>
            <a:ext cx="2628226" cy="1552728"/>
            <a:chOff x="8021253" y="3198267"/>
            <a:chExt cx="2628226" cy="1552728"/>
          </a:xfrm>
        </p:grpSpPr>
        <p:pic>
          <p:nvPicPr>
            <p:cNvPr id="48" name="Picture 2">
              <a:extLst>
                <a:ext uri="{FF2B5EF4-FFF2-40B4-BE49-F238E27FC236}">
                  <a16:creationId xmlns:a16="http://schemas.microsoft.com/office/drawing/2014/main" id="{B50B384A-F7CA-49CC-B687-F89BF7B08016}"/>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4B959D66-2FAB-4746-8B5F-783E72F1E6A7}"/>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cảm</a:t>
              </a:r>
              <a:endParaRPr lang="en-US" sz="4000" b="1" dirty="0">
                <a:solidFill>
                  <a:prstClr val="black"/>
                </a:solidFill>
                <a:latin typeface="Calibri" panose="020F0502020204030204"/>
              </a:endParaRPr>
            </a:p>
          </p:txBody>
        </p:sp>
      </p:grpSp>
    </p:spTree>
    <p:extLst>
      <p:ext uri="{BB962C8B-B14F-4D97-AF65-F5344CB8AC3E}">
        <p14:creationId xmlns:p14="http://schemas.microsoft.com/office/powerpoint/2010/main" val="4084672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nhọn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sắc</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mài</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669569" cy="1424331"/>
            <a:chOff x="5430751" y="4152045"/>
            <a:chExt cx="2669569"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475317" y="4708424"/>
              <a:ext cx="25541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động</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588975" y="3337117"/>
              <a:ext cx="2785193" cy="596321"/>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dao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2518517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979372" y="194199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vặt</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8544" y="2017597"/>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bán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rao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1677935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1"/>
          <p:cNvSpPr/>
          <p:nvPr/>
        </p:nvSpPr>
        <p:spPr>
          <a:xfrm>
            <a:off x="1432319" y="1825663"/>
            <a:ext cx="8327472" cy="110799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Làm</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bài</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tập</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hoặc</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b</a:t>
            </a:r>
            <a:endParaRPr kumimoji="0" lang="en-US" sz="6600" b="1" i="0" u="none" strike="noStrike" kern="1200" cap="none" spc="0" normalizeH="0" baseline="0" noProof="0" dirty="0">
              <a:ln>
                <a:noFill/>
              </a:ln>
              <a:solidFill>
                <a:srgbClr val="F95858"/>
              </a:solidFill>
              <a:effectLst/>
              <a:uLnTx/>
              <a:uFillTx/>
              <a:latin typeface="HP001 4 hàng" panose="020B0603050302020204" pitchFamily="34" charset="0"/>
              <a:ea typeface="微软雅黑"/>
              <a:cs typeface="+mn-cs"/>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32" name="Rectangle 31"/>
            <p:cNvSpPr/>
            <p:nvPr/>
          </p:nvSpPr>
          <p:spPr>
            <a:xfrm>
              <a:off x="2548467" y="364009"/>
              <a:ext cx="676788"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3</a:t>
              </a:r>
              <a:endParaRPr kumimoji="0" lang="en-US" sz="2800" b="0" i="0" u="none" strike="noStrike" kern="1200" cap="none" spc="0" normalizeH="0" baseline="0" noProof="0" dirty="0">
                <a:ln>
                  <a:noFill/>
                </a:ln>
                <a:solidFill>
                  <a:srgbClr val="229CA6"/>
                </a:solidFill>
                <a:effectLst/>
                <a:uLnTx/>
                <a:uFillTx/>
                <a:latin typeface="Arial"/>
                <a:ea typeface="微软雅黑"/>
                <a:cs typeface="+mn-cs"/>
              </a:endParaRPr>
            </a:p>
          </p:txBody>
        </p:sp>
      </p:grpSp>
    </p:spTree>
    <p:extLst>
      <p:ext uri="{BB962C8B-B14F-4D97-AF65-F5344CB8AC3E}">
        <p14:creationId xmlns:p14="http://schemas.microsoft.com/office/powerpoint/2010/main" val="3327402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365640" y="278792"/>
            <a:ext cx="11626335" cy="1178533"/>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a:solidFill>
                  <a:srgbClr val="EA4618"/>
                </a:solidFill>
                <a:latin typeface="Calibri" panose="020F0502020204030204" pitchFamily="34" charset="0"/>
                <a:cs typeface="Calibri" panose="020F0502020204030204" pitchFamily="34" charset="0"/>
              </a:rPr>
              <a:t>a. Từ ngữ chỉ hoạt động hoặc đặc điểm có tiếng bắt đầu bằng r, d hoặc gi:</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cxnSp>
        <p:nvCxnSpPr>
          <p:cNvPr id="5" name="Straight Connector 4">
            <a:extLst>
              <a:ext uri="{FF2B5EF4-FFF2-40B4-BE49-F238E27FC236}">
                <a16:creationId xmlns:a16="http://schemas.microsoft.com/office/drawing/2014/main" id="{E2E483B3-BD9A-43E2-938A-513B7028008F}"/>
              </a:ext>
            </a:extLst>
          </p:cNvPr>
          <p:cNvCxnSpPr/>
          <p:nvPr/>
        </p:nvCxnSpPr>
        <p:spPr>
          <a:xfrm>
            <a:off x="2819400" y="885825"/>
            <a:ext cx="230505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92755DC8-CE78-40A7-903A-6EF86848749A}"/>
              </a:ext>
            </a:extLst>
          </p:cNvPr>
          <p:cNvCxnSpPr>
            <a:cxnSpLocks/>
          </p:cNvCxnSpPr>
          <p:nvPr/>
        </p:nvCxnSpPr>
        <p:spPr>
          <a:xfrm>
            <a:off x="6257925" y="857250"/>
            <a:ext cx="1628775" cy="2857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6C0A2A15-6C18-4249-9957-4AC841237C99}"/>
              </a:ext>
            </a:extLst>
          </p:cNvPr>
          <p:cNvCxnSpPr>
            <a:cxnSpLocks/>
          </p:cNvCxnSpPr>
          <p:nvPr/>
        </p:nvCxnSpPr>
        <p:spPr>
          <a:xfrm>
            <a:off x="5364419" y="1383740"/>
            <a:ext cx="1979356"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3" name="Group 12">
            <a:extLst>
              <a:ext uri="{FF2B5EF4-FFF2-40B4-BE49-F238E27FC236}">
                <a16:creationId xmlns:a16="http://schemas.microsoft.com/office/drawing/2014/main" id="{D9FC6BA3-58A4-44E7-B6EC-E5F0276C0EA7}"/>
              </a:ext>
            </a:extLst>
          </p:cNvPr>
          <p:cNvGrpSpPr/>
          <p:nvPr/>
        </p:nvGrpSpPr>
        <p:grpSpPr>
          <a:xfrm>
            <a:off x="3842990" y="1964809"/>
            <a:ext cx="4158010" cy="3564883"/>
            <a:chOff x="7774871" y="1245992"/>
            <a:chExt cx="2732340" cy="2316139"/>
          </a:xfrm>
        </p:grpSpPr>
        <p:pic>
          <p:nvPicPr>
            <p:cNvPr id="14" name="图片 2" descr="2">
              <a:extLst>
                <a:ext uri="{FF2B5EF4-FFF2-40B4-BE49-F238E27FC236}">
                  <a16:creationId xmlns:a16="http://schemas.microsoft.com/office/drawing/2014/main" id="{132FD75A-75B4-4ED3-BAC8-5BB906B4D0B8}"/>
                </a:ext>
              </a:extLst>
            </p:cNvPr>
            <p:cNvPicPr>
              <a:picLocks noChangeAspect="1"/>
            </p:cNvPicPr>
            <p:nvPr/>
          </p:nvPicPr>
          <p:blipFill>
            <a:blip r:embed="rId2"/>
            <a:stretch>
              <a:fillRect/>
            </a:stretch>
          </p:blipFill>
          <p:spPr>
            <a:xfrm>
              <a:off x="7774871" y="1245992"/>
              <a:ext cx="2732340" cy="2316139"/>
            </a:xfrm>
            <a:prstGeom prst="rect">
              <a:avLst/>
            </a:prstGeom>
          </p:spPr>
        </p:pic>
        <p:sp>
          <p:nvSpPr>
            <p:cNvPr id="15" name="Rounded Rectangle 16">
              <a:extLst>
                <a:ext uri="{FF2B5EF4-FFF2-40B4-BE49-F238E27FC236}">
                  <a16:creationId xmlns:a16="http://schemas.microsoft.com/office/drawing/2014/main" id="{81D02BA9-F75A-4256-8054-DA9360A36906}"/>
                </a:ext>
              </a:extLst>
            </p:cNvPr>
            <p:cNvSpPr/>
            <p:nvPr/>
          </p:nvSpPr>
          <p:spPr>
            <a:xfrm>
              <a:off x="7774872" y="2993907"/>
              <a:ext cx="2732339" cy="5322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t>Thảo</a:t>
              </a:r>
              <a:r>
                <a:rPr lang="en-US" sz="3200" dirty="0"/>
                <a:t> </a:t>
              </a:r>
              <a:r>
                <a:rPr lang="en-US" sz="3200" dirty="0" err="1"/>
                <a:t>luận</a:t>
              </a:r>
              <a:r>
                <a:rPr lang="en-US" sz="3200" dirty="0"/>
                <a:t> </a:t>
              </a:r>
              <a:r>
                <a:rPr lang="en-US" sz="3200" dirty="0" err="1"/>
                <a:t>nhóm</a:t>
              </a:r>
              <a:r>
                <a:rPr lang="en-US" sz="3200" dirty="0"/>
                <a:t> </a:t>
              </a:r>
              <a:r>
                <a:rPr lang="en-US" sz="3200" dirty="0" err="1"/>
                <a:t>đôi</a:t>
              </a:r>
              <a:endParaRPr lang="en-US" sz="3200" dirty="0"/>
            </a:p>
          </p:txBody>
        </p:sp>
      </p:grpSp>
    </p:spTree>
    <p:extLst>
      <p:ext uri="{BB962C8B-B14F-4D97-AF65-F5344CB8AC3E}">
        <p14:creationId xmlns:p14="http://schemas.microsoft.com/office/powerpoint/2010/main" val="2774482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3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923F3B-A173-4897-8C1C-74D049C1F10E}"/>
              </a:ext>
            </a:extLst>
          </p:cNvPr>
          <p:cNvPicPr>
            <a:picLocks noChangeAspect="1"/>
          </p:cNvPicPr>
          <p:nvPr/>
        </p:nvPicPr>
        <p:blipFill>
          <a:blip r:embed="rId2"/>
          <a:stretch>
            <a:fillRect/>
          </a:stretch>
        </p:blipFill>
        <p:spPr>
          <a:xfrm>
            <a:off x="1714499" y="532833"/>
            <a:ext cx="9772651" cy="1315544"/>
          </a:xfrm>
          <a:prstGeom prst="rect">
            <a:avLst/>
          </a:prstGeom>
        </p:spPr>
      </p:pic>
      <p:pic>
        <p:nvPicPr>
          <p:cNvPr id="16" name="Picture 15">
            <a:extLst>
              <a:ext uri="{FF2B5EF4-FFF2-40B4-BE49-F238E27FC236}">
                <a16:creationId xmlns:a16="http://schemas.microsoft.com/office/drawing/2014/main" id="{E189DDDC-B93E-4959-8546-F42FFAC0FBC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6740" r="5960"/>
          <a:stretch/>
        </p:blipFill>
        <p:spPr>
          <a:xfrm>
            <a:off x="4491988" y="1955234"/>
            <a:ext cx="3861437" cy="3861435"/>
          </a:xfrm>
          <a:prstGeom prst="rect">
            <a:avLst/>
          </a:prstGeom>
        </p:spPr>
      </p:pic>
    </p:spTree>
    <p:extLst>
      <p:ext uri="{BB962C8B-B14F-4D97-AF65-F5344CB8AC3E}">
        <p14:creationId xmlns:p14="http://schemas.microsoft.com/office/powerpoint/2010/main" val="290882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4130230"/>
            <a:ext cx="1767329" cy="2262067"/>
          </a:xfrm>
          <a:prstGeom prst="rect">
            <a:avLst/>
          </a:prstGeom>
        </p:spPr>
      </p:pic>
      <p:pic>
        <p:nvPicPr>
          <p:cNvPr id="29" name="Picture 28"/>
          <p:cNvPicPr>
            <a:picLocks noChangeAspect="1"/>
          </p:cNvPicPr>
          <p:nvPr/>
        </p:nvPicPr>
        <p:blipFill>
          <a:blip r:embed="rId14"/>
          <a:stretch>
            <a:fillRect/>
          </a:stretch>
        </p:blipFill>
        <p:spPr>
          <a:xfrm>
            <a:off x="4277922" y="712692"/>
            <a:ext cx="3918036" cy="1024217"/>
          </a:xfrm>
          <a:prstGeom prst="rect">
            <a:avLst/>
          </a:prstGeom>
        </p:spPr>
      </p:pic>
      <p:sp>
        <p:nvSpPr>
          <p:cNvPr id="30" name="TextBox 29"/>
          <p:cNvSpPr txBox="1"/>
          <p:nvPr/>
        </p:nvSpPr>
        <p:spPr>
          <a:xfrm>
            <a:off x="2844401" y="1769709"/>
            <a:ext cx="66585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Chủ</a:t>
            </a:r>
            <a:r>
              <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điểm</a:t>
            </a:r>
            <a:r>
              <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Cổng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trường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rộng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mở</a:t>
            </a:r>
            <a:endPar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endParaRPr>
          </a:p>
        </p:txBody>
      </p:sp>
      <p:sp>
        <p:nvSpPr>
          <p:cNvPr id="32" name="Google Shape;304;p20"/>
          <p:cNvSpPr txBox="1">
            <a:spLocks/>
          </p:cNvSpPr>
          <p:nvPr/>
        </p:nvSpPr>
        <p:spPr>
          <a:xfrm>
            <a:off x="2632437" y="-170483"/>
            <a:ext cx="6927124" cy="8755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Thứ</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ngày</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tháng</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năm</a:t>
            </a:r>
            <a:endPar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2" name="Picture 1">
            <a:extLst>
              <a:ext uri="{FF2B5EF4-FFF2-40B4-BE49-F238E27FC236}">
                <a16:creationId xmlns:a16="http://schemas.microsoft.com/office/drawing/2014/main" id="{CBAD6B72-E135-44E2-B9CA-7F91635C31E2}"/>
              </a:ext>
            </a:extLst>
          </p:cNvPr>
          <p:cNvPicPr>
            <a:picLocks noChangeAspect="1"/>
          </p:cNvPicPr>
          <p:nvPr/>
        </p:nvPicPr>
        <p:blipFill>
          <a:blip r:embed="rId15"/>
          <a:stretch>
            <a:fillRect/>
          </a:stretch>
        </p:blipFill>
        <p:spPr>
          <a:xfrm>
            <a:off x="1230970" y="2420024"/>
            <a:ext cx="9730059" cy="2017951"/>
          </a:xfrm>
          <a:prstGeom prst="rect">
            <a:avLst/>
          </a:prstGeom>
        </p:spPr>
      </p:pic>
    </p:spTree>
    <p:extLst>
      <p:ext uri="{BB962C8B-B14F-4D97-AF65-F5344CB8AC3E}">
        <p14:creationId xmlns:p14="http://schemas.microsoft.com/office/powerpoint/2010/main" val="1478710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par>
                                <p:cTn id="35" presetID="3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90"/>
                                          </p:val>
                                        </p:tav>
                                        <p:tav tm="100000">
                                          <p:val>
                                            <p:fltVal val="0"/>
                                          </p:val>
                                        </p:tav>
                                      </p:tavLst>
                                    </p:anim>
                                    <p:animEffect transition="in" filter="fade">
                                      <p:cBhvr>
                                        <p:cTn id="40" dur="1000"/>
                                        <p:tgtEl>
                                          <p:spTgt spid="26"/>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
                                          </p:val>
                                        </p:tav>
                                        <p:tav tm="100000">
                                          <p:val>
                                            <p:strVal val="#ppt_w"/>
                                          </p:val>
                                        </p:tav>
                                      </p:tavLst>
                                    </p:anim>
                                    <p:anim calcmode="lin" valueType="num">
                                      <p:cBhvr>
                                        <p:cTn id="65" dur="500" fill="hold"/>
                                        <p:tgtEl>
                                          <p:spTgt spid="2"/>
                                        </p:tgtEl>
                                        <p:attrNameLst>
                                          <p:attrName>ppt_h</p:attrName>
                                        </p:attrNameLst>
                                      </p:cBhvr>
                                      <p:tavLst>
                                        <p:tav tm="0">
                                          <p:val>
                                            <p:fltVal val="0"/>
                                          </p:val>
                                        </p:tav>
                                        <p:tav tm="100000">
                                          <p:val>
                                            <p:strVal val="#ppt_h"/>
                                          </p:val>
                                        </p:tav>
                                      </p:tavLst>
                                    </p:anim>
                                    <p:animEffect transition="in" filter="fade">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Từ ngữ chỉ hoạt động có tiếng bắt đầu bằng</a:t>
            </a:r>
            <a:r>
              <a:rPr lang="en-US" sz="3400" dirty="0">
                <a:solidFill>
                  <a:srgbClr val="EA4618"/>
                </a:solidFill>
                <a:latin typeface="Calibri" panose="020F0502020204030204" pitchFamily="34" charset="0"/>
                <a:cs typeface="Calibri" panose="020F0502020204030204" pitchFamily="34" charset="0"/>
              </a:rPr>
              <a:t>:</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r</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bán</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mò</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rung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đùi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d</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dang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dạy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học</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nhảy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dây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diệt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cỏ</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gi</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giặt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giũ</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hàng</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giết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hại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199028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Từ ngữ chỉ </a:t>
            </a:r>
            <a:r>
              <a:rPr lang="en-US" sz="3400" dirty="0" err="1">
                <a:solidFill>
                  <a:srgbClr val="EA4618"/>
                </a:solidFill>
                <a:latin typeface="Calibri" panose="020F0502020204030204" pitchFamily="34" charset="0"/>
                <a:cs typeface="Calibri" panose="020F0502020204030204" pitchFamily="34" charset="0"/>
              </a:rPr>
              <a:t>đặc</a:t>
            </a:r>
            <a:r>
              <a:rPr lang="en-US" sz="3400" dirty="0">
                <a:solidFill>
                  <a:srgbClr val="EA4618"/>
                </a:solidFill>
                <a:latin typeface="Calibri" panose="020F0502020204030204" pitchFamily="34" charset="0"/>
                <a:cs typeface="Calibri" panose="020F0502020204030204" pitchFamily="34" charset="0"/>
              </a:rPr>
              <a:t> </a:t>
            </a:r>
            <a:r>
              <a:rPr lang="en-US" sz="3400" dirty="0" err="1">
                <a:solidFill>
                  <a:srgbClr val="EA4618"/>
                </a:solidFill>
                <a:latin typeface="Calibri" panose="020F0502020204030204" pitchFamily="34" charset="0"/>
                <a:cs typeface="Calibri" panose="020F0502020204030204" pitchFamily="34" charset="0"/>
              </a:rPr>
              <a:t>điểm</a:t>
            </a:r>
            <a:r>
              <a:rPr lang="en-US" sz="3400" dirty="0">
                <a:solidFill>
                  <a:srgbClr val="EA4618"/>
                </a:solidFill>
                <a:latin typeface="Calibri" panose="020F0502020204030204" pitchFamily="34" charset="0"/>
                <a:cs typeface="Calibri" panose="020F0502020204030204" pitchFamily="34" charset="0"/>
              </a:rPr>
              <a:t> </a:t>
            </a: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có tiếng bắt đầu bằng</a:t>
            </a:r>
            <a:r>
              <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a:t>
            </a: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rạo</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rẩy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rung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rinh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 </a:t>
              </a:r>
              <a:r>
                <a:rPr kumimoji="0" lang="vi-VN" sz="4000" b="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dịu dàng, duyên dáng, dễ thương,...</a:t>
              </a:r>
              <a:endParaRPr kumimoji="0" lang="en-US" sz="40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giỏi</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gãy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014898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285750" y="121210"/>
            <a:ext cx="11540609" cy="99315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1" y="12121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 Giúp thỏ vượt qua chướng ngại vật để về nhà bằng cách trả lời các câu đố, biết rằng đáp án của mỗi câu đố đều có tiếng chứa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hoặc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ang</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b="1" i="0" u="none" strike="noStrike" kern="1200" cap="none" spc="0" normalizeH="0" baseline="0" noProof="0" dirty="0">
              <a:ln>
                <a:noFill/>
              </a:ln>
              <a:solidFill>
                <a:schemeClr val="tx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pic>
        <p:nvPicPr>
          <p:cNvPr id="3" name="Picture 2">
            <a:extLst>
              <a:ext uri="{FF2B5EF4-FFF2-40B4-BE49-F238E27FC236}">
                <a16:creationId xmlns:a16="http://schemas.microsoft.com/office/drawing/2014/main" id="{F7164728-E754-4B91-A5ED-3F225B200A65}"/>
              </a:ext>
            </a:extLst>
          </p:cNvPr>
          <p:cNvPicPr>
            <a:picLocks noChangeAspect="1"/>
          </p:cNvPicPr>
          <p:nvPr/>
        </p:nvPicPr>
        <p:blipFill>
          <a:blip r:embed="rId2"/>
          <a:stretch>
            <a:fillRect/>
          </a:stretch>
        </p:blipFill>
        <p:spPr>
          <a:xfrm>
            <a:off x="3643312" y="1447800"/>
            <a:ext cx="5800725" cy="5162550"/>
          </a:xfrm>
          <a:prstGeom prst="rect">
            <a:avLst/>
          </a:prstGeom>
        </p:spPr>
      </p:pic>
      <p:sp>
        <p:nvSpPr>
          <p:cNvPr id="4" name="Rectangle: Rounded Corners 3">
            <a:extLst>
              <a:ext uri="{FF2B5EF4-FFF2-40B4-BE49-F238E27FC236}">
                <a16:creationId xmlns:a16="http://schemas.microsoft.com/office/drawing/2014/main" id="{B0D910F4-DB78-4ECD-8093-B6B105797A1A}"/>
              </a:ext>
            </a:extLst>
          </p:cNvPr>
          <p:cNvSpPr/>
          <p:nvPr/>
        </p:nvSpPr>
        <p:spPr>
          <a:xfrm>
            <a:off x="7467600" y="16192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5AE76C26-1881-4F42-9C31-6BC9077E5F8C}"/>
              </a:ext>
            </a:extLst>
          </p:cNvPr>
          <p:cNvSpPr/>
          <p:nvPr/>
        </p:nvSpPr>
        <p:spPr>
          <a:xfrm>
            <a:off x="9001125" y="36766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Buổi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Rounded Corners 26">
            <a:extLst>
              <a:ext uri="{FF2B5EF4-FFF2-40B4-BE49-F238E27FC236}">
                <a16:creationId xmlns:a16="http://schemas.microsoft.com/office/drawing/2014/main" id="{DD94E7A5-111C-44AD-A996-E62C4125E902}"/>
              </a:ext>
            </a:extLst>
          </p:cNvPr>
          <p:cNvSpPr/>
          <p:nvPr/>
        </p:nvSpPr>
        <p:spPr>
          <a:xfrm>
            <a:off x="1695450" y="3429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nhãn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Rounded Corners 27">
            <a:extLst>
              <a:ext uri="{FF2B5EF4-FFF2-40B4-BE49-F238E27FC236}">
                <a16:creationId xmlns:a16="http://schemas.microsoft.com/office/drawing/2014/main" id="{7E097562-544B-47DF-93DB-CAAF757725F2}"/>
              </a:ext>
            </a:extLst>
          </p:cNvPr>
          <p:cNvSpPr/>
          <p:nvPr/>
        </p:nvSpPr>
        <p:spPr>
          <a:xfrm>
            <a:off x="3514724" y="5334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đàn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2421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4"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4624" y="286721"/>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3435448"/>
            <a:ext cx="2310155" cy="2956849"/>
          </a:xfrm>
          <a:prstGeom prst="rect">
            <a:avLst/>
          </a:prstGeom>
        </p:spPr>
      </p:pic>
      <p:pic>
        <p:nvPicPr>
          <p:cNvPr id="29" name="Picture 28"/>
          <p:cNvPicPr>
            <a:picLocks noChangeAspect="1"/>
          </p:cNvPicPr>
          <p:nvPr/>
        </p:nvPicPr>
        <p:blipFill>
          <a:blip r:embed="rId14"/>
          <a:stretch>
            <a:fillRect/>
          </a:stretch>
        </p:blipFill>
        <p:spPr>
          <a:xfrm>
            <a:off x="4277922" y="1341193"/>
            <a:ext cx="3918036" cy="1024217"/>
          </a:xfrm>
          <a:prstGeom prst="rect">
            <a:avLst/>
          </a:prstGeom>
        </p:spPr>
      </p:pic>
      <p:sp>
        <p:nvSpPr>
          <p:cNvPr id="32" name="Google Shape;304;p20"/>
          <p:cNvSpPr txBox="1">
            <a:spLocks/>
          </p:cNvSpPr>
          <p:nvPr/>
        </p:nvSpPr>
        <p:spPr>
          <a:xfrm>
            <a:off x="2632437" y="286721"/>
            <a:ext cx="6927124" cy="8755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Thứ</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ngày</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tháng</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năm</a:t>
            </a:r>
            <a:endPar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sp>
        <p:nvSpPr>
          <p:cNvPr id="33" name="TextBox 32"/>
          <p:cNvSpPr txBox="1"/>
          <p:nvPr/>
        </p:nvSpPr>
        <p:spPr>
          <a:xfrm>
            <a:off x="2362463" y="2306759"/>
            <a:ext cx="7748954" cy="249299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BFE8E0">
                    <a:lumMod val="50000"/>
                  </a:srgbClr>
                </a:solidFill>
                <a:effectLst/>
                <a:uLnTx/>
                <a:uFillTx/>
                <a:latin typeface="Coiny" panose="02000903060500060000" pitchFamily="2" charset="0"/>
                <a:ea typeface="微软雅黑"/>
                <a:cs typeface="+mn-cs"/>
              </a:rPr>
              <a:t>Tạm</a:t>
            </a:r>
            <a:r>
              <a:rPr kumimoji="0" lang="en-US" sz="6000" b="0" i="0" u="none" strike="noStrike" kern="1200" cap="none" spc="0" normalizeH="0" baseline="0" noProof="0" dirty="0">
                <a:ln>
                  <a:noFill/>
                </a:ln>
                <a:solidFill>
                  <a:srgbClr val="BFE8E0">
                    <a:lumMod val="50000"/>
                  </a:srgbClr>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BFE8E0">
                    <a:lumMod val="50000"/>
                  </a:srgbClr>
                </a:solidFill>
                <a:effectLst/>
                <a:uLnTx/>
                <a:uFillTx/>
                <a:latin typeface="Coiny" panose="02000903060500060000" pitchFamily="2" charset="0"/>
                <a:ea typeface="微软雅黑"/>
                <a:cs typeface="+mn-cs"/>
              </a:rPr>
              <a:t>biệt</a:t>
            </a:r>
            <a:r>
              <a:rPr kumimoji="0" lang="en-US" sz="6000" b="0" i="0" u="none" strike="noStrike" kern="1200" cap="none" spc="0" normalizeH="0" baseline="0" noProof="0" dirty="0">
                <a:ln>
                  <a:noFill/>
                </a:ln>
                <a:solidFill>
                  <a:srgbClr val="BFE8E0">
                    <a:lumMod val="50000"/>
                  </a:srgbClr>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FF9409"/>
                </a:solidFill>
                <a:effectLst/>
                <a:uLnTx/>
                <a:uFillTx/>
                <a:latin typeface="Coiny" panose="02000903060500060000" pitchFamily="2" charset="0"/>
                <a:ea typeface="微软雅黑"/>
                <a:cs typeface="+mn-cs"/>
              </a:rPr>
              <a:t>và</a:t>
            </a:r>
            <a:r>
              <a:rPr kumimoji="0" lang="en-US" sz="6000" b="0" i="0" u="none" strike="noStrike" kern="1200" cap="none" spc="0" normalizeH="0" baseline="0" noProof="0" dirty="0">
                <a:ln>
                  <a:noFill/>
                </a:ln>
                <a:solidFill>
                  <a:srgbClr val="FF9409"/>
                </a:solidFill>
                <a:effectLst/>
                <a:uLnTx/>
                <a:uFillTx/>
                <a:latin typeface="Coiny" panose="02000903060500060000" pitchFamily="2" charset="0"/>
                <a:ea typeface="微软雅黑"/>
                <a:cs typeface="+mn-cs"/>
              </a:rPr>
              <a:t>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hẹn</a:t>
            </a:r>
            <a:r>
              <a:rPr kumimoji="0" lang="en-US" sz="6000" b="0" i="0" u="none" strike="noStrike" kern="1200" cap="none" spc="0" normalizeH="0" baseline="0" noProof="0" dirty="0">
                <a:ln>
                  <a:noFill/>
                </a:ln>
                <a:solidFill>
                  <a:srgbClr val="EA4618"/>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gặp</a:t>
            </a:r>
            <a:r>
              <a:rPr kumimoji="0" lang="en-US" sz="6000" b="0" i="0" u="none" strike="noStrike" kern="1200" cap="none" spc="0" normalizeH="0" baseline="0" noProof="0" dirty="0">
                <a:ln>
                  <a:noFill/>
                </a:ln>
                <a:solidFill>
                  <a:srgbClr val="EA4618"/>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lại</a:t>
            </a:r>
            <a:endParaRPr kumimoji="0" lang="en-US" sz="6000" b="1" i="0" u="none" strike="noStrike" kern="1200" cap="none" spc="0" normalizeH="0" baseline="0" noProof="0" dirty="0">
              <a:ln>
                <a:noFill/>
              </a:ln>
              <a:solidFill>
                <a:srgbClr val="EA4618"/>
              </a:solidFill>
              <a:effectLst/>
              <a:uLnTx/>
              <a:uFillTx/>
              <a:latin typeface="HP001 4 hàng" panose="020B0603050302020204" pitchFamily="34" charset="0"/>
              <a:ea typeface="微软雅黑"/>
              <a:cs typeface="+mn-cs"/>
            </a:endParaRPr>
          </a:p>
        </p:txBody>
      </p:sp>
      <p:pic>
        <p:nvPicPr>
          <p:cNvPr id="18" name="Picture 17" descr="Shape&#10;&#10;Description automatically generated with medium confidence">
            <a:extLst>
              <a:ext uri="{FF2B5EF4-FFF2-40B4-BE49-F238E27FC236}">
                <a16:creationId xmlns:a16="http://schemas.microsoft.com/office/drawing/2014/main" id="{F8140B5E-F0F2-4E97-9CAF-C5B9801D9068}"/>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0877848" y="-31500"/>
            <a:ext cx="1314152" cy="1314152"/>
          </a:xfrm>
          <a:prstGeom prst="rect">
            <a:avLst/>
          </a:prstGeom>
        </p:spPr>
      </p:pic>
    </p:spTree>
    <p:extLst>
      <p:ext uri="{BB962C8B-B14F-4D97-AF65-F5344CB8AC3E}">
        <p14:creationId xmlns:p14="http://schemas.microsoft.com/office/powerpoint/2010/main" val="446409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1.66667E-6 4.44444E-6 L -0.00091 0.08402 " pathEditMode="relative" rAng="0" ptsTypes="AA">
                                      <p:cBhvr>
                                        <p:cTn id="6" dur="2000" fill="hold"/>
                                        <p:tgtEl>
                                          <p:spTgt spid="33"/>
                                        </p:tgtEl>
                                        <p:attrNameLst>
                                          <p:attrName>ppt_x</p:attrName>
                                          <p:attrName>ppt_y</p:attrName>
                                        </p:attrNameLst>
                                      </p:cBhvr>
                                      <p:rCtr x="-52"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BCBFA6-0E74-46AD-9C04-11816C98C0F7}"/>
              </a:ext>
            </a:extLst>
          </p:cNvPr>
          <p:cNvSpPr/>
          <p:nvPr/>
        </p:nvSpPr>
        <p:spPr>
          <a:xfrm>
            <a:off x="527340" y="1450235"/>
            <a:ext cx="11137319" cy="4131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SOẠN CỦA EM HƯƠNG THẢO – GMAIL: tranthao121004@gmail.com</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CÁC THẦY/ CÔ CÓ THỂ CHIA SẺ CHO ĐỒNG NGHIỆP CÙNG KHỐI, CÙNG TRƯỜNG NH</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Ư</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 KÍNH MONG QUÝ THẦY/ CÔ KHÔNG GỬI VÀO CÁC HỘI NHÓM ZALO HAY FB, CÁC WEB.....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Ạ</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XIN ĐỪNG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 BUÔN BÁN LẠI BÀI CỦA EM VÌ EM BỎ RẤT NHIỀU CÔNG SỨC, CHẤT XÁM ĐỂ SOẠN RA NHỮNG BÀI GIẢNG NÀY.</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EM CHỈ GIAO DỊCH BẰNG DUY NHẤT 1 NICK FB : HƯƠNG THẢO.</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LINK FACEBOOK:  </a:t>
            </a: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3">
                  <a:extLst>
                    <a:ext uri="{A12FA001-AC4F-418D-AE19-62706E023703}">
                      <ahyp:hlinkClr xmlns:ahyp="http://schemas.microsoft.com/office/drawing/2018/hyperlinkcolor" xmlns="" val="tx"/>
                    </a:ext>
                  </a:extLst>
                </a:hlinkClick>
              </a:rPr>
              <a:t>https://www.facebook.com/huongthaoGADT</a:t>
            </a:r>
            <a:endPar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MỌI GIAO DỊCH BẰNG NICK KHÁC ĐỀU LÀ MẠO DANH VÀ LỪA ĐẢO Ạ!</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EM XIN CHÂN THÀNH CẢM </a:t>
            </a: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N! KÍNH CHÚC THẦY/CÔ DẠY TỐT NHÉ!</a:t>
            </a:r>
          </a:p>
        </p:txBody>
      </p:sp>
      <p:pic>
        <p:nvPicPr>
          <p:cNvPr id="10" name="Picture 9">
            <a:extLst>
              <a:ext uri="{FF2B5EF4-FFF2-40B4-BE49-F238E27FC236}">
                <a16:creationId xmlns:a16="http://schemas.microsoft.com/office/drawing/2014/main" id="{04CC5CA0-BEB9-47F4-8888-1EE12CFB654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758" b="98384" l="6600" r="93800">
                        <a14:foregroundMark x1="9800" y1="59495" x2="9800" y2="59495"/>
                        <a14:foregroundMark x1="8900" y1="46768" x2="8900" y2="46768"/>
                        <a14:foregroundMark x1="6600" y1="52929" x2="6600" y2="52929"/>
                        <a14:foregroundMark x1="48700" y1="8687" x2="48700" y2="8687"/>
                        <a14:foregroundMark x1="74900" y1="11414" x2="74900" y2="11414"/>
                        <a14:foregroundMark x1="56900" y1="7172" x2="56900" y2="7172"/>
                        <a14:foregroundMark x1="45200" y1="6768" x2="45200" y2="6768"/>
                        <a14:foregroundMark x1="75600" y1="5758" x2="75600" y2="5758"/>
                        <a14:foregroundMark x1="93800" y1="20707" x2="93800" y2="20707"/>
                        <a14:foregroundMark x1="86500" y1="19495" x2="86500" y2="19495"/>
                        <a14:foregroundMark x1="74900" y1="16263" x2="74900" y2="16263"/>
                        <a14:foregroundMark x1="52500" y1="93535" x2="52500" y2="93535"/>
                        <a14:foregroundMark x1="46200" y1="98384" x2="46200" y2="98384"/>
                        <a14:foregroundMark x1="39300" y1="7778" x2="39300" y2="7778"/>
                        <a14:foregroundMark x1="36800" y1="8081" x2="36800" y2="8081"/>
                        <a14:foregroundMark x1="36000" y1="8889" x2="36000" y2="8889"/>
                        <a14:foregroundMark x1="76000" y1="7172" x2="76000" y2="7172"/>
                      </a14:backgroundRemoval>
                    </a14:imgEffect>
                  </a14:imgLayer>
                </a14:imgProps>
              </a:ext>
              <a:ext uri="{28A0092B-C50C-407E-A947-70E740481C1C}">
                <a14:useLocalDpi xmlns:a14="http://schemas.microsoft.com/office/drawing/2010/main" val="0"/>
              </a:ext>
            </a:extLst>
          </a:blip>
          <a:stretch>
            <a:fillRect/>
          </a:stretch>
        </p:blipFill>
        <p:spPr>
          <a:xfrm>
            <a:off x="-215915" y="1158879"/>
            <a:ext cx="1108142" cy="1097060"/>
          </a:xfrm>
          <a:prstGeom prst="rect">
            <a:avLst/>
          </a:prstGeom>
        </p:spPr>
      </p:pic>
    </p:spTree>
    <p:extLst>
      <p:ext uri="{BB962C8B-B14F-4D97-AF65-F5344CB8AC3E}">
        <p14:creationId xmlns:p14="http://schemas.microsoft.com/office/powerpoint/2010/main" val="41560267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475" fill="hold">
                                          <p:stCondLst>
                                            <p:cond delay="0"/>
                                          </p:stCondLst>
                                        </p:cTn>
                                        <p:tgtEl>
                                          <p:spTgt spid="10"/>
                                        </p:tgtEl>
                                        <p:attrNameLst>
                                          <p:attrName>r</p:attrName>
                                        </p:attrNameLst>
                                      </p:cBhvr>
                                    </p:animRot>
                                    <p:animRot by="-240000">
                                      <p:cBhvr>
                                        <p:cTn id="7" dur="950" fill="hold">
                                          <p:stCondLst>
                                            <p:cond delay="950"/>
                                          </p:stCondLst>
                                        </p:cTn>
                                        <p:tgtEl>
                                          <p:spTgt spid="10"/>
                                        </p:tgtEl>
                                        <p:attrNameLst>
                                          <p:attrName>r</p:attrName>
                                        </p:attrNameLst>
                                      </p:cBhvr>
                                    </p:animRot>
                                    <p:animRot by="240000">
                                      <p:cBhvr>
                                        <p:cTn id="8" dur="950" fill="hold">
                                          <p:stCondLst>
                                            <p:cond delay="1900"/>
                                          </p:stCondLst>
                                        </p:cTn>
                                        <p:tgtEl>
                                          <p:spTgt spid="10"/>
                                        </p:tgtEl>
                                        <p:attrNameLst>
                                          <p:attrName>r</p:attrName>
                                        </p:attrNameLst>
                                      </p:cBhvr>
                                    </p:animRot>
                                    <p:animRot by="-240000">
                                      <p:cBhvr>
                                        <p:cTn id="9" dur="950" fill="hold">
                                          <p:stCondLst>
                                            <p:cond delay="2850"/>
                                          </p:stCondLst>
                                        </p:cTn>
                                        <p:tgtEl>
                                          <p:spTgt spid="10"/>
                                        </p:tgtEl>
                                        <p:attrNameLst>
                                          <p:attrName>r</p:attrName>
                                        </p:attrNameLst>
                                      </p:cBhvr>
                                    </p:animRot>
                                    <p:animRot by="120000">
                                      <p:cBhvr>
                                        <p:cTn id="10" dur="950" fill="hold">
                                          <p:stCondLst>
                                            <p:cond delay="3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0" name="组合 28">
            <a:extLst>
              <a:ext uri="{FF2B5EF4-FFF2-40B4-BE49-F238E27FC236}">
                <a16:creationId xmlns:a16="http://schemas.microsoft.com/office/drawing/2014/main" id="{34B4B35F-8725-4D69-AA2F-F84D60C4BC11}"/>
              </a:ext>
            </a:extLst>
          </p:cNvPr>
          <p:cNvGrpSpPr/>
          <p:nvPr/>
        </p:nvGrpSpPr>
        <p:grpSpPr>
          <a:xfrm>
            <a:off x="722713" y="245031"/>
            <a:ext cx="1684615" cy="1684612"/>
            <a:chOff x="2374899" y="1581301"/>
            <a:chExt cx="2250197" cy="2250197"/>
          </a:xfrm>
        </p:grpSpPr>
        <p:sp>
          <p:nvSpPr>
            <p:cNvPr id="23" name="ValueBack1">
              <a:extLst>
                <a:ext uri="{FF2B5EF4-FFF2-40B4-BE49-F238E27FC236}">
                  <a16:creationId xmlns:a16="http://schemas.microsoft.com/office/drawing/2014/main" id="{620831A0-B321-4D4A-BE68-D64EDA00C26C}"/>
                </a:ext>
              </a:extLst>
            </p:cNvPr>
            <p:cNvSpPr/>
            <p:nvPr/>
          </p:nvSpPr>
          <p:spPr>
            <a:xfrm>
              <a:off x="2547369" y="1753771"/>
              <a:ext cx="1905256" cy="1905256"/>
            </a:xfrm>
            <a:prstGeom prst="ellipse">
              <a:avLst/>
            </a:prstGeom>
            <a:solidFill>
              <a:srgbClr val="EA4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4" name="ExtraShape">
              <a:extLst>
                <a:ext uri="{FF2B5EF4-FFF2-40B4-BE49-F238E27FC236}">
                  <a16:creationId xmlns:a16="http://schemas.microsoft.com/office/drawing/2014/main" id="{DE48A20E-BFC9-4B4D-BEC4-22F62A0415CB}"/>
                </a:ext>
              </a:extLst>
            </p:cNvPr>
            <p:cNvSpPr/>
            <p:nvPr/>
          </p:nvSpPr>
          <p:spPr>
            <a:xfrm>
              <a:off x="2694450" y="1900852"/>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5" name="ValueShape1">
              <a:extLst>
                <a:ext uri="{FF2B5EF4-FFF2-40B4-BE49-F238E27FC236}">
                  <a16:creationId xmlns:a16="http://schemas.microsoft.com/office/drawing/2014/main" id="{CB936D5C-A77E-4A4C-A707-3CED3F47C63E}"/>
                </a:ext>
              </a:extLst>
            </p:cNvPr>
            <p:cNvSpPr/>
            <p:nvPr/>
          </p:nvSpPr>
          <p:spPr>
            <a:xfrm flipH="1">
              <a:off x="2374899" y="1581301"/>
              <a:ext cx="2250197" cy="2250197"/>
            </a:xfrm>
            <a:prstGeom prst="arc">
              <a:avLst>
                <a:gd name="adj1" fmla="val 16200000"/>
                <a:gd name="adj2" fmla="val 11448000"/>
              </a:avLst>
            </a:prstGeom>
            <a:noFill/>
            <a:ln w="53975" cap="rnd" cmpd="thickThin">
              <a:solidFill>
                <a:srgbClr val="EA4618"/>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4" name="Rectangle 3"/>
          <p:cNvSpPr/>
          <p:nvPr/>
        </p:nvSpPr>
        <p:spPr>
          <a:xfrm>
            <a:off x="1289143" y="533339"/>
            <a:ext cx="551754"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5858"/>
                </a:solidFill>
                <a:effectLst/>
                <a:uLnTx/>
                <a:uFillTx/>
                <a:latin typeface="Coiny" panose="02000903060500060000" pitchFamily="2" charset="0"/>
                <a:ea typeface="微软雅黑"/>
                <a:cs typeface="+mn-cs"/>
              </a:rPr>
              <a:t>1</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6" name="Picture 5">
            <a:extLst>
              <a:ext uri="{FF2B5EF4-FFF2-40B4-BE49-F238E27FC236}">
                <a16:creationId xmlns:a16="http://schemas.microsoft.com/office/drawing/2014/main" id="{5F9FFE5C-50FE-4532-80DF-7726398479AF}"/>
              </a:ext>
            </a:extLst>
          </p:cNvPr>
          <p:cNvPicPr>
            <a:picLocks noChangeAspect="1"/>
          </p:cNvPicPr>
          <p:nvPr/>
        </p:nvPicPr>
        <p:blipFill>
          <a:blip r:embed="rId15"/>
          <a:stretch>
            <a:fillRect/>
          </a:stretch>
        </p:blipFill>
        <p:spPr>
          <a:xfrm>
            <a:off x="1289142" y="1186957"/>
            <a:ext cx="8803387" cy="2822693"/>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796FA777-DAA3-43F1-8159-49A8BED6EF86}"/>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10877848" y="-49955"/>
            <a:ext cx="1314152" cy="1314152"/>
          </a:xfrm>
          <a:prstGeom prst="rect">
            <a:avLst/>
          </a:prstGeom>
        </p:spPr>
      </p:pic>
    </p:spTree>
    <p:extLst>
      <p:ext uri="{BB962C8B-B14F-4D97-AF65-F5344CB8AC3E}">
        <p14:creationId xmlns:p14="http://schemas.microsoft.com/office/powerpoint/2010/main" val="2631354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
        <p:nvSpPr>
          <p:cNvPr id="53" name="Rectangle 52"/>
          <p:cNvSpPr/>
          <p:nvPr/>
        </p:nvSpPr>
        <p:spPr>
          <a:xfrm>
            <a:off x="276225" y="1334892"/>
            <a:ext cx="11391900" cy="3712106"/>
          </a:xfrm>
          <a:prstGeom prst="rect">
            <a:avLst/>
          </a:prstGeom>
          <a:solidFill>
            <a:schemeClr val="bg1">
              <a:alpha val="68000"/>
            </a:schemeClr>
          </a:solidFill>
        </p:spPr>
        <p:txBody>
          <a:bodyPr wrap="square">
            <a:spAutoFit/>
          </a:bodyPr>
          <a:lstStyle/>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Huy-gô mải miết viết và may thay, khi tiếng trống báo hết giờ vang lên thì cậu cũng viết xong đáp số và mang bài lên nộp. Thầy giáo liếc nhìn bài của Huy-gô. Đáp số đúng rồi! Chợt thầy reo lên:</a:t>
            </a:r>
          </a:p>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Lời giải bài toán được viết bằng thơ! À, ra thế!</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3225678" y="5523108"/>
            <a:ext cx="6235941" cy="1071572"/>
            <a:chOff x="2028093" y="4719477"/>
            <a:chExt cx="7514492" cy="966215"/>
          </a:xfrm>
        </p:grpSpPr>
        <p:sp>
          <p:nvSpPr>
            <p:cNvPr id="54" name="i$liďé">
              <a:extLst>
                <a:ext uri="{FF2B5EF4-FFF2-40B4-BE49-F238E27FC236}">
                  <a16:creationId xmlns:a16="http://schemas.microsoft.com/office/drawing/2014/main" id="{C822A173-966A-F047-B3DF-8F6A391BA32D}"/>
                </a:ext>
              </a:extLst>
            </p:cNvPr>
            <p:cNvSpPr/>
            <p:nvPr/>
          </p:nvSpPr>
          <p:spPr bwMode="auto">
            <a:xfrm>
              <a:off x="2028093" y="4719477"/>
              <a:ext cx="7514492"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5" name="Rectangle 4"/>
            <p:cNvSpPr/>
            <p:nvPr/>
          </p:nvSpPr>
          <p:spPr>
            <a:xfrm>
              <a:off x="2244783" y="4719478"/>
              <a:ext cx="6957798" cy="74929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dirty="0" err="1">
                  <a:solidFill>
                    <a:srgbClr val="000000"/>
                  </a:solidFill>
                  <a:latin typeface="Calibri" panose="020F0502020204030204" pitchFamily="34" charset="0"/>
                  <a:ea typeface="微软雅黑"/>
                  <a:cs typeface="Calibri" panose="020F0502020204030204" pitchFamily="34" charset="0"/>
                </a:rPr>
                <a:t>Đọc</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lại</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đoạn</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văn</a:t>
              </a:r>
              <a:endParaRPr kumimoji="0" lang="en-US" sz="4800" b="0"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8" name="Picture 7">
            <a:extLst>
              <a:ext uri="{FF2B5EF4-FFF2-40B4-BE49-F238E27FC236}">
                <a16:creationId xmlns:a16="http://schemas.microsoft.com/office/drawing/2014/main" id="{D527272E-89B7-4F3A-976C-DA0A729CE14F}"/>
              </a:ext>
            </a:extLst>
          </p:cNvPr>
          <p:cNvPicPr>
            <a:picLocks noChangeAspect="1"/>
          </p:cNvPicPr>
          <p:nvPr/>
        </p:nvPicPr>
        <p:blipFill>
          <a:blip r:embed="rId4"/>
          <a:stretch>
            <a:fillRect/>
          </a:stretch>
        </p:blipFill>
        <p:spPr>
          <a:xfrm>
            <a:off x="1192083" y="134325"/>
            <a:ext cx="10303133" cy="1194920"/>
          </a:xfrm>
          <a:prstGeom prst="rect">
            <a:avLst/>
          </a:prstGeom>
        </p:spPr>
      </p:pic>
    </p:spTree>
    <p:extLst>
      <p:ext uri="{BB962C8B-B14F-4D97-AF65-F5344CB8AC3E}">
        <p14:creationId xmlns:p14="http://schemas.microsoft.com/office/powerpoint/2010/main" val="3801737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624014" y="404630"/>
            <a:ext cx="3905364" cy="523220"/>
          </a:xfrm>
          <a:prstGeom prst="rect">
            <a:avLst/>
          </a:prstGeom>
        </p:spPr>
        <p:txBody>
          <a:bodyPr wrap="none">
            <a:spAutoFit/>
          </a:bodyPr>
          <a:lstStyle/>
          <a:p>
            <a:pPr lvl="0" algn="ctr">
              <a:spcBef>
                <a:spcPts val="3000"/>
              </a:spcBef>
              <a:defRPr/>
            </a:pPr>
            <a:r>
              <a:rPr lang="en-US" sz="2800" b="1">
                <a:solidFill>
                  <a:srgbClr val="FFFF00"/>
                </a:solidFill>
                <a:latin typeface="HP001 4 hàng" panose="020B0603050302020204" pitchFamily="34" charset="0"/>
              </a:rPr>
              <a:t> LƟ giải TǨn đặc </a:t>
            </a:r>
            <a:r>
              <a:rPr lang="el-GR" sz="2800" b="1">
                <a:solidFill>
                  <a:srgbClr val="FFFF00"/>
                </a:solidFill>
                <a:latin typeface="HP001 4 hàng" panose="020B0603050302020204" pitchFamily="34" charset="0"/>
              </a:rPr>
              <a:t>λμ</a:t>
            </a:r>
            <a:r>
              <a:rPr lang="en-US" sz="2800" b="1">
                <a:solidFill>
                  <a:srgbClr val="FFFF00"/>
                </a:solidFill>
                <a:latin typeface="HP001 4 hàng" panose="020B0603050302020204" pitchFamily="34" charset="0"/>
              </a:rPr>
              <a:t>İ</a:t>
            </a:r>
            <a:r>
              <a:rPr lang="el-GR" sz="2800" b="1">
                <a:solidFill>
                  <a:srgbClr val="FFFF00"/>
                </a:solidFill>
                <a:latin typeface="HP001 4 hàng" panose="020B0603050302020204" pitchFamily="34" charset="0"/>
              </a:rPr>
              <a:t>Ι </a:t>
            </a:r>
            <a:endPar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866775" y="1013749"/>
            <a:ext cx="11325225"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jải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Ǉ</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Ǉrūg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ǗĞt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vang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cậu</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983072C9-D37A-4223-94E4-665C6AD34547}"/>
              </a:ext>
            </a:extLst>
          </p:cNvPr>
          <p:cNvSpPr txBox="1"/>
          <p:nvPr/>
        </p:nvSpPr>
        <p:spPr>
          <a:xfrm>
            <a:off x="-276225" y="1498197"/>
            <a:ext cx="12268200"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cũng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x</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g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jang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wŅ</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Thầy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Ğc</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của</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209DAA98-E0D9-4BF2-A38D-BBC8490F433D}"/>
              </a:ext>
            </a:extLst>
          </p:cNvPr>
          <p:cNvSpPr txBox="1"/>
          <p:nvPr/>
        </p:nvSpPr>
        <p:spPr>
          <a:xfrm>
            <a:off x="-152400" y="2027498"/>
            <a:ext cx="12268200" cy="461665"/>
          </a:xfrm>
          <a:prstGeom prst="rect">
            <a:avLst/>
          </a:prstGeom>
          <a:noFill/>
        </p:spPr>
        <p:txBody>
          <a:bodyPr wrap="square" rtlCol="0">
            <a:spAutoFit/>
          </a:bodyPr>
          <a:lstStyle/>
          <a:p>
            <a:pPr lvl="0" indent="361950" algn="just">
              <a:spcAft>
                <a:spcPts val="500"/>
              </a:spcAft>
            </a:pP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đúng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ǟē</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ChĜ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ǟeo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987220F6-08FA-4EBE-BA4A-2DAC9EB17F72}"/>
              </a:ext>
            </a:extLst>
          </p:cNvPr>
          <p:cNvSpPr txBox="1"/>
          <p:nvPr/>
        </p:nvSpPr>
        <p:spPr>
          <a:xfrm>
            <a:off x="866775" y="2579582"/>
            <a:ext cx="122682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Lời giải bài toán được viết bằng thơ!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À</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ς</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 thế!</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317;p41"/>
          <p:cNvSpPr txBox="1">
            <a:spLocks/>
          </p:cNvSpPr>
          <p:nvPr/>
        </p:nvSpPr>
        <p:spPr>
          <a:xfrm>
            <a:off x="1055077" y="1868398"/>
            <a:ext cx="10214541"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1. Gạch chân dưới tiếng/từ khó đọc, dễ viết sai.</a:t>
            </a:r>
          </a:p>
        </p:txBody>
      </p:sp>
      <p:sp>
        <p:nvSpPr>
          <p:cNvPr id="5" name="Google Shape;5317;p41"/>
          <p:cNvSpPr txBox="1">
            <a:spLocks/>
          </p:cNvSpPr>
          <p:nvPr/>
        </p:nvSpPr>
        <p:spPr>
          <a:xfrm>
            <a:off x="1077508" y="3062660"/>
            <a:ext cx="9588995"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2. Em cần lưu ý điều gì khi trình bày bài viết.</a:t>
            </a:r>
          </a:p>
        </p:txBody>
      </p:sp>
      <p:grpSp>
        <p:nvGrpSpPr>
          <p:cNvPr id="10" name="Group 9"/>
          <p:cNvGrpSpPr/>
          <p:nvPr/>
        </p:nvGrpSpPr>
        <p:grpSpPr>
          <a:xfrm>
            <a:off x="1077508" y="843213"/>
            <a:ext cx="10070123" cy="783607"/>
            <a:chOff x="550985" y="288470"/>
            <a:chExt cx="10070123"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550985" y="343910"/>
              <a:ext cx="10070123"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Đọc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thầm</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đoạn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văn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và</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thực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hiện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các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766" y="3920208"/>
            <a:ext cx="2254910" cy="2251308"/>
          </a:xfrm>
          <a:prstGeom prst="rect">
            <a:avLst/>
          </a:prstGeom>
        </p:spPr>
      </p:pic>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Tree>
    <p:extLst>
      <p:ext uri="{BB962C8B-B14F-4D97-AF65-F5344CB8AC3E}">
        <p14:creationId xmlns:p14="http://schemas.microsoft.com/office/powerpoint/2010/main" val="3745133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91051" y="268782"/>
            <a:ext cx="9735405" cy="783607"/>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trình</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bày</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pic>
        <p:nvPicPr>
          <p:cNvPr id="27" name="Picture 4" descr="Mẫu giấy 5 ô ly - Mẫu giấy luyện viết chữ - Download.vn"/>
          <p:cNvPicPr>
            <a:picLocks noChangeAspect="1" noChangeArrowheads="1"/>
          </p:cNvPicPr>
          <p:nvPr/>
        </p:nvPicPr>
        <p:blipFill rotWithShape="1">
          <a:blip r:embed="rId3">
            <a:duotone>
              <a:srgbClr val="5B9BD5">
                <a:shade val="45000"/>
                <a:satMod val="135000"/>
              </a:srgbClr>
              <a:prstClr val="white"/>
            </a:duotone>
            <a:extLst>
              <a:ext uri="{28A0092B-C50C-407E-A947-70E740481C1C}">
                <a14:useLocalDpi xmlns:a14="http://schemas.microsoft.com/office/drawing/2010/main" val="0"/>
              </a:ext>
            </a:extLst>
          </a:blip>
          <a:srcRect t="1" b="54339"/>
          <a:stretch/>
        </p:blipFill>
        <p:spPr bwMode="auto">
          <a:xfrm>
            <a:off x="2338915" y="2002524"/>
            <a:ext cx="7514170" cy="235546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a:cxnSpLocks/>
          </p:cNvCxnSpPr>
          <p:nvPr/>
        </p:nvCxnSpPr>
        <p:spPr>
          <a:xfrm>
            <a:off x="2409183" y="1874316"/>
            <a:ext cx="1187127" cy="0"/>
          </a:xfrm>
          <a:prstGeom prst="straightConnector1">
            <a:avLst/>
          </a:prstGeom>
          <a:noFill/>
          <a:ln w="28575" cap="flat" cmpd="sng" algn="ctr">
            <a:solidFill>
              <a:srgbClr val="FF0000"/>
            </a:solidFill>
            <a:prstDash val="solid"/>
            <a:miter lim="800000"/>
            <a:tailEnd type="triangle"/>
          </a:ln>
          <a:effectLst/>
        </p:spPr>
      </p:cxnSp>
      <p:sp>
        <p:nvSpPr>
          <p:cNvPr id="30" name="Rectangle 29"/>
          <p:cNvSpPr/>
          <p:nvPr/>
        </p:nvSpPr>
        <p:spPr>
          <a:xfrm>
            <a:off x="2409183" y="1376851"/>
            <a:ext cx="18633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Lùi</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vào</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2 ô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ly</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p>
        </p:txBody>
      </p:sp>
      <p:sp>
        <p:nvSpPr>
          <p:cNvPr id="31" name="Rectangle 30"/>
          <p:cNvSpPr/>
          <p:nvPr/>
        </p:nvSpPr>
        <p:spPr>
          <a:xfrm>
            <a:off x="2399947" y="2043235"/>
            <a:ext cx="576000" cy="556706"/>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38" name="Google Shape;5317;p41"/>
          <p:cNvSpPr txBox="1">
            <a:spLocks/>
          </p:cNvSpPr>
          <p:nvPr/>
        </p:nvSpPr>
        <p:spPr>
          <a:xfrm>
            <a:off x="3596310" y="4621043"/>
            <a:ext cx="5233843" cy="699065"/>
          </a:xfrm>
          <a:prstGeom prst="round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Cuối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mỗi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câu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có</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dấu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chấm</a:t>
            </a:r>
            <a:endParaRPr kumimoji="0" lang="vi-VN"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endParaRPr>
          </a:p>
        </p:txBody>
      </p:sp>
      <p:sp>
        <p:nvSpPr>
          <p:cNvPr id="41" name="Rectangle 40"/>
          <p:cNvSpPr/>
          <p:nvPr/>
        </p:nvSpPr>
        <p:spPr>
          <a:xfrm>
            <a:off x="2975947" y="2043234"/>
            <a:ext cx="576000" cy="556801"/>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43" name="Rectangle 42"/>
          <p:cNvSpPr/>
          <p:nvPr/>
        </p:nvSpPr>
        <p:spPr>
          <a:xfrm>
            <a:off x="3551947" y="2321588"/>
            <a:ext cx="2949846" cy="446276"/>
          </a:xfrm>
          <a:prstGeom prst="rect">
            <a:avLst/>
          </a:prstGeom>
        </p:spPr>
        <p:txBody>
          <a:bodyPr wrap="none">
            <a:spAutoFit/>
          </a:bodyPr>
          <a:lstStyle/>
          <a:p>
            <a:pPr lvl="0"/>
            <a:r>
              <a:rPr lang="en-US" sz="2300" b="1">
                <a:solidFill>
                  <a:srgbClr val="0064D2">
                    <a:lumMod val="50000"/>
                  </a:srgbClr>
                </a:solidFill>
                <a:latin typeface="HP001 4 hàng" panose="020B0603050302020204" pitchFamily="34" charset="0"/>
                <a:cs typeface="Calibri" panose="020F0502020204030204" pitchFamily="34" charset="0"/>
              </a:rPr>
              <a:t>Huy-gô jải j</a:t>
            </a:r>
            <a:r>
              <a:rPr lang="el-GR" sz="2300" b="1">
                <a:solidFill>
                  <a:srgbClr val="0064D2">
                    <a:lumMod val="50000"/>
                  </a:srgbClr>
                </a:solidFill>
                <a:latin typeface="HP001 4 hàng" panose="020B0603050302020204" pitchFamily="34" charset="0"/>
                <a:cs typeface="Calibri" panose="020F0502020204030204" pitchFamily="34" charset="0"/>
              </a:rPr>
              <a:t>Η</a:t>
            </a:r>
            <a:r>
              <a:rPr lang="en-US" sz="2300" b="1">
                <a:solidFill>
                  <a:srgbClr val="0064D2">
                    <a:lumMod val="50000"/>
                  </a:srgbClr>
                </a:solidFill>
                <a:latin typeface="HP001 4 hàng" panose="020B0603050302020204" pitchFamily="34" charset="0"/>
                <a:cs typeface="Calibri" panose="020F0502020204030204" pitchFamily="34" charset="0"/>
              </a:rPr>
              <a:t>Ğt </a:t>
            </a:r>
            <a:r>
              <a:rPr lang="el-GR" sz="2300" b="1">
                <a:solidFill>
                  <a:srgbClr val="0064D2">
                    <a:lumMod val="50000"/>
                  </a:srgbClr>
                </a:solidFill>
                <a:latin typeface="HP001 4 hàng" panose="020B0603050302020204" pitchFamily="34" charset="0"/>
                <a:cs typeface="Calibri" panose="020F0502020204030204" pitchFamily="34" charset="0"/>
              </a:rPr>
              <a:t>νμ</a:t>
            </a:r>
            <a:r>
              <a:rPr lang="en-US" sz="2300" b="1">
                <a:solidFill>
                  <a:srgbClr val="0064D2">
                    <a:lumMod val="50000"/>
                  </a:srgbClr>
                </a:solidFill>
                <a:latin typeface="HP001 4 hàng" panose="020B0603050302020204" pitchFamily="34" charset="0"/>
                <a:cs typeface="Calibri" panose="020F0502020204030204" pitchFamily="34" charset="0"/>
              </a:rPr>
              <a:t>Ğt </a:t>
            </a:r>
            <a:endParaRPr kumimoji="0" lang="en-US" sz="2300" b="1" i="0" u="none" strike="noStrike" kern="1200" cap="none" spc="0" normalizeH="0" baseline="0" noProof="0" dirty="0">
              <a:ln>
                <a:noFill/>
              </a:ln>
              <a:solidFill>
                <a:srgbClr val="0064D2">
                  <a:lumMod val="50000"/>
                </a:srgbClr>
              </a:solidFill>
              <a:effectLst/>
              <a:uLnTx/>
              <a:uFillTx/>
              <a:latin typeface="HP001 4 hàng" panose="020B060305030202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09146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randombar(horizontal)">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8" grpId="0" animBg="1"/>
      <p:bldP spid="41"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980031" y="268782"/>
            <a:ext cx="6231939" cy="783607"/>
            <a:chOff x="1775939" y="288470"/>
            <a:chExt cx="6231939"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775939" y="343910"/>
              <a:ext cx="6231939"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1867464" y="288470"/>
              <a:ext cx="6051341"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tư</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thế</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ngồi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grpSp>
        <p:nvGrpSpPr>
          <p:cNvPr id="26" name="Group 25"/>
          <p:cNvGrpSpPr/>
          <p:nvPr/>
        </p:nvGrpSpPr>
        <p:grpSpPr>
          <a:xfrm>
            <a:off x="1224500" y="1659205"/>
            <a:ext cx="9310032" cy="3684980"/>
            <a:chOff x="1335115" y="2009400"/>
            <a:chExt cx="9310032" cy="3684980"/>
          </a:xfrm>
        </p:grpSpPr>
        <p:sp>
          <p:nvSpPr>
            <p:cNvPr id="29" name="TextBox 28"/>
            <p:cNvSpPr txBox="1"/>
            <p:nvPr/>
          </p:nvSpPr>
          <p:spPr>
            <a:xfrm>
              <a:off x="1356338" y="2009400"/>
              <a:ext cx="4682597" cy="1191816"/>
            </a:xfrm>
            <a:prstGeom prst="roundRect">
              <a:avLst/>
            </a:prstGeom>
            <a:solidFill>
              <a:srgbClr val="76D9CA">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cầm</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viết</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giữ</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trang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TextBox 29"/>
            <p:cNvSpPr txBox="1"/>
            <p:nvPr/>
          </p:nvSpPr>
          <p:spPr>
            <a:xfrm>
              <a:off x="1335115" y="3263381"/>
              <a:ext cx="4703820" cy="1191816"/>
            </a:xfrm>
            <a:prstGeom prst="roundRect">
              <a:avLst/>
            </a:prstGeom>
            <a:solidFill>
              <a:srgbClr val="FC8E60">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Thẳng lưng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31" name="Rounded Rectangle 30"/>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Khoảng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mắt</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đến</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25 – 30cm</a:t>
              </a:r>
            </a:p>
          </p:txBody>
        </p:sp>
        <p:pic>
          <p:nvPicPr>
            <p:cNvPr id="32" name="Picture 2" descr="https://khotunhua.com/upload/tiny/day-tre-ngoi-dung-tu-the.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21178" y="2262489"/>
              <a:ext cx="3623969" cy="3431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Rectangle 32"/>
            <p:cNvSpPr/>
            <p:nvPr/>
          </p:nvSpPr>
          <p:spPr>
            <a:xfrm>
              <a:off x="6442736" y="3585705"/>
              <a:ext cx="972000" cy="523220"/>
            </a:xfrm>
            <a:prstGeom prst="rect">
              <a:avLst/>
            </a:prstGeom>
            <a:solidFill>
              <a:srgbClr val="FFFF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Giữ</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trái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4" name="Rectangle 33"/>
            <p:cNvSpPr/>
            <p:nvPr/>
          </p:nvSpPr>
          <p:spPr>
            <a:xfrm>
              <a:off x="8691513" y="3128316"/>
              <a:ext cx="972000" cy="523220"/>
            </a:xfrm>
            <a:prstGeom prst="rect">
              <a:avLst/>
            </a:prstGeom>
            <a:solidFill>
              <a:srgbClr val="FFFFFF"/>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Viết</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phải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Tree>
    <p:extLst>
      <p:ext uri="{BB962C8B-B14F-4D97-AF65-F5344CB8AC3E}">
        <p14:creationId xmlns:p14="http://schemas.microsoft.com/office/powerpoint/2010/main" val="103770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3387" y="2196846"/>
            <a:ext cx="5611514" cy="2337875"/>
            <a:chOff x="1147864" y="2761593"/>
            <a:chExt cx="5611514" cy="2337875"/>
          </a:xfrm>
        </p:grpSpPr>
        <p:sp>
          <p:nvSpPr>
            <p:cNvPr id="4" name="Rounded Rectangle 3"/>
            <p:cNvSpPr/>
            <p:nvPr/>
          </p:nvSpPr>
          <p:spPr>
            <a:xfrm>
              <a:off x="1147864" y="2761593"/>
              <a:ext cx="5611514" cy="2337875"/>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Arial"/>
                  <a:ea typeface="微软雅黑"/>
                  <a:cs typeface="+mn-cs"/>
                </a:rPr>
                <a:t>Tiêu</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chí</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đánh</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giá</a:t>
              </a:r>
              <a:endParaRPr kumimoji="0" lang="en-US" sz="2800" b="1" i="0" u="none" strike="noStrike" kern="0" cap="none" spc="0" normalizeH="0" baseline="0" noProof="0" dirty="0">
                <a:ln>
                  <a:noFill/>
                </a:ln>
                <a:solidFill>
                  <a:srgbClr val="FF0000"/>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fi-FI" sz="2800" b="0" i="0" u="none" strike="noStrike" kern="0" cap="none" spc="0" normalizeH="0" baseline="0" noProof="0" dirty="0">
                  <a:ln>
                    <a:noFill/>
                  </a:ln>
                  <a:solidFill>
                    <a:srgbClr val="142436"/>
                  </a:solidFill>
                  <a:effectLst/>
                  <a:uLnTx/>
                  <a:uFillTx/>
                  <a:latin typeface="Arial"/>
                  <a:ea typeface="微软雅黑"/>
                  <a:cs typeface="+mn-cs"/>
                </a:rPr>
                <a:t>1. Sai không quá </a:t>
              </a:r>
              <a:r>
                <a:rPr kumimoji="0" lang="fi-FI" sz="2800" b="1" i="0" u="none" strike="noStrike" kern="0" cap="none" spc="0" normalizeH="0" baseline="0" noProof="0" dirty="0">
                  <a:ln>
                    <a:noFill/>
                  </a:ln>
                  <a:solidFill>
                    <a:srgbClr val="142436"/>
                  </a:solidFill>
                  <a:effectLst/>
                  <a:uLnTx/>
                  <a:uFillTx/>
                  <a:latin typeface="Arial"/>
                  <a:ea typeface="微软雅黑"/>
                  <a:cs typeface="+mn-cs"/>
                </a:rPr>
                <a:t>5 lỗi </a:t>
              </a: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2.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Chữ</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viết</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rõ</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ràng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sạch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đẹp</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3.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Trình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bày</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đúng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hình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thức</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p:txBody>
        </p:sp>
        <p:sp>
          <p:nvSpPr>
            <p:cNvPr id="8" name="5-Point Star 7"/>
            <p:cNvSpPr/>
            <p:nvPr/>
          </p:nvSpPr>
          <p:spPr>
            <a:xfrm>
              <a:off x="6067544" y="4087611"/>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5" name="5-Point Star 14"/>
            <p:cNvSpPr/>
            <p:nvPr/>
          </p:nvSpPr>
          <p:spPr>
            <a:xfrm>
              <a:off x="499027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6" name="5-Point Star 15"/>
            <p:cNvSpPr/>
            <p:nvPr/>
          </p:nvSpPr>
          <p:spPr>
            <a:xfrm>
              <a:off x="5420004"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7" name="5-Point Star 16"/>
            <p:cNvSpPr/>
            <p:nvPr/>
          </p:nvSpPr>
          <p:spPr>
            <a:xfrm>
              <a:off x="584972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8" name="5-Point Star 17"/>
            <p:cNvSpPr/>
            <p:nvPr/>
          </p:nvSpPr>
          <p:spPr>
            <a:xfrm>
              <a:off x="5836466" y="4515175"/>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4428" y="3950428"/>
            <a:ext cx="2254910" cy="2251308"/>
          </a:xfrm>
          <a:prstGeom prst="rect">
            <a:avLst/>
          </a:prstGeom>
        </p:spPr>
      </p:pic>
      <p:grpSp>
        <p:nvGrpSpPr>
          <p:cNvPr id="11" name="Group 10"/>
          <p:cNvGrpSpPr/>
          <p:nvPr/>
        </p:nvGrpSpPr>
        <p:grpSpPr>
          <a:xfrm>
            <a:off x="2977570" y="216191"/>
            <a:ext cx="6181768" cy="783607"/>
            <a:chOff x="572821" y="288470"/>
            <a:chExt cx="9735405" cy="783607"/>
          </a:xfrm>
        </p:grpSpPr>
        <p:sp>
          <p:nvSpPr>
            <p:cNvPr id="12" name="îṥḷíďê">
              <a:extLst>
                <a:ext uri="{FF2B5EF4-FFF2-40B4-BE49-F238E27FC236}">
                  <a16:creationId xmlns:a16="http://schemas.microsoft.com/office/drawing/2014/main" id="{0FC02470-C26C-4027-8E2A-220B2FAEF488}"/>
                </a:ext>
              </a:extLst>
            </p:cNvPr>
            <p:cNvSpPr/>
            <p:nvPr/>
          </p:nvSpPr>
          <p:spPr bwMode="auto">
            <a:xfrm>
              <a:off x="2873170" y="343910"/>
              <a:ext cx="5134709" cy="633041"/>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3" name="Google Shape;5317;p41"/>
            <p:cNvSpPr txBox="1">
              <a:spLocks/>
            </p:cNvSpPr>
            <p:nvPr/>
          </p:nvSpPr>
          <p:spPr>
            <a:xfrm>
              <a:off x="572821"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14" name="Google Shape;5317;p41"/>
          <p:cNvSpPr txBox="1">
            <a:spLocks/>
          </p:cNvSpPr>
          <p:nvPr/>
        </p:nvSpPr>
        <p:spPr>
          <a:xfrm>
            <a:off x="2977570" y="1088836"/>
            <a:ext cx="6181768"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Lời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giải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Toán</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đặc</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biệt</a:t>
            </a:r>
            <a:endPar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endParaRPr>
          </a:p>
        </p:txBody>
      </p:sp>
      <p:grpSp>
        <p:nvGrpSpPr>
          <p:cNvPr id="25" name="Group 24"/>
          <p:cNvGrpSpPr/>
          <p:nvPr/>
        </p:nvGrpSpPr>
        <p:grpSpPr>
          <a:xfrm>
            <a:off x="7072010" y="1961481"/>
            <a:ext cx="4412572" cy="2240955"/>
            <a:chOff x="7562960" y="2029855"/>
            <a:chExt cx="2844356" cy="2037887"/>
          </a:xfrm>
        </p:grpSpPr>
        <p:sp>
          <p:nvSpPr>
            <p:cNvPr id="19" name="ïsḻîdé">
              <a:extLst>
                <a:ext uri="{FF2B5EF4-FFF2-40B4-BE49-F238E27FC236}">
                  <a16:creationId xmlns:a16="http://schemas.microsoft.com/office/drawing/2014/main" id="{109DC4CC-6BAD-48BA-9314-6E0942235C6A}"/>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91440" tIns="45720" rIns="91440" bIns="45720" anchor="b" anchorCtr="1" compatLnSpc="1">
              <a:prstTxWarp prst="textNoShape">
                <a:avLst/>
              </a:prstTxWarp>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778495"/>
                </a:solidFill>
                <a:effectLst/>
                <a:uLnTx/>
                <a:uFillTx/>
                <a:latin typeface="Arial"/>
                <a:ea typeface="微软雅黑"/>
                <a:cs typeface="+mn-cs"/>
              </a:endParaRPr>
            </a:p>
          </p:txBody>
        </p:sp>
        <p:sp>
          <p:nvSpPr>
            <p:cNvPr id="21" name="iŝ1iḍe">
              <a:extLst>
                <a:ext uri="{FF2B5EF4-FFF2-40B4-BE49-F238E27FC236}">
                  <a16:creationId xmlns:a16="http://schemas.microsoft.com/office/drawing/2014/main" id="{3A3F8FD7-742B-4003-8799-D47998585EE3}"/>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24" name="Rectangle 23"/>
          <p:cNvSpPr/>
          <p:nvPr/>
        </p:nvSpPr>
        <p:spPr>
          <a:xfrm>
            <a:off x="7642561" y="2448635"/>
            <a:ext cx="325307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Em</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hãy</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tự</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đánh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giá</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phần</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viết</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mình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và</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bạn</a:t>
            </a:r>
            <a:endPar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607746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702</Words>
  <Application>Microsoft Office PowerPoint</Application>
  <PresentationFormat>Widescreen</PresentationFormat>
  <Paragraphs>99</Paragraphs>
  <Slides>24</Slides>
  <Notes>12</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24</vt:i4>
      </vt:variant>
    </vt:vector>
  </HeadingPairs>
  <TitlesOfParts>
    <vt:vector size="47" baseType="lpstr">
      <vt:lpstr>Baloo</vt:lpstr>
      <vt:lpstr>Coiny</vt:lpstr>
      <vt:lpstr>等线</vt:lpstr>
      <vt:lpstr>Gloria Hallelujah</vt:lpstr>
      <vt:lpstr>微软雅黑</vt:lpstr>
      <vt:lpstr>Odibee Sans</vt:lpstr>
      <vt:lpstr>宋体</vt:lpstr>
      <vt:lpstr>SVN-SAF</vt:lpstr>
      <vt:lpstr>UVN Thay Giao Nang</vt:lpstr>
      <vt:lpstr>华康方圆体W7</vt:lpstr>
      <vt:lpstr>字魂105号-简雅黑</vt:lpstr>
      <vt:lpstr>字魂115号-刀刀体</vt:lpstr>
      <vt:lpstr>字魂70号-灵悦黑体</vt:lpstr>
      <vt:lpstr>Arial</vt:lpstr>
      <vt:lpstr>Arial-Rounded</vt:lpstr>
      <vt:lpstr>Calibri</vt:lpstr>
      <vt:lpstr>Cambria</vt:lpstr>
      <vt:lpstr>HP001 4 hàng</vt:lpstr>
      <vt:lpstr>HP001 5 hàng</vt:lpstr>
      <vt:lpstr>Times New Roman</vt:lpstr>
      <vt:lpstr>包图主题2</vt:lpstr>
      <vt:lpstr>千图网海量PPT模板www.58pic.com​​</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ismail - [2010]</cp:lastModifiedBy>
  <cp:revision>29</cp:revision>
  <dcterms:created xsi:type="dcterms:W3CDTF">2022-06-25T01:17:34Z</dcterms:created>
  <dcterms:modified xsi:type="dcterms:W3CDTF">2025-03-21T13:04:44Z</dcterms:modified>
</cp:coreProperties>
</file>