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5" r:id="rId6"/>
    <p:sldMasterId id="2147483687" r:id="rId7"/>
    <p:sldMasterId id="2147483700" r:id="rId8"/>
  </p:sldMasterIdLst>
  <p:notesMasterIdLst>
    <p:notesMasterId r:id="rId32"/>
  </p:notesMasterIdLst>
  <p:sldIdLst>
    <p:sldId id="287" r:id="rId9"/>
    <p:sldId id="259" r:id="rId10"/>
    <p:sldId id="273" r:id="rId11"/>
    <p:sldId id="275" r:id="rId12"/>
    <p:sldId id="747" r:id="rId13"/>
    <p:sldId id="280" r:id="rId14"/>
    <p:sldId id="748" r:id="rId15"/>
    <p:sldId id="295" r:id="rId16"/>
    <p:sldId id="309" r:id="rId17"/>
    <p:sldId id="311" r:id="rId18"/>
    <p:sldId id="749" r:id="rId19"/>
    <p:sldId id="750" r:id="rId20"/>
    <p:sldId id="751" r:id="rId21"/>
    <p:sldId id="331" r:id="rId22"/>
    <p:sldId id="313" r:id="rId23"/>
    <p:sldId id="752" r:id="rId24"/>
    <p:sldId id="310" r:id="rId25"/>
    <p:sldId id="321" r:id="rId26"/>
    <p:sldId id="753" r:id="rId27"/>
    <p:sldId id="754" r:id="rId28"/>
    <p:sldId id="755" r:id="rId29"/>
    <p:sldId id="300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 showGuides="1">
      <p:cViewPr varScale="1">
        <p:scale>
          <a:sx n="59" d="100"/>
          <a:sy n="59" d="100"/>
        </p:scale>
        <p:origin x="1164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698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58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80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09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360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654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10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76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974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07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564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5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4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2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7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13521B-D89C-9CB2-9031-2CDEF7ECEC6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8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9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11AB4DE-D1B5-B036-FF03-B4564E0A13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8AA6F21-E4B0-F756-4AC0-3AC703152C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5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890565" y="-3736367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99" y="1340985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253" y="-2024482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 phát triển của con người được chia làm mấy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483429" y="3810000"/>
            <a:ext cx="8175171" cy="26016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Sự phát triển của con người được chia làm 4 giai đoạn chính: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Tuổi ấu thơ, tuổi vị thành niên, tuổi trưởng thành, tuổi già.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60781E-C734-D6E8-61C0-C7DCE09E2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4952" y="-21021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1821739" y="206827"/>
            <a:ext cx="9651804" cy="2133601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886458" y="1099428"/>
              <a:ext cx="62157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 độ tuổi của mỗi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483429" y="2743201"/>
            <a:ext cx="8360228" cy="36684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Tuổi ấu thơ: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lúc mới sinh đến 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ổ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i vị thành niên: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10 đến 19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trưởng thành: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20 đến 60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già: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trên 60 tuổi.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86C40F-FEFA-667C-3AF9-928AD57BA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6824" y="122863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2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em đang trong giai đoạn phát triển nào? Vì sao em biết điều đó.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B8A0B7-0A79-0EC4-47F4-B6321FA43253}"/>
              </a:ext>
            </a:extLst>
          </p:cNvPr>
          <p:cNvSpPr/>
          <p:nvPr/>
        </p:nvSpPr>
        <p:spPr>
          <a:xfrm>
            <a:off x="3396343" y="3886199"/>
            <a:ext cx="8175171" cy="2002972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Giai đoạn tuổi vị thành niên, vì dựa vào tuổi. (11 tuổi)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40E33-BEB1-7817-A808-7E1114D75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5462" y="41722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74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860115" y="696686"/>
              <a:ext cx="62157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các thành viên trong gia đình các em đang trong giai đoạn phát triển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536BA2B-FE89-152E-E825-21686AFE4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6839" y="-140038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7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2925787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034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199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lang="en-US" sz="5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6E8ECF4-D1DB-214F-CFD0-C941A56DF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BE3DF0-B863-D348-D585-773D1A515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43100" y="-72285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1479389" y="266844"/>
            <a:ext cx="957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những giai đoạn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sự thay đổi của trẻ ở tuổi ấu thơ.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C4454-B05C-47DE-01DA-CBD3E75D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4" y="2017245"/>
            <a:ext cx="7790769" cy="4521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A8A615-88A4-F44A-C65F-45B49E411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18998" y="-58505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FDE974-CC8D-43BD-93C9-9D662C33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CC7738-7ACF-8391-D2A4-50AED2AB2EAA}"/>
              </a:ext>
            </a:extLst>
          </p:cNvPr>
          <p:cNvSpPr/>
          <p:nvPr/>
        </p:nvSpPr>
        <p:spPr>
          <a:xfrm>
            <a:off x="0" y="0"/>
            <a:ext cx="7587343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25302-A0B0-36EA-2815-8A3988DD5944}"/>
              </a:ext>
            </a:extLst>
          </p:cNvPr>
          <p:cNvSpPr txBox="1"/>
          <p:nvPr/>
        </p:nvSpPr>
        <p:spPr>
          <a:xfrm>
            <a:off x="217714" y="446314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4 giai đoạn: 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Dưới 1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1 đến dưới 3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3 đến 5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6 đến 9 tuổi.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B50E8-D3E5-4F72-B2B8-A9E7EED85949}"/>
              </a:ext>
            </a:extLst>
          </p:cNvPr>
          <p:cNvSpPr txBox="1"/>
          <p:nvPr/>
        </p:nvSpPr>
        <p:spPr>
          <a:xfrm>
            <a:off x="195943" y="4408714"/>
            <a:ext cx="7445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ở tuổi ấu thơ: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lứa tuổi này, cơ thể chúng ta lớn lên khá nhanh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458E1-4943-D66B-EC83-34ED9B9AA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3100" y="-118241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37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661966" y="-4275602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640" y="667260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0" y="347957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558403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93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" action="ppaction://noaction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1026" name="Picture 2" descr="Hình ảnh Mặt Trời Cười PNG, Vector, PSD, và biểu tượng để ...">
            <a:extLst>
              <a:ext uri="{FF2B5EF4-FFF2-40B4-BE49-F238E27FC236}">
                <a16:creationId xmlns:a16="http://schemas.microsoft.com/office/drawing/2014/main" id="{5E6BC3C7-3C3D-FEA8-51F4-5E7CFDA53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100" y="-110300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ô chữ về các giai đoạn phát triển trong tuổi ấu thơ với mô tả đặc điểm phù hợp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380E80-E50C-1CBC-9EB9-54E5BDBC6AA9}"/>
              </a:ext>
            </a:extLst>
          </p:cNvPr>
          <p:cNvSpPr/>
          <p:nvPr/>
        </p:nvSpPr>
        <p:spPr>
          <a:xfrm>
            <a:off x="740229" y="1850571"/>
            <a:ext cx="3701142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4A1D1C-03A2-305D-AC63-B68D269A80FB}"/>
              </a:ext>
            </a:extLst>
          </p:cNvPr>
          <p:cNvSpPr/>
          <p:nvPr/>
        </p:nvSpPr>
        <p:spPr>
          <a:xfrm>
            <a:off x="762000" y="2928257"/>
            <a:ext cx="3690257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71A01-22BA-7A72-1896-E4EDE3C66C75}"/>
              </a:ext>
            </a:extLst>
          </p:cNvPr>
          <p:cNvSpPr/>
          <p:nvPr/>
        </p:nvSpPr>
        <p:spPr>
          <a:xfrm>
            <a:off x="740228" y="39732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218666-28EB-BE67-FE94-BDFA25CE2212}"/>
              </a:ext>
            </a:extLst>
          </p:cNvPr>
          <p:cNvSpPr/>
          <p:nvPr/>
        </p:nvSpPr>
        <p:spPr>
          <a:xfrm>
            <a:off x="740228" y="50400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B38F-6C5F-9C8A-15E5-768E0BD421EB}"/>
              </a:ext>
            </a:extLst>
          </p:cNvPr>
          <p:cNvSpPr/>
          <p:nvPr/>
        </p:nvSpPr>
        <p:spPr>
          <a:xfrm>
            <a:off x="6019801" y="1883228"/>
            <a:ext cx="5061856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3E5941-E358-026B-A396-4A95AD754755}"/>
              </a:ext>
            </a:extLst>
          </p:cNvPr>
          <p:cNvSpPr/>
          <p:nvPr/>
        </p:nvSpPr>
        <p:spPr>
          <a:xfrm>
            <a:off x="6041572" y="2873828"/>
            <a:ext cx="5061856" cy="85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viễn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7D1ADF-C528-63FD-35B7-1604C4E48188}"/>
              </a:ext>
            </a:extLst>
          </p:cNvPr>
          <p:cNvSpPr/>
          <p:nvPr/>
        </p:nvSpPr>
        <p:spPr>
          <a:xfrm>
            <a:off x="6019801" y="3886198"/>
            <a:ext cx="5061856" cy="827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A37AB5-3CC1-3C01-F41B-970DC7F20283}"/>
              </a:ext>
            </a:extLst>
          </p:cNvPr>
          <p:cNvSpPr/>
          <p:nvPr/>
        </p:nvSpPr>
        <p:spPr>
          <a:xfrm>
            <a:off x="6008915" y="5018313"/>
            <a:ext cx="5061856" cy="805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C727EB-D595-E1A0-A6EE-96B7804C5005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>
            <a:off x="4441371" y="2198914"/>
            <a:ext cx="1567544" cy="32221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941DEC-119B-F9B1-E3DB-74ACFCB5C24B}"/>
              </a:ext>
            </a:extLst>
          </p:cNvPr>
          <p:cNvCxnSpPr>
            <a:cxnSpLocks/>
          </p:cNvCxnSpPr>
          <p:nvPr/>
        </p:nvCxnSpPr>
        <p:spPr>
          <a:xfrm flipV="1">
            <a:off x="4474028" y="2231571"/>
            <a:ext cx="1513115" cy="1088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3F0C7D-C921-45A6-CEAD-8FCB4475AE0A}"/>
              </a:ext>
            </a:extLst>
          </p:cNvPr>
          <p:cNvCxnSpPr>
            <a:cxnSpLocks/>
          </p:cNvCxnSpPr>
          <p:nvPr/>
        </p:nvCxnSpPr>
        <p:spPr>
          <a:xfrm>
            <a:off x="4408714" y="4408713"/>
            <a:ext cx="1589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157BE5-3F7A-7471-2F63-33934317F5D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30486" y="3303814"/>
            <a:ext cx="1611086" cy="2182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D96B92E-C662-E879-23C4-C826CAA3C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0009" y="43920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1A6EE-EE30-A71C-B491-0983E697C8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21633" y="15539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các giai đoạn về tuổi ấu thơ của bản thân thông qua các bức ảnh được chụp.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EAA023-194B-D00D-8184-1071C2263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3100" y="-161563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039168" y="-326571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356305" y="121327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cs typeface="Arial" panose="020B0604020202020204" pitchFamily="34" charset="0"/>
              </a:rPr>
              <a:t>Cơ thể người được hình thành từ đâu?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6248400" y="108858"/>
            <a:ext cx="5597313" cy="2999004"/>
            <a:chOff x="7349021" y="1386479"/>
            <a:chExt cx="4623987" cy="29990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1386479"/>
              <a:ext cx="4623987" cy="2924264"/>
            </a:xfrm>
            <a:prstGeom prst="roundRect">
              <a:avLst>
                <a:gd name="adj" fmla="val 2716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403899" y="1523161"/>
              <a:ext cx="4473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Cơ thể người được hình thành từ sự kết hợp giữa trứng của mẹ và tinh trùng của bố qua thụ tinh tạo thành hợp tử.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2050" name="Picture 2" descr="Hình ảnh Mặt Trời Cười PNG, Vector, PSD, và biểu tượng để ...">
            <a:extLst>
              <a:ext uri="{FF2B5EF4-FFF2-40B4-BE49-F238E27FC236}">
                <a16:creationId xmlns:a16="http://schemas.microsoft.com/office/drawing/2014/main" id="{3B6169CC-BA5D-41BE-25C5-02CE3705D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4050" y="108858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925287" y="98879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1033107" y="1663799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Bào thai được hình thành từ đâu?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5900057" y="359230"/>
            <a:ext cx="5945429" cy="2673892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2494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35088" y="2851509"/>
              <a:ext cx="4473214" cy="13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Bào thai được hình thành từ trứng gặp tinh trùng.</a:t>
              </a:r>
            </a:p>
          </p:txBody>
        </p:sp>
      </p:grpSp>
      <p:pic>
        <p:nvPicPr>
          <p:cNvPr id="3074" name="Picture 2" descr="Hình ảnh Mặt Trời Cười PNG, Vector, PSD, và biểu tượng để ...">
            <a:extLst>
              <a:ext uri="{FF2B5EF4-FFF2-40B4-BE49-F238E27FC236}">
                <a16:creationId xmlns:a16="http://schemas.microsoft.com/office/drawing/2014/main" id="{F27DAA21-7F2C-E9D9-E89A-675B22DA8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317" y="-7134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783773" y="131536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956907" y="1533170"/>
            <a:ext cx="4617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Sau mấy tháng trong bụng mẹ, em bé được sinh ra?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6172202" y="261258"/>
            <a:ext cx="5673464" cy="2771864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389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369736" y="2844943"/>
              <a:ext cx="4473214" cy="13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Calibri" panose="020F0502020204030204"/>
                </a:rPr>
                <a:t>Em bé được sinh ra sau khoảng 9 tháng ở trong bụng mẹ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9B7007-5B30-B70B-B464-036DFEA2A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1712" y="-101031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95" y="1774739"/>
            <a:ext cx="4499238" cy="1566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78BF6E-A771-18A4-C3F5-C1249724B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302" y="3150721"/>
            <a:ext cx="1914310" cy="926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27" name="Picture 2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A85422-8439-3C3C-B2ED-0D5466628B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0860AB-7D39-FACB-C31E-C1493F029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943100" y="-177729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43607" y="-4570206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9DDE9F-5F5D-EDD2-6F08-C5F868D5D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43100" y="-72285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cho biết sự phát triển của con người chia làm mấy giai đoạn, độ tuổi của mỗi giai đoạn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6" y="3200399"/>
            <a:ext cx="3831771" cy="3831771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EDBFB-CA93-0C26-63B9-303FC5185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43" y="1734812"/>
            <a:ext cx="8252051" cy="4720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DBB189-472B-6A9C-CDAA-72381A9FE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70009" y="70945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7ECBD3-B9D5-4C37-A5C0-887684BDD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FD53BA-FDBD-4727-A998-272AE785C1C9}">
  <ds:schemaRefs>
    <ds:schemaRef ds:uri="http://schemas.microsoft.com/office/2006/metadata/properti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540</Words>
  <Application>Microsoft Office PowerPoint</Application>
  <PresentationFormat>Widescreen</PresentationFormat>
  <Paragraphs>42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Calibri Light</vt:lpstr>
      <vt:lpstr>Cambria</vt:lpstr>
      <vt:lpstr>Times New Roman</vt:lpstr>
      <vt:lpstr>Office Theme</vt:lpstr>
      <vt:lpstr>3_Office Theme</vt:lpstr>
      <vt:lpstr>Chủ đề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thuy anh</cp:lastModifiedBy>
  <cp:revision>24</cp:revision>
  <dcterms:created xsi:type="dcterms:W3CDTF">2022-11-24T13:00:56Z</dcterms:created>
  <dcterms:modified xsi:type="dcterms:W3CDTF">2025-03-21T08:10:51Z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